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992" y="-96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17181" y="9356150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0">
        <a:defRPr>
          <a:latin typeface="Times New Roman" panose="02020603050405020304" pitchFamily="18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www.thue-xe.com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vi.wikipedia.org/w/index.php?title=An_to%C3%A0n_giao_th%C3%B4ng&amp;action=edit&amp;redlink=1" TargetMode="External"/><Relationship Id="rId2" Type="http://schemas.openxmlformats.org/officeDocument/2006/relationships/hyperlink" Target="https://vi.wikipedia.org/wiki/Ph%C6%B0%C6%A1ng_ti%E1%BB%87n_giao_th%C3%B4ng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vi.wikipedia.org/wiki/Ph%C6%B0%C6%A1ng_ti%E1%BB%87n_giao_th%C3%B4ng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vi.wikipedia.org/w/index.php?title=An_to%C3%A0n_giao_th%C3%B4ng&amp;action=edit&amp;redlink=1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hyperlink" Target="http://www.khoahoc.tv/doisong/yhoc/suc-khoe/46328_cach-so-cuu-khi-bi-bong.aspx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10739" y="511556"/>
            <a:ext cx="28251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TỔNG CỤC </a:t>
            </a:r>
            <a:r>
              <a:rPr sz="1400" spc="-5" dirty="0" smtClean="0">
                <a:latin typeface="Times New Roman"/>
                <a:cs typeface="Times New Roman"/>
              </a:rPr>
              <a:t>Đ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ỜNG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VIỆT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75" dirty="0">
                <a:latin typeface="Times New Roman"/>
                <a:cs typeface="Times New Roman"/>
              </a:rPr>
              <a:t>NAM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0926" y="3782695"/>
            <a:ext cx="4404360" cy="1072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GIÁO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TRÌNH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 smtClean="0">
                <a:latin typeface="Times New Roman"/>
                <a:cs typeface="Times New Roman"/>
              </a:rPr>
              <a:t>NG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ỜI </a:t>
            </a:r>
            <a:r>
              <a:rPr sz="1400" spc="-5" dirty="0">
                <a:latin typeface="Times New Roman"/>
                <a:cs typeface="Times New Roman"/>
              </a:rPr>
              <a:t>LÁI XE VÀ VĂN HÓA GIAO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Dùng cho các lớp đào </a:t>
            </a:r>
            <a:r>
              <a:rPr sz="1400" dirty="0">
                <a:latin typeface="Times New Roman"/>
                <a:cs typeface="Times New Roman"/>
              </a:rPr>
              <a:t>tạo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05573" y="9356150"/>
            <a:ext cx="16573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sz="1400" dirty="0">
                <a:latin typeface="Times New Roman"/>
                <a:cs typeface="Times New Roman"/>
              </a:rPr>
              <a:t>1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50819" y="8690559"/>
            <a:ext cx="15474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HÀ NỘI, NĂM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2018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005573" y="9356150"/>
            <a:ext cx="16573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sz="1400" dirty="0">
                <a:latin typeface="Times New Roman"/>
                <a:cs typeface="Times New Roman"/>
              </a:rPr>
              <a:t>2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10739" y="511556"/>
            <a:ext cx="2825115" cy="423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45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CHỦ BIÊN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algn="ctr">
              <a:lnSpc>
                <a:spcPts val="1645"/>
              </a:lnSpc>
            </a:pPr>
            <a:r>
              <a:rPr sz="1400" spc="-5" dirty="0">
                <a:latin typeface="Times New Roman"/>
                <a:cs typeface="Times New Roman"/>
              </a:rPr>
              <a:t>TỔNG CỤC </a:t>
            </a:r>
            <a:r>
              <a:rPr sz="1400" spc="-5" dirty="0" smtClean="0">
                <a:latin typeface="Times New Roman"/>
                <a:cs typeface="Times New Roman"/>
              </a:rPr>
              <a:t>Đ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ỜNG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VIỆT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40" dirty="0">
                <a:latin typeface="Times New Roman"/>
                <a:cs typeface="Times New Roman"/>
              </a:rPr>
              <a:t>NAM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31135" y="1738630"/>
            <a:ext cx="2396490" cy="189731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00025" marR="5080" indent="188595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BIÊN SOẠN </a:t>
            </a:r>
            <a:r>
              <a:rPr sz="1400" dirty="0">
                <a:latin typeface="Times New Roman"/>
                <a:cs typeface="Times New Roman"/>
              </a:rPr>
              <a:t>SỬA </a:t>
            </a:r>
            <a:r>
              <a:rPr sz="1400" spc="-5" dirty="0">
                <a:latin typeface="Times New Roman"/>
                <a:cs typeface="Times New Roman"/>
              </a:rPr>
              <a:t>ĐỔI </a:t>
            </a:r>
            <a:r>
              <a:rPr sz="1400" dirty="0">
                <a:latin typeface="Times New Roman"/>
                <a:cs typeface="Times New Roman"/>
              </a:rPr>
              <a:t>:  </a:t>
            </a:r>
            <a:r>
              <a:rPr sz="1400" spc="-5" dirty="0">
                <a:latin typeface="Times New Roman"/>
                <a:cs typeface="Times New Roman"/>
              </a:rPr>
              <a:t>Ths. </a:t>
            </a:r>
            <a:r>
              <a:rPr sz="1400" spc="-5" dirty="0" smtClean="0">
                <a:latin typeface="Times New Roman"/>
                <a:cs typeface="Times New Roman"/>
              </a:rPr>
              <a:t>V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ƠNG </a:t>
            </a:r>
            <a:r>
              <a:rPr sz="1400" spc="-5" dirty="0">
                <a:latin typeface="Times New Roman"/>
                <a:cs typeface="Times New Roman"/>
              </a:rPr>
              <a:t>TRỌNG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80" dirty="0">
                <a:latin typeface="Times New Roman"/>
                <a:cs typeface="Times New Roman"/>
              </a:rPr>
              <a:t>MINH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788035">
              <a:lnSpc>
                <a:spcPts val="1645"/>
              </a:lnSpc>
            </a:pPr>
            <a:r>
              <a:rPr sz="1400" spc="-5" dirty="0">
                <a:latin typeface="Times New Roman"/>
                <a:cs typeface="Times New Roman"/>
              </a:rPr>
              <a:t>HIỆU ĐÍNH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marL="12700" marR="84455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KS. NGUYỄN </a:t>
            </a:r>
            <a:r>
              <a:rPr sz="1400" dirty="0">
                <a:latin typeface="Times New Roman"/>
                <a:cs typeface="Times New Roman"/>
              </a:rPr>
              <a:t>THẮNG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QUÂN  KS. TRẦN QUỐC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TUẤN</a:t>
            </a:r>
            <a:endParaRPr sz="1400" dirty="0">
              <a:latin typeface="Times New Roman"/>
              <a:cs typeface="Times New Roman"/>
            </a:endParaRPr>
          </a:p>
          <a:p>
            <a:pPr marL="12700" marR="53975">
              <a:lnSpc>
                <a:spcPts val="161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Ths. </a:t>
            </a:r>
            <a:r>
              <a:rPr sz="1400" spc="-5" dirty="0" smtClean="0">
                <a:latin typeface="Times New Roman"/>
                <a:cs typeface="Times New Roman"/>
              </a:rPr>
              <a:t>L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ƠNG </a:t>
            </a:r>
            <a:r>
              <a:rPr sz="1400" spc="-5" dirty="0">
                <a:latin typeface="Times New Roman"/>
                <a:cs typeface="Times New Roman"/>
              </a:rPr>
              <a:t>DUYÊN </a:t>
            </a:r>
            <a:r>
              <a:rPr sz="1400" spc="-70" dirty="0">
                <a:latin typeface="Times New Roman"/>
                <a:cs typeface="Times New Roman"/>
              </a:rPr>
              <a:t>THỐNG  </a:t>
            </a:r>
            <a:r>
              <a:rPr sz="1400" spc="-5" dirty="0">
                <a:latin typeface="Times New Roman"/>
                <a:cs typeface="Times New Roman"/>
              </a:rPr>
              <a:t>Ths. NGUYỄN VĂN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THANH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0050" y="4800727"/>
            <a:ext cx="4707255" cy="826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1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GIÁO </a:t>
            </a:r>
            <a:r>
              <a:rPr sz="1800" dirty="0">
                <a:latin typeface="Times New Roman"/>
                <a:cs typeface="Times New Roman"/>
              </a:rPr>
              <a:t>TRÌNH</a:t>
            </a:r>
          </a:p>
          <a:p>
            <a:pPr algn="ctr">
              <a:lnSpc>
                <a:spcPts val="2070"/>
              </a:lnSpc>
            </a:pPr>
            <a:r>
              <a:rPr sz="1800" spc="-5" dirty="0">
                <a:latin typeface="Times New Roman"/>
                <a:cs typeface="Times New Roman"/>
              </a:rPr>
              <a:t>ĐẠO ĐỨC </a:t>
            </a:r>
            <a:r>
              <a:rPr sz="1800" spc="-5" dirty="0" smtClean="0">
                <a:latin typeface="Times New Roman"/>
                <a:cs typeface="Times New Roman"/>
              </a:rPr>
              <a:t>NG</a:t>
            </a:r>
            <a:r>
              <a:rPr lang="vi-VN" sz="1800" spc="-5" dirty="0" smtClean="0">
                <a:latin typeface="Times New Roman"/>
                <a:cs typeface="Times New Roman"/>
              </a:rPr>
              <a:t>Ư</a:t>
            </a:r>
            <a:r>
              <a:rPr sz="1800" spc="-5" dirty="0" smtClean="0">
                <a:latin typeface="Times New Roman"/>
                <a:cs typeface="Times New Roman"/>
              </a:rPr>
              <a:t>ỜI </a:t>
            </a:r>
            <a:r>
              <a:rPr sz="1800" spc="-5" dirty="0">
                <a:latin typeface="Times New Roman"/>
                <a:cs typeface="Times New Roman"/>
              </a:rPr>
              <a:t>LÁI XE Ô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TÔ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ts val="2120"/>
              </a:lnSpc>
            </a:pPr>
            <a:r>
              <a:rPr sz="1800" spc="-5" dirty="0">
                <a:latin typeface="Times New Roman"/>
                <a:cs typeface="Times New Roman"/>
              </a:rPr>
              <a:t>DÙNG </a:t>
            </a:r>
            <a:r>
              <a:rPr sz="1800" dirty="0">
                <a:latin typeface="Times New Roman"/>
                <a:cs typeface="Times New Roman"/>
              </a:rPr>
              <a:t>CHO CÁC LỚP </a:t>
            </a:r>
            <a:r>
              <a:rPr sz="1800" spc="-5" dirty="0">
                <a:latin typeface="Times New Roman"/>
                <a:cs typeface="Times New Roman"/>
              </a:rPr>
              <a:t>ĐÀO TẠO </a:t>
            </a:r>
            <a:r>
              <a:rPr sz="1800" dirty="0">
                <a:latin typeface="Times New Roman"/>
                <a:cs typeface="Times New Roman"/>
              </a:rPr>
              <a:t>LÁI </a:t>
            </a:r>
            <a:r>
              <a:rPr sz="1800" spc="-5" dirty="0">
                <a:latin typeface="Times New Roman"/>
                <a:cs typeface="Times New Roman"/>
              </a:rPr>
              <a:t>XE Ô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TÔ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005573" y="9356150"/>
            <a:ext cx="16573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sz="1400" dirty="0">
                <a:latin typeface="Times New Roman"/>
                <a:cs typeface="Times New Roman"/>
              </a:rPr>
              <a:t>3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665346" y="513080"/>
            <a:ext cx="714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MỤC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LỤC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579063"/>
              </p:ext>
            </p:extLst>
          </p:nvPr>
        </p:nvGraphicFramePr>
        <p:xfrm>
          <a:off x="787704" y="894418"/>
          <a:ext cx="6056629" cy="5962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29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050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200" b="1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ƠNG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I: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Những vấn đề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cơ bản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về phẩm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chất đạo đức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trong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giai đoạn hiện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nay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3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35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1.1.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Đạo đức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và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vai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trò của đạo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đức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trong đời sống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xã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hội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222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1.2.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Phẩm chất đạo đức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trong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giai đoạn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hiện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nay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83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200" b="1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ƠNG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II: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Đạo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đức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nghề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nghiệp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của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2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tô</a:t>
                      </a: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83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2.1.Đặc điểm hoạt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động lái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83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2.2.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Đạo đức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nghề nghiệp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của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5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5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7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2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tô</a:t>
                      </a: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83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2.3.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Truyền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thống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của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ngành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vận tải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bằng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567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200" b="1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200" b="1" spc="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III:</a:t>
                      </a:r>
                      <a:r>
                        <a:rPr sz="12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Cơ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chế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thị</a:t>
                      </a:r>
                      <a:r>
                        <a:rPr sz="12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0" dirty="0" err="1" smtClean="0">
                          <a:latin typeface="Times New Roman"/>
                          <a:cs typeface="Times New Roman"/>
                        </a:rPr>
                        <a:t>tr</a:t>
                      </a:r>
                      <a:r>
                        <a:rPr lang="vi-VN" sz="1200" spc="-6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0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và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sự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cạnh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tranh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trong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hoạt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động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kinh</a:t>
                      </a:r>
                      <a:r>
                        <a:rPr sz="12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doanh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vận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tải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bằng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tô</a:t>
                      </a: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63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02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3.1. Cơ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chế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thị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0" dirty="0" err="1" smtClean="0">
                          <a:latin typeface="Times New Roman"/>
                          <a:cs typeface="Times New Roman"/>
                        </a:rPr>
                        <a:t>tr</a:t>
                      </a:r>
                      <a:r>
                        <a:rPr lang="vi-VN" sz="1200" spc="-6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0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và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sự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cạnh tranh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trong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hoạt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động kinh doanh vận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tải bằng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2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tô</a:t>
                      </a: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02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3.2.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Tác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động của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cơ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chế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thị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60" dirty="0" err="1" smtClean="0">
                          <a:latin typeface="Times New Roman"/>
                          <a:cs typeface="Times New Roman"/>
                        </a:rPr>
                        <a:t>tr</a:t>
                      </a:r>
                      <a:r>
                        <a:rPr lang="vi-VN" sz="1200" spc="-6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60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-6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đến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đạo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đức nghề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nghiệp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của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2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tô</a:t>
                      </a:r>
                    </a:p>
                  </a:txBody>
                  <a:tcPr marL="0" marR="0" marT="1270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783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3.3.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Rèn luyện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nâng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cao đạo đức nghề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nghiệp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của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8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80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8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200" spc="-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tô</a:t>
                      </a: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567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200" b="1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ƠNG</a:t>
                      </a:r>
                      <a:r>
                        <a:rPr sz="1200" b="1" spc="1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IV:</a:t>
                      </a:r>
                      <a:r>
                        <a:rPr sz="1200" b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Những</a:t>
                      </a:r>
                      <a:r>
                        <a:rPr sz="1200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quy</a:t>
                      </a:r>
                      <a:r>
                        <a:rPr sz="1200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định</a:t>
                      </a:r>
                      <a:r>
                        <a:rPr sz="1200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về</a:t>
                      </a:r>
                      <a:r>
                        <a:rPr sz="1200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trách</a:t>
                      </a:r>
                      <a:r>
                        <a:rPr sz="1200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nhiệm,</a:t>
                      </a:r>
                      <a:r>
                        <a:rPr sz="1200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quyền</a:t>
                      </a:r>
                      <a:r>
                        <a:rPr sz="1200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hạn</a:t>
                      </a:r>
                      <a:r>
                        <a:rPr sz="1200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của</a:t>
                      </a:r>
                      <a:r>
                        <a:rPr sz="1200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5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5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4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sử</a:t>
                      </a:r>
                      <a:r>
                        <a:rPr sz="1200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dụng</a:t>
                      </a:r>
                      <a:r>
                        <a:rPr sz="1200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lao</a:t>
                      </a: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động,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của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5" dirty="0" err="1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en-US" sz="1200" spc="-75" dirty="0" err="1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5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7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trong kinh doanh vận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tải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bằng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tô</a:t>
                      </a: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83513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4.1.</a:t>
                      </a:r>
                      <a:r>
                        <a:rPr sz="1200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Trách</a:t>
                      </a:r>
                      <a:r>
                        <a:rPr sz="1200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nhiệm</a:t>
                      </a:r>
                      <a:r>
                        <a:rPr sz="1200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và</a:t>
                      </a:r>
                      <a:r>
                        <a:rPr sz="1200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quyền</a:t>
                      </a:r>
                      <a:r>
                        <a:rPr sz="1200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hạn</a:t>
                      </a:r>
                      <a:r>
                        <a:rPr sz="1200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của</a:t>
                      </a:r>
                      <a:r>
                        <a:rPr sz="1200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5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5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9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sử</a:t>
                      </a:r>
                      <a:r>
                        <a:rPr sz="1200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dụng</a:t>
                      </a:r>
                      <a:r>
                        <a:rPr sz="12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lao</a:t>
                      </a:r>
                      <a:r>
                        <a:rPr sz="1200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động</a:t>
                      </a:r>
                      <a:r>
                        <a:rPr sz="12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trong</a:t>
                      </a:r>
                      <a:r>
                        <a:rPr sz="12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kinh</a:t>
                      </a:r>
                      <a:r>
                        <a:rPr sz="1200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doanh</a:t>
                      </a:r>
                      <a:r>
                        <a:rPr sz="1200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vận</a:t>
                      </a:r>
                      <a:r>
                        <a:rPr sz="1200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tải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27000" marR="140335">
                        <a:lnSpc>
                          <a:spcPct val="124200"/>
                        </a:lnSpc>
                        <a:spcBef>
                          <a:spcPts val="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bằng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 tô đối với việc quản 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lý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giáo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dục và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nâng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cao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đạo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đức nghề nghiệp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của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0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10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100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1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tô</a:t>
                      </a: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2095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567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4.2</a:t>
                      </a:r>
                      <a:r>
                        <a:rPr sz="12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Trách</a:t>
                      </a:r>
                      <a:r>
                        <a:rPr sz="12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nhiệm</a:t>
                      </a:r>
                      <a:r>
                        <a:rPr sz="12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và</a:t>
                      </a:r>
                      <a:r>
                        <a:rPr sz="12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quyền</a:t>
                      </a:r>
                      <a:r>
                        <a:rPr sz="12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hạn</a:t>
                      </a:r>
                      <a:r>
                        <a:rPr sz="12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của</a:t>
                      </a:r>
                      <a:r>
                        <a:rPr sz="12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5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5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lái</a:t>
                      </a:r>
                      <a:r>
                        <a:rPr sz="12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</a:t>
                      </a:r>
                      <a:r>
                        <a:rPr sz="12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trong</a:t>
                      </a:r>
                      <a:r>
                        <a:rPr sz="12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kinh</a:t>
                      </a:r>
                      <a:r>
                        <a:rPr sz="12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doanh</a:t>
                      </a:r>
                      <a:r>
                        <a:rPr sz="12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vận</a:t>
                      </a:r>
                      <a:r>
                        <a:rPr sz="12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tải</a:t>
                      </a:r>
                      <a:r>
                        <a:rPr sz="12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bằng</a:t>
                      </a:r>
                      <a:r>
                        <a:rPr sz="12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</a:t>
                      </a:r>
                      <a:r>
                        <a:rPr sz="12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2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tô</a:t>
                      </a: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đối với việc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nâng cao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đạo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đức nghề nghiệp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của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5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5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7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</a:t>
                      </a:r>
                      <a:r>
                        <a:rPr sz="12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tô</a:t>
                      </a: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573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lang="vi-VN" sz="1200" b="1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ƠNG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V: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Văn hóa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giao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thông</a:t>
                      </a: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796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5.1.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Khái niệm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văn hóa giao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thông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783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5.2.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Sự cần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thiết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xây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dựng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nếp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sống văn hóa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giao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thông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783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5.3. Các tình huống ứng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xử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khi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tham gia giao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thông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783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vi-VN" sz="1200" b="1" dirty="0" smtClean="0">
                          <a:latin typeface="Times New Roman"/>
                          <a:cs typeface="Times New Roman"/>
                        </a:rPr>
                        <a:t>CHƯƠNG </a:t>
                      </a:r>
                      <a:r>
                        <a:rPr sz="1200" b="1" spc="-4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VI: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Thực hành cấp cứu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khi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xảy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ra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tai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nạn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giao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thông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bộ</a:t>
                      </a: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783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6.1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Thực hành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các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85" dirty="0" smtClean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lang="vi-VN" sz="1200" spc="-8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85" dirty="0" err="1" smtClean="0">
                          <a:latin typeface="Times New Roman"/>
                          <a:cs typeface="Times New Roman"/>
                        </a:rPr>
                        <a:t>ớc</a:t>
                      </a:r>
                      <a:r>
                        <a:rPr sz="1200" spc="-8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sơ cứu ban</a:t>
                      </a:r>
                      <a:r>
                        <a:rPr sz="1200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đầu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868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6.2.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Sự giúp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đỡ </a:t>
                      </a: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của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lang="vi-VN" sz="1200" spc="-70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0" dirty="0" err="1" smtClean="0">
                          <a:latin typeface="Times New Roman"/>
                          <a:cs typeface="Times New Roman"/>
                        </a:rPr>
                        <a:t>ời</a:t>
                      </a:r>
                      <a:r>
                        <a:rPr sz="1200" spc="-7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lái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xe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ô tô khi qua nơi xảy ra tai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nạn giao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thông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75" dirty="0" smtClean="0">
                          <a:latin typeface="Times New Roman"/>
                          <a:cs typeface="Times New Roman"/>
                        </a:rPr>
                        <a:t>đ</a:t>
                      </a:r>
                      <a:r>
                        <a:rPr lang="vi-VN" sz="1200" spc="-75" dirty="0" smtClean="0">
                          <a:latin typeface="Times New Roman"/>
                          <a:cs typeface="Times New Roman"/>
                        </a:rPr>
                        <a:t>ư</a:t>
                      </a:r>
                      <a:r>
                        <a:rPr sz="1200" spc="-75" dirty="0" err="1" smtClean="0">
                          <a:latin typeface="Times New Roman"/>
                          <a:cs typeface="Times New Roman"/>
                        </a:rPr>
                        <a:t>ờng</a:t>
                      </a:r>
                      <a:r>
                        <a:rPr sz="1200" spc="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bộ</a:t>
                      </a: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36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005573" y="9356150"/>
            <a:ext cx="16573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sz="1400" dirty="0">
                <a:latin typeface="Times New Roman"/>
                <a:cs typeface="Times New Roman"/>
              </a:rPr>
              <a:t>4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532891"/>
            <a:ext cx="6247130" cy="57906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2120" algn="ctr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LỜI NÓI</a:t>
            </a:r>
            <a:r>
              <a:rPr sz="1400" dirty="0">
                <a:latin typeface="Times New Roman"/>
                <a:cs typeface="Times New Roman"/>
              </a:rPr>
              <a:t> ĐẦU</a:t>
            </a: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07100"/>
              </a:lnSpc>
              <a:spcBef>
                <a:spcPts val="1280"/>
              </a:spcBef>
            </a:pPr>
            <a:r>
              <a:rPr sz="1400" spc="-5" dirty="0">
                <a:latin typeface="Times New Roman"/>
                <a:cs typeface="Times New Roman"/>
              </a:rPr>
              <a:t>Giáo trình </a:t>
            </a:r>
            <a:r>
              <a:rPr sz="1400" dirty="0">
                <a:latin typeface="Times New Roman"/>
                <a:cs typeface="Times New Roman"/>
              </a:rPr>
              <a:t>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 err="1">
                <a:latin typeface="Times New Roman"/>
                <a:cs typeface="Times New Roman"/>
              </a:rPr>
              <a:t>tô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biên soạn </a:t>
            </a:r>
            <a:r>
              <a:rPr sz="1400" dirty="0">
                <a:latin typeface="Times New Roman"/>
                <a:cs typeface="Times New Roman"/>
              </a:rPr>
              <a:t>sửa đổi </a:t>
            </a:r>
            <a:r>
              <a:rPr sz="1400" spc="-5" dirty="0">
                <a:latin typeface="Times New Roman"/>
                <a:cs typeface="Times New Roman"/>
              </a:rPr>
              <a:t>trên </a:t>
            </a: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5" dirty="0">
                <a:latin typeface="Times New Roman"/>
                <a:cs typeface="Times New Roman"/>
              </a:rPr>
              <a:t>sở </a:t>
            </a:r>
            <a:r>
              <a:rPr sz="1400" spc="-85" dirty="0">
                <a:latin typeface="Times New Roman"/>
                <a:cs typeface="Times New Roman"/>
              </a:rPr>
              <a:t>Luật 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 </a:t>
            </a:r>
            <a:r>
              <a:rPr sz="1400" dirty="0" err="1">
                <a:latin typeface="Times New Roman"/>
                <a:cs typeface="Times New Roman"/>
              </a:rPr>
              <a:t>đã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Quốc </a:t>
            </a:r>
            <a:r>
              <a:rPr sz="1400" dirty="0" err="1">
                <a:latin typeface="Times New Roman"/>
                <a:cs typeface="Times New Roman"/>
              </a:rPr>
              <a:t>hội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Cộng hòa </a:t>
            </a:r>
            <a:r>
              <a:rPr sz="1400" dirty="0">
                <a:latin typeface="Times New Roman"/>
                <a:cs typeface="Times New Roman"/>
              </a:rPr>
              <a:t>xã hội </a:t>
            </a:r>
            <a:r>
              <a:rPr sz="1400" spc="-5" dirty="0">
                <a:latin typeface="Times New Roman"/>
                <a:cs typeface="Times New Roman"/>
              </a:rPr>
              <a:t>chủ nghĩa Việt </a:t>
            </a:r>
            <a:r>
              <a:rPr sz="1400" spc="-175" dirty="0">
                <a:latin typeface="Times New Roman"/>
                <a:cs typeface="Times New Roman"/>
              </a:rPr>
              <a:t>Nam  </a:t>
            </a:r>
            <a:r>
              <a:rPr sz="1400" spc="-5" dirty="0">
                <a:latin typeface="Times New Roman"/>
                <a:cs typeface="Times New Roman"/>
              </a:rPr>
              <a:t>khóa XII, </a:t>
            </a:r>
            <a:r>
              <a:rPr sz="1400" spc="5" dirty="0">
                <a:latin typeface="Times New Roman"/>
                <a:cs typeface="Times New Roman"/>
              </a:rPr>
              <a:t>kỳ họp </a:t>
            </a:r>
            <a:r>
              <a:rPr sz="1400" dirty="0">
                <a:latin typeface="Times New Roman"/>
                <a:cs typeface="Times New Roman"/>
              </a:rPr>
              <a:t>thứ 4 </a:t>
            </a:r>
            <a:r>
              <a:rPr sz="1400" spc="-5" dirty="0">
                <a:latin typeface="Times New Roman"/>
                <a:cs typeface="Times New Roman"/>
              </a:rPr>
              <a:t>thông </a:t>
            </a:r>
            <a:r>
              <a:rPr sz="1400" dirty="0">
                <a:latin typeface="Times New Roman"/>
                <a:cs typeface="Times New Roman"/>
              </a:rPr>
              <a:t>qua ngày 13-11-2008, có hiệu lực từ ngày </a:t>
            </a:r>
            <a:r>
              <a:rPr sz="1400" spc="-5" dirty="0">
                <a:latin typeface="Times New Roman"/>
                <a:cs typeface="Times New Roman"/>
              </a:rPr>
              <a:t>01-07-2009 </a:t>
            </a:r>
            <a:r>
              <a:rPr sz="1400" spc="-5" dirty="0" err="1">
                <a:latin typeface="Times New Roman"/>
                <a:cs typeface="Times New Roman"/>
              </a:rPr>
              <a:t>và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75" dirty="0" err="1" smtClean="0">
                <a:latin typeface="Times New Roman"/>
                <a:cs typeface="Times New Roman"/>
              </a:rPr>
              <a:t>ch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trình đào </a:t>
            </a:r>
            <a:r>
              <a:rPr sz="1400" spc="5" dirty="0">
                <a:latin typeface="Times New Roman"/>
                <a:cs typeface="Times New Roman"/>
              </a:rPr>
              <a:t>tạo </a:t>
            </a:r>
            <a:r>
              <a:rPr sz="1400" dirty="0">
                <a:latin typeface="Times New Roman"/>
                <a:cs typeface="Times New Roman"/>
              </a:rPr>
              <a:t>lái xe ô </a:t>
            </a:r>
            <a:r>
              <a:rPr sz="1400" spc="-5" dirty="0">
                <a:latin typeface="Times New Roman"/>
                <a:cs typeface="Times New Roman"/>
              </a:rPr>
              <a:t>tô theo quy </a:t>
            </a:r>
            <a:r>
              <a:rPr sz="1400" spc="5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spc="-1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Giao thông vận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tải.</a:t>
            </a:r>
          </a:p>
          <a:p>
            <a:pPr marL="12700" marR="6985" indent="45656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một trong những </a:t>
            </a:r>
            <a:r>
              <a:rPr sz="1400" spc="-10" dirty="0">
                <a:latin typeface="Times New Roman"/>
                <a:cs typeface="Times New Roman"/>
              </a:rPr>
              <a:t>môn </a:t>
            </a:r>
            <a:r>
              <a:rPr sz="1400" dirty="0">
                <a:latin typeface="Times New Roman"/>
                <a:cs typeface="Times New Roman"/>
              </a:rPr>
              <a:t>học </a:t>
            </a:r>
            <a:r>
              <a:rPr sz="1400" spc="-5" dirty="0">
                <a:latin typeface="Times New Roman"/>
                <a:cs typeface="Times New Roman"/>
              </a:rPr>
              <a:t>quan trọng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35" dirty="0" err="1" smtClean="0">
                <a:latin typeface="Times New Roman"/>
                <a:cs typeface="Times New Roman"/>
              </a:rPr>
              <a:t>ch</a:t>
            </a:r>
            <a:r>
              <a:rPr lang="vi-VN" sz="1400" spc="-135" dirty="0" smtClean="0">
                <a:latin typeface="Times New Roman"/>
                <a:cs typeface="Times New Roman"/>
              </a:rPr>
              <a:t>ư</a:t>
            </a:r>
            <a:r>
              <a:rPr sz="1400" spc="-135" dirty="0" err="1" smtClean="0">
                <a:latin typeface="Times New Roman"/>
                <a:cs typeface="Times New Roman"/>
              </a:rPr>
              <a:t>ơng</a:t>
            </a:r>
            <a:r>
              <a:rPr sz="1400" spc="-135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trình </a:t>
            </a:r>
            <a:r>
              <a:rPr sz="1400" dirty="0">
                <a:latin typeface="Times New Roman"/>
                <a:cs typeface="Times New Roman"/>
              </a:rPr>
              <a:t>đào tạo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tô. </a:t>
            </a:r>
            <a:r>
              <a:rPr sz="1400" spc="-5" dirty="0">
                <a:latin typeface="Times New Roman"/>
                <a:cs typeface="Times New Roman"/>
              </a:rPr>
              <a:t>Môn </a:t>
            </a:r>
            <a:r>
              <a:rPr sz="1400" spc="5" dirty="0">
                <a:latin typeface="Times New Roman"/>
                <a:cs typeface="Times New Roman"/>
              </a:rPr>
              <a:t>học </a:t>
            </a:r>
            <a:r>
              <a:rPr sz="1400" spc="-5" dirty="0">
                <a:latin typeface="Times New Roman"/>
                <a:cs typeface="Times New Roman"/>
              </a:rPr>
              <a:t>này nhằm </a:t>
            </a:r>
            <a:r>
              <a:rPr sz="1400" dirty="0">
                <a:latin typeface="Times New Roman"/>
                <a:cs typeface="Times New Roman"/>
              </a:rPr>
              <a:t>trang </a:t>
            </a:r>
            <a:r>
              <a:rPr sz="1400" spc="5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học </a:t>
            </a:r>
            <a:r>
              <a:rPr sz="1400" spc="-5" dirty="0">
                <a:latin typeface="Times New Roman"/>
                <a:cs typeface="Times New Roman"/>
              </a:rPr>
              <a:t>viên những kiến </a:t>
            </a:r>
            <a:r>
              <a:rPr sz="1400" dirty="0">
                <a:latin typeface="Times New Roman"/>
                <a:cs typeface="Times New Roman"/>
              </a:rPr>
              <a:t>thức </a:t>
            </a:r>
            <a:r>
              <a:rPr sz="1400" spc="-10" dirty="0">
                <a:latin typeface="Times New Roman"/>
                <a:cs typeface="Times New Roman"/>
              </a:rPr>
              <a:t>cơ  </a:t>
            </a:r>
            <a:r>
              <a:rPr sz="1400" spc="-5" dirty="0">
                <a:latin typeface="Times New Roman"/>
                <a:cs typeface="Times New Roman"/>
              </a:rPr>
              <a:t>bản về pháp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dirty="0" err="1">
                <a:latin typeface="Times New Roman"/>
                <a:cs typeface="Times New Roman"/>
              </a:rPr>
              <a:t>Nhà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phẩm chất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bản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295" dirty="0">
                <a:latin typeface="Times New Roman"/>
                <a:cs typeface="Times New Roman"/>
              </a:rPr>
              <a:t>ô  </a:t>
            </a:r>
            <a:r>
              <a:rPr sz="1400" dirty="0">
                <a:latin typeface="Times New Roman"/>
                <a:cs typeface="Times New Roman"/>
              </a:rPr>
              <a:t>tô </a:t>
            </a:r>
            <a:r>
              <a:rPr sz="1400" spc="-5" dirty="0">
                <a:latin typeface="Times New Roman"/>
                <a:cs typeface="Times New Roman"/>
              </a:rPr>
              <a:t>khi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bộ.</a:t>
            </a:r>
          </a:p>
          <a:p>
            <a:pPr marL="12700" marR="5080" indent="456565" algn="just">
              <a:lnSpc>
                <a:spcPct val="107100"/>
              </a:lnSpc>
              <a:spcBef>
                <a:spcPts val="605"/>
              </a:spcBef>
            </a:pPr>
            <a:r>
              <a:rPr sz="1400" spc="-5" dirty="0">
                <a:latin typeface="Times New Roman"/>
                <a:cs typeface="Times New Roman"/>
              </a:rPr>
              <a:t>Giáo trình </a:t>
            </a:r>
            <a:r>
              <a:rPr sz="1400" spc="-10" dirty="0" err="1">
                <a:latin typeface="Times New Roman"/>
                <a:cs typeface="Times New Roman"/>
              </a:rPr>
              <a:t>mẫu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biên </a:t>
            </a:r>
            <a:r>
              <a:rPr sz="1400" dirty="0">
                <a:latin typeface="Times New Roman"/>
                <a:cs typeface="Times New Roman"/>
              </a:rPr>
              <a:t>soạn sửa đổi </a:t>
            </a:r>
            <a:r>
              <a:rPr sz="1400" spc="-5" dirty="0" err="1">
                <a:latin typeface="Times New Roman"/>
                <a:cs typeface="Times New Roman"/>
              </a:rPr>
              <a:t>cho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học để dự sát </a:t>
            </a:r>
            <a:r>
              <a:rPr sz="1400" spc="-5" dirty="0">
                <a:latin typeface="Times New Roman"/>
                <a:cs typeface="Times New Roman"/>
              </a:rPr>
              <a:t>hạch cấp </a:t>
            </a:r>
            <a:r>
              <a:rPr sz="1400" spc="-95" dirty="0">
                <a:latin typeface="Times New Roman"/>
                <a:cs typeface="Times New Roman"/>
              </a:rPr>
              <a:t>giấy  </a:t>
            </a:r>
            <a:r>
              <a:rPr sz="1400" spc="-5" dirty="0">
                <a:latin typeface="Times New Roman"/>
                <a:cs typeface="Times New Roman"/>
              </a:rPr>
              <a:t>phép </a:t>
            </a:r>
            <a:r>
              <a:rPr sz="1400" dirty="0">
                <a:latin typeface="Times New Roman"/>
                <a:cs typeface="Times New Roman"/>
              </a:rPr>
              <a:t>lái 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hạng B1, B2 và C. </a:t>
            </a:r>
            <a:r>
              <a:rPr sz="1400" spc="-5" dirty="0">
                <a:latin typeface="Times New Roman"/>
                <a:cs typeface="Times New Roman"/>
              </a:rPr>
              <a:t>Khi đào </a:t>
            </a:r>
            <a:r>
              <a:rPr sz="1400" spc="5" dirty="0">
                <a:latin typeface="Times New Roman"/>
                <a:cs typeface="Times New Roman"/>
              </a:rPr>
              <a:t>tạo, </a:t>
            </a:r>
            <a:r>
              <a:rPr sz="1400" spc="-5" dirty="0">
                <a:latin typeface="Times New Roman"/>
                <a:cs typeface="Times New Roman"/>
              </a:rPr>
              <a:t>chuyển </a:t>
            </a:r>
            <a:r>
              <a:rPr sz="1400" dirty="0">
                <a:latin typeface="Times New Roman"/>
                <a:cs typeface="Times New Roman"/>
              </a:rPr>
              <a:t>các hạng </a:t>
            </a:r>
            <a:r>
              <a:rPr sz="1400" spc="-5" dirty="0">
                <a:latin typeface="Times New Roman"/>
                <a:cs typeface="Times New Roman"/>
              </a:rPr>
              <a:t>khác,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spc="5" dirty="0">
                <a:latin typeface="Times New Roman"/>
                <a:cs typeface="Times New Roman"/>
              </a:rPr>
              <a:t>sở </a:t>
            </a:r>
            <a:r>
              <a:rPr sz="1400" spc="-5" dirty="0">
                <a:latin typeface="Times New Roman"/>
                <a:cs typeface="Times New Roman"/>
              </a:rPr>
              <a:t>đào  </a:t>
            </a:r>
            <a:r>
              <a:rPr sz="1400" dirty="0">
                <a:latin typeface="Times New Roman"/>
                <a:cs typeface="Times New Roman"/>
              </a:rPr>
              <a:t>tạo </a:t>
            </a:r>
            <a:r>
              <a:rPr sz="1400" spc="-5" dirty="0">
                <a:latin typeface="Times New Roman"/>
                <a:cs typeface="Times New Roman"/>
              </a:rPr>
              <a:t>căn </a:t>
            </a:r>
            <a:r>
              <a:rPr sz="1400" dirty="0">
                <a:latin typeface="Times New Roman"/>
                <a:cs typeface="Times New Roman"/>
              </a:rPr>
              <a:t>cứ </a:t>
            </a:r>
            <a:r>
              <a:rPr sz="1400" spc="-5" dirty="0" err="1">
                <a:latin typeface="Times New Roman"/>
                <a:cs typeface="Times New Roman"/>
              </a:rPr>
              <a:t>vào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ch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ơng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trình </a:t>
            </a:r>
            <a:r>
              <a:rPr sz="1400" dirty="0">
                <a:latin typeface="Times New Roman"/>
                <a:cs typeface="Times New Roman"/>
              </a:rPr>
              <a:t>đào </a:t>
            </a:r>
            <a:r>
              <a:rPr sz="1400" spc="5" dirty="0">
                <a:latin typeface="Times New Roman"/>
                <a:cs typeface="Times New Roman"/>
              </a:rPr>
              <a:t>tạo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cơ </a:t>
            </a:r>
            <a:r>
              <a:rPr sz="1400" dirty="0" err="1">
                <a:latin typeface="Times New Roman"/>
                <a:cs typeface="Times New Roman"/>
              </a:rPr>
              <a:t>giới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 và thời </a:t>
            </a:r>
            <a:r>
              <a:rPr sz="1400" spc="-5" dirty="0">
                <a:latin typeface="Times New Roman"/>
                <a:cs typeface="Times New Roman"/>
              </a:rPr>
              <a:t>gian phân </a:t>
            </a:r>
            <a:r>
              <a:rPr sz="1400" dirty="0">
                <a:latin typeface="Times New Roman"/>
                <a:cs typeface="Times New Roman"/>
              </a:rPr>
              <a:t>bổ </a:t>
            </a:r>
            <a:r>
              <a:rPr sz="1400" spc="-105" dirty="0">
                <a:latin typeface="Times New Roman"/>
                <a:cs typeface="Times New Roman"/>
              </a:rPr>
              <a:t>cho  </a:t>
            </a:r>
            <a:r>
              <a:rPr sz="1400" dirty="0" err="1">
                <a:latin typeface="Times New Roman"/>
                <a:cs typeface="Times New Roman"/>
              </a:rPr>
              <a:t>các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ch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mục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giảng </a:t>
            </a:r>
            <a:r>
              <a:rPr sz="1400" dirty="0">
                <a:latin typeface="Times New Roman"/>
                <a:cs typeface="Times New Roman"/>
              </a:rPr>
              <a:t>dạy cho </a:t>
            </a:r>
            <a:r>
              <a:rPr sz="1400" spc="-5" dirty="0">
                <a:latin typeface="Times New Roman"/>
                <a:cs typeface="Times New Roman"/>
              </a:rPr>
              <a:t>phù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hợp.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Giáo trình này </a:t>
            </a:r>
            <a:r>
              <a:rPr sz="1400" dirty="0">
                <a:latin typeface="Times New Roman"/>
                <a:cs typeface="Times New Roman"/>
              </a:rPr>
              <a:t>là tài liệu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học </a:t>
            </a:r>
            <a:r>
              <a:rPr sz="1400" spc="-5" dirty="0">
                <a:latin typeface="Times New Roman"/>
                <a:cs typeface="Times New Roman"/>
              </a:rPr>
              <a:t>viên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giáo viên </a:t>
            </a:r>
            <a:r>
              <a:rPr sz="1400" dirty="0">
                <a:latin typeface="Times New Roman"/>
                <a:cs typeface="Times New Roman"/>
              </a:rPr>
              <a:t>của các cơ </a:t>
            </a:r>
            <a:r>
              <a:rPr sz="1400" spc="5" dirty="0">
                <a:latin typeface="Times New Roman"/>
                <a:cs typeface="Times New Roman"/>
              </a:rPr>
              <a:t>sở </a:t>
            </a:r>
            <a:r>
              <a:rPr sz="1400" spc="-5" dirty="0">
                <a:latin typeface="Times New Roman"/>
                <a:cs typeface="Times New Roman"/>
              </a:rPr>
              <a:t>đào  </a:t>
            </a:r>
            <a:r>
              <a:rPr sz="1400" dirty="0">
                <a:latin typeface="Times New Roman"/>
                <a:cs typeface="Times New Roman"/>
              </a:rPr>
              <a:t>tạo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trong </a:t>
            </a:r>
            <a:r>
              <a:rPr sz="1400" dirty="0">
                <a:latin typeface="Times New Roman"/>
                <a:cs typeface="Times New Roman"/>
              </a:rPr>
              <a:t>phạm vi </a:t>
            </a:r>
            <a:r>
              <a:rPr sz="1400" spc="-5" dirty="0" err="1">
                <a:latin typeface="Times New Roman"/>
                <a:cs typeface="Times New Roman"/>
              </a:rPr>
              <a:t>cả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n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Để giáo trình </a:t>
            </a:r>
            <a:r>
              <a:rPr sz="1400" dirty="0">
                <a:latin typeface="Times New Roman"/>
                <a:cs typeface="Times New Roman"/>
              </a:rPr>
              <a:t>này </a:t>
            </a:r>
            <a:r>
              <a:rPr sz="1400" spc="-5" dirty="0">
                <a:latin typeface="Times New Roman"/>
                <a:cs typeface="Times New Roman"/>
              </a:rPr>
              <a:t>ngày </a:t>
            </a:r>
            <a:r>
              <a:rPr sz="1400" dirty="0">
                <a:latin typeface="Times New Roman"/>
                <a:cs typeface="Times New Roman"/>
              </a:rPr>
              <a:t>càng </a:t>
            </a:r>
            <a:r>
              <a:rPr sz="1400" spc="-5" dirty="0">
                <a:latin typeface="Times New Roman"/>
                <a:cs typeface="Times New Roman"/>
              </a:rPr>
              <a:t>hoàn </a:t>
            </a:r>
            <a:r>
              <a:rPr sz="1400" dirty="0">
                <a:latin typeface="Times New Roman"/>
                <a:cs typeface="Times New Roman"/>
              </a:rPr>
              <a:t>thiện </a:t>
            </a:r>
            <a:r>
              <a:rPr sz="1400" spc="-5" dirty="0">
                <a:latin typeface="Times New Roman"/>
                <a:cs typeface="Times New Roman"/>
              </a:rPr>
              <a:t>hơn cho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lần </a:t>
            </a:r>
            <a:r>
              <a:rPr sz="1400" dirty="0">
                <a:latin typeface="Times New Roman"/>
                <a:cs typeface="Times New Roman"/>
              </a:rPr>
              <a:t>xuất bản </a:t>
            </a:r>
            <a:r>
              <a:rPr sz="1400" spc="-5" dirty="0">
                <a:latin typeface="Times New Roman"/>
                <a:cs typeface="Times New Roman"/>
              </a:rPr>
              <a:t>sau, mong  bạn </a:t>
            </a:r>
            <a:r>
              <a:rPr sz="1400" dirty="0">
                <a:latin typeface="Times New Roman"/>
                <a:cs typeface="Times New Roman"/>
              </a:rPr>
              <a:t>đọc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góp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ý.</a:t>
            </a:r>
          </a:p>
          <a:p>
            <a:pPr marL="12700" marR="6350" indent="456565" algn="just">
              <a:lnSpc>
                <a:spcPct val="1073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spc="-5" dirty="0">
                <a:latin typeface="Times New Roman"/>
                <a:cs typeface="Times New Roman"/>
              </a:rPr>
              <a:t>kiến đóng góp xin </a:t>
            </a:r>
            <a:r>
              <a:rPr sz="1400" spc="5" dirty="0">
                <a:latin typeface="Times New Roman"/>
                <a:cs typeface="Times New Roman"/>
              </a:rPr>
              <a:t>gửi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10" dirty="0">
                <a:latin typeface="Times New Roman"/>
                <a:cs typeface="Times New Roman"/>
              </a:rPr>
              <a:t>Tổng </a:t>
            </a:r>
            <a:r>
              <a:rPr sz="1400" spc="-5" dirty="0" err="1">
                <a:latin typeface="Times New Roman"/>
                <a:cs typeface="Times New Roman"/>
              </a:rPr>
              <a:t>cục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 Việt </a:t>
            </a:r>
            <a:r>
              <a:rPr sz="1400" spc="-10" dirty="0">
                <a:latin typeface="Times New Roman"/>
                <a:cs typeface="Times New Roman"/>
              </a:rPr>
              <a:t>Nam,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D20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110" dirty="0">
                <a:latin typeface="Times New Roman"/>
                <a:cs typeface="Times New Roman"/>
              </a:rPr>
              <a:t>Tôn  </a:t>
            </a:r>
            <a:r>
              <a:rPr sz="1400" dirty="0">
                <a:latin typeface="Times New Roman"/>
                <a:cs typeface="Times New Roman"/>
              </a:rPr>
              <a:t>Thất </a:t>
            </a:r>
            <a:r>
              <a:rPr sz="1400" spc="-5" dirty="0">
                <a:latin typeface="Times New Roman"/>
                <a:cs typeface="Times New Roman"/>
              </a:rPr>
              <a:t>Thuyết, </a:t>
            </a:r>
            <a:r>
              <a:rPr sz="1400" dirty="0">
                <a:latin typeface="Times New Roman"/>
                <a:cs typeface="Times New Roman"/>
              </a:rPr>
              <a:t>quận </a:t>
            </a:r>
            <a:r>
              <a:rPr sz="1400" spc="-10" dirty="0">
                <a:latin typeface="Times New Roman"/>
                <a:cs typeface="Times New Roman"/>
              </a:rPr>
              <a:t>Cầu </a:t>
            </a:r>
            <a:r>
              <a:rPr sz="1400" spc="-5" dirty="0">
                <a:latin typeface="Times New Roman"/>
                <a:cs typeface="Times New Roman"/>
              </a:rPr>
              <a:t>Giấy, Hà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Nội.</a:t>
            </a: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2665730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TỔNG CỤC </a:t>
            </a:r>
            <a:r>
              <a:rPr sz="1400" spc="-5" dirty="0" smtClean="0">
                <a:latin typeface="Times New Roman"/>
                <a:cs typeface="Times New Roman"/>
              </a:rPr>
              <a:t>Đ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ỜNG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VIỆT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NAM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005573" y="9356150"/>
            <a:ext cx="16573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sz="1400" dirty="0">
                <a:latin typeface="Times New Roman"/>
                <a:cs typeface="Times New Roman"/>
              </a:rPr>
              <a:t>5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442061"/>
            <a:ext cx="6245860" cy="856107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20"/>
              </a:spcBef>
            </a:pPr>
            <a:r>
              <a:rPr sz="1400" spc="-5" dirty="0" smtClean="0">
                <a:latin typeface="Times New Roman"/>
                <a:cs typeface="Times New Roman"/>
              </a:rPr>
              <a:t>CH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ƠNG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</a:p>
          <a:p>
            <a:pPr marL="897890" marR="892810" algn="ctr">
              <a:lnSpc>
                <a:spcPts val="2400"/>
              </a:lnSpc>
              <a:spcBef>
                <a:spcPts val="200"/>
              </a:spcBef>
            </a:pPr>
            <a:r>
              <a:rPr sz="1400" b="1" spc="-5" dirty="0">
                <a:latin typeface="Times New Roman"/>
                <a:cs typeface="Times New Roman"/>
              </a:rPr>
              <a:t>NHỮNG VẤN ĐỀ CƠ BẢN VỀ </a:t>
            </a:r>
            <a:r>
              <a:rPr sz="1400" b="1" dirty="0">
                <a:latin typeface="Times New Roman"/>
                <a:cs typeface="Times New Roman"/>
              </a:rPr>
              <a:t>PHẨM </a:t>
            </a:r>
            <a:r>
              <a:rPr sz="1400" b="1" spc="-5" dirty="0">
                <a:latin typeface="Times New Roman"/>
                <a:cs typeface="Times New Roman"/>
              </a:rPr>
              <a:t>CHẤT ĐẠO </a:t>
            </a:r>
            <a:r>
              <a:rPr sz="1400" b="1" dirty="0">
                <a:latin typeface="Times New Roman"/>
                <a:cs typeface="Times New Roman"/>
              </a:rPr>
              <a:t>ĐỨC  </a:t>
            </a:r>
            <a:r>
              <a:rPr sz="1400" b="1" spc="-5" dirty="0">
                <a:latin typeface="Times New Roman"/>
                <a:cs typeface="Times New Roman"/>
              </a:rPr>
              <a:t>TRONG </a:t>
            </a:r>
            <a:r>
              <a:rPr sz="1400" b="1" dirty="0">
                <a:latin typeface="Times New Roman"/>
                <a:cs typeface="Times New Roman"/>
              </a:rPr>
              <a:t>GIAI </a:t>
            </a:r>
            <a:r>
              <a:rPr sz="1400" b="1" spc="-10" dirty="0">
                <a:latin typeface="Times New Roman"/>
                <a:cs typeface="Times New Roman"/>
              </a:rPr>
              <a:t>ĐOẠN </a:t>
            </a:r>
            <a:r>
              <a:rPr sz="1400" b="1" dirty="0">
                <a:latin typeface="Times New Roman"/>
                <a:cs typeface="Times New Roman"/>
              </a:rPr>
              <a:t>HIỆN</a:t>
            </a:r>
            <a:r>
              <a:rPr sz="1400" b="1" spc="-5" dirty="0">
                <a:latin typeface="Times New Roman"/>
                <a:cs typeface="Times New Roman"/>
              </a:rPr>
              <a:t> NAY</a:t>
            </a:r>
            <a:endParaRPr sz="1400" dirty="0">
              <a:latin typeface="Times New Roman"/>
              <a:cs typeface="Times New Roman"/>
            </a:endParaRPr>
          </a:p>
          <a:p>
            <a:pPr marL="325120" lvl="1" indent="-313055" algn="just">
              <a:lnSpc>
                <a:spcPct val="100000"/>
              </a:lnSpc>
              <a:spcBef>
                <a:spcPts val="520"/>
              </a:spcBef>
              <a:buAutoNum type="arabicPeriod"/>
              <a:tabLst>
                <a:tab pos="325755" algn="l"/>
              </a:tabLst>
            </a:pPr>
            <a:r>
              <a:rPr sz="1400" spc="-5" dirty="0">
                <a:latin typeface="Times New Roman"/>
                <a:cs typeface="Times New Roman"/>
              </a:rPr>
              <a:t>ĐẠO ĐỨC VÀ VAI TRÒ CỦA </a:t>
            </a:r>
            <a:r>
              <a:rPr sz="1400" dirty="0">
                <a:latin typeface="Times New Roman"/>
                <a:cs typeface="Times New Roman"/>
              </a:rPr>
              <a:t>ĐẠO </a:t>
            </a:r>
            <a:r>
              <a:rPr sz="1400" spc="-5" dirty="0">
                <a:latin typeface="Times New Roman"/>
                <a:cs typeface="Times New Roman"/>
              </a:rPr>
              <a:t>ĐỨC TRONG </a:t>
            </a:r>
            <a:r>
              <a:rPr sz="1400" dirty="0">
                <a:latin typeface="Times New Roman"/>
                <a:cs typeface="Times New Roman"/>
              </a:rPr>
              <a:t>ĐỜI </a:t>
            </a:r>
            <a:r>
              <a:rPr sz="1400" spc="-5" dirty="0">
                <a:latin typeface="Times New Roman"/>
                <a:cs typeface="Times New Roman"/>
              </a:rPr>
              <a:t>SỐNG XÃ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HỘI</a:t>
            </a:r>
            <a:endParaRPr sz="1400" dirty="0">
              <a:latin typeface="Times New Roman"/>
              <a:cs typeface="Times New Roman"/>
            </a:endParaRPr>
          </a:p>
          <a:p>
            <a:pPr marL="457200" lvl="2" indent="-445134" algn="just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457834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Khái </a:t>
            </a:r>
            <a:r>
              <a:rPr sz="1400" b="1" dirty="0">
                <a:latin typeface="Times New Roman"/>
                <a:cs typeface="Times New Roman"/>
              </a:rPr>
              <a:t>niệm chung </a:t>
            </a:r>
            <a:r>
              <a:rPr sz="1400" b="1" spc="-5" dirty="0">
                <a:latin typeface="Times New Roman"/>
                <a:cs typeface="Times New Roman"/>
              </a:rPr>
              <a:t>về </a:t>
            </a:r>
            <a:r>
              <a:rPr sz="1400" b="1" dirty="0">
                <a:latin typeface="Times New Roman"/>
                <a:cs typeface="Times New Roman"/>
              </a:rPr>
              <a:t>phẩm chất </a:t>
            </a:r>
            <a:r>
              <a:rPr sz="1400" b="1" spc="-5" dirty="0">
                <a:latin typeface="Times New Roman"/>
                <a:cs typeface="Times New Roman"/>
              </a:rPr>
              <a:t>đạo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đức</a:t>
            </a:r>
            <a:endParaRPr sz="14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720"/>
              </a:spcBef>
            </a:pPr>
            <a:r>
              <a:rPr sz="1400" spc="-5" dirty="0">
                <a:latin typeface="Times New Roman"/>
                <a:cs typeface="Times New Roman"/>
              </a:rPr>
              <a:t>Ngày </a:t>
            </a:r>
            <a:r>
              <a:rPr sz="1400" dirty="0">
                <a:latin typeface="Times New Roman"/>
                <a:cs typeface="Times New Roman"/>
              </a:rPr>
              <a:t>nay 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hiểu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204" dirty="0" smtClean="0">
                <a:latin typeface="Times New Roman"/>
                <a:cs typeface="Times New Roman"/>
              </a:rPr>
              <a:t> </a:t>
            </a:r>
            <a:r>
              <a:rPr lang="en-US" sz="1400" spc="-204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sau</a:t>
            </a:r>
            <a:r>
              <a:rPr sz="1400" spc="-5" dirty="0"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là </a:t>
            </a:r>
            <a:r>
              <a:rPr sz="1400" spc="-5" dirty="0">
                <a:latin typeface="Times New Roman"/>
                <a:cs typeface="Times New Roman"/>
              </a:rPr>
              <a:t>một hình thái </a:t>
            </a:r>
            <a:r>
              <a:rPr sz="1400" dirty="0">
                <a:latin typeface="Times New Roman"/>
                <a:cs typeface="Times New Roman"/>
              </a:rPr>
              <a:t>ý thức xã hội, </a:t>
            </a:r>
            <a:r>
              <a:rPr sz="1400" spc="-5" dirty="0">
                <a:latin typeface="Times New Roman"/>
                <a:cs typeface="Times New Roman"/>
              </a:rPr>
              <a:t>là tổng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những nguyên </a:t>
            </a:r>
            <a:r>
              <a:rPr sz="1400" spc="5" dirty="0">
                <a:latin typeface="Times New Roman"/>
                <a:cs typeface="Times New Roman"/>
              </a:rPr>
              <a:t>tắc, </a:t>
            </a:r>
            <a:r>
              <a:rPr sz="1400" spc="-5" dirty="0">
                <a:latin typeface="Times New Roman"/>
                <a:cs typeface="Times New Roman"/>
              </a:rPr>
              <a:t>chuẩn  mực </a:t>
            </a:r>
            <a:r>
              <a:rPr sz="1400" dirty="0">
                <a:latin typeface="Times New Roman"/>
                <a:cs typeface="Times New Roman"/>
              </a:rPr>
              <a:t>của xã hội, nhờ đó </a:t>
            </a:r>
            <a:r>
              <a:rPr sz="1400" spc="-5" dirty="0">
                <a:latin typeface="Times New Roman"/>
                <a:cs typeface="Times New Roman"/>
              </a:rPr>
              <a:t>con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giác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chỉnh hành vi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mình sao </a:t>
            </a:r>
            <a:r>
              <a:rPr sz="1400" spc="-10" dirty="0">
                <a:latin typeface="Times New Roman"/>
                <a:cs typeface="Times New Roman"/>
              </a:rPr>
              <a:t>cho </a:t>
            </a:r>
            <a:r>
              <a:rPr sz="1400" spc="-25" dirty="0">
                <a:latin typeface="Times New Roman"/>
                <a:cs typeface="Times New Roman"/>
              </a:rPr>
              <a:t>phù  </a:t>
            </a:r>
            <a:r>
              <a:rPr sz="1400" spc="-5" dirty="0">
                <a:latin typeface="Times New Roman"/>
                <a:cs typeface="Times New Roman"/>
              </a:rPr>
              <a:t>hợp với lợi ích, hạnh phúc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con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vì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dirty="0">
                <a:latin typeface="Times New Roman"/>
                <a:cs typeface="Times New Roman"/>
              </a:rPr>
              <a:t>tiến bộ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dirty="0">
                <a:latin typeface="Times New Roman"/>
                <a:cs typeface="Times New Roman"/>
              </a:rPr>
              <a:t>xã hội </a:t>
            </a:r>
            <a:r>
              <a:rPr sz="1400" spc="-5" dirty="0">
                <a:latin typeface="Times New Roman"/>
                <a:cs typeface="Times New Roman"/>
              </a:rPr>
              <a:t>trong mối quan </a:t>
            </a:r>
            <a:r>
              <a:rPr sz="1400" spc="-40" dirty="0">
                <a:latin typeface="Times New Roman"/>
                <a:cs typeface="Times New Roman"/>
              </a:rPr>
              <a:t>hệ  </a:t>
            </a:r>
            <a:r>
              <a:rPr sz="1400" dirty="0">
                <a:latin typeface="Times New Roman"/>
                <a:cs typeface="Times New Roman"/>
              </a:rPr>
              <a:t>giữa </a:t>
            </a:r>
            <a:r>
              <a:rPr sz="1400" spc="-10" dirty="0">
                <a:latin typeface="Times New Roman"/>
                <a:cs typeface="Times New Roman"/>
              </a:rPr>
              <a:t>con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với con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giữa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và xã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hội.</a:t>
            </a:r>
          </a:p>
          <a:p>
            <a:pPr marL="12700" marR="5080" indent="456565" algn="just">
              <a:lnSpc>
                <a:spcPct val="107100"/>
              </a:lnSpc>
              <a:spcBef>
                <a:spcPts val="605"/>
              </a:spcBef>
            </a:pPr>
            <a:r>
              <a:rPr sz="1400" dirty="0">
                <a:latin typeface="Times New Roman"/>
                <a:cs typeface="Times New Roman"/>
              </a:rPr>
              <a:t>Đối với </a:t>
            </a:r>
            <a:r>
              <a:rPr sz="1400" spc="-5" dirty="0">
                <a:latin typeface="Times New Roman"/>
                <a:cs typeface="Times New Roman"/>
              </a:rPr>
              <a:t>mỗi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nhân,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spc="5" dirty="0">
                <a:latin typeface="Times New Roman"/>
                <a:cs typeface="Times New Roman"/>
              </a:rPr>
              <a:t>thức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hành vi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mang tính </a:t>
            </a:r>
            <a:r>
              <a:rPr sz="1400" spc="5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giác,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yếu </a:t>
            </a:r>
            <a:r>
              <a:rPr sz="1400" dirty="0">
                <a:latin typeface="Times New Roman"/>
                <a:cs typeface="Times New Roman"/>
              </a:rPr>
              <a:t>xuất 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spc="5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nhu cầu bên trong, </a:t>
            </a:r>
            <a:r>
              <a:rPr sz="1400" dirty="0">
                <a:latin typeface="Times New Roman"/>
                <a:cs typeface="Times New Roman"/>
              </a:rPr>
              <a:t>đồng thời </a:t>
            </a:r>
            <a:r>
              <a:rPr sz="1400" spc="-5" dirty="0">
                <a:latin typeface="Times New Roman"/>
                <a:cs typeface="Times New Roman"/>
              </a:rPr>
              <a:t>chịu tác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210" dirty="0" smtClean="0">
                <a:latin typeface="Times New Roman"/>
                <a:cs typeface="Times New Roman"/>
              </a:rPr>
              <a:t>d</a:t>
            </a:r>
            <a:r>
              <a:rPr lang="vi-VN" sz="1400" spc="-210" dirty="0" smtClean="0">
                <a:latin typeface="Times New Roman"/>
                <a:cs typeface="Times New Roman"/>
              </a:rPr>
              <a:t>ư</a:t>
            </a:r>
            <a:r>
              <a:rPr sz="1400" spc="-2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luận </a:t>
            </a:r>
            <a:r>
              <a:rPr sz="1400" spc="-5" dirty="0">
                <a:latin typeface="Times New Roman"/>
                <a:cs typeface="Times New Roman"/>
              </a:rPr>
              <a:t>xã </a:t>
            </a:r>
            <a:r>
              <a:rPr sz="1400" dirty="0">
                <a:latin typeface="Times New Roman"/>
                <a:cs typeface="Times New Roman"/>
              </a:rPr>
              <a:t>hội, sự kiểm </a:t>
            </a:r>
            <a:r>
              <a:rPr sz="1400" spc="-25" dirty="0">
                <a:latin typeface="Times New Roman"/>
                <a:cs typeface="Times New Roman"/>
              </a:rPr>
              <a:t>tra  </a:t>
            </a:r>
            <a:r>
              <a:rPr sz="1400" spc="-5" dirty="0">
                <a:latin typeface="Times New Roman"/>
                <a:cs typeface="Times New Roman"/>
              </a:rPr>
              <a:t>đánh </a:t>
            </a:r>
            <a:r>
              <a:rPr sz="1400" dirty="0">
                <a:latin typeface="Times New Roman"/>
                <a:cs typeface="Times New Roman"/>
              </a:rPr>
              <a:t>giá của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xung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quanh.</a:t>
            </a:r>
            <a:endParaRPr sz="1400" dirty="0">
              <a:latin typeface="Times New Roman"/>
              <a:cs typeface="Times New Roman"/>
            </a:endParaRPr>
          </a:p>
          <a:p>
            <a:pPr marL="411480" algn="just">
              <a:lnSpc>
                <a:spcPct val="100000"/>
              </a:lnSpc>
              <a:spcBef>
                <a:spcPts val="720"/>
              </a:spcBef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xã hội </a:t>
            </a:r>
            <a:r>
              <a:rPr sz="1400" spc="-5" dirty="0">
                <a:latin typeface="Times New Roman"/>
                <a:cs typeface="Times New Roman"/>
              </a:rPr>
              <a:t>bao </a:t>
            </a:r>
            <a:r>
              <a:rPr sz="1400" dirty="0">
                <a:latin typeface="Times New Roman"/>
                <a:cs typeface="Times New Roman"/>
              </a:rPr>
              <a:t>gồm ý thức </a:t>
            </a:r>
            <a:r>
              <a:rPr sz="1400" spc="-5" dirty="0">
                <a:latin typeface="Times New Roman"/>
                <a:cs typeface="Times New Roman"/>
              </a:rPr>
              <a:t>đạo đức, hành vi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dirty="0">
                <a:latin typeface="Times New Roman"/>
                <a:cs typeface="Times New Roman"/>
              </a:rPr>
              <a:t>quan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đạo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đức.</a:t>
            </a:r>
          </a:p>
          <a:p>
            <a:pPr marL="697865" lvl="3" indent="-229235" algn="just">
              <a:lnSpc>
                <a:spcPct val="100000"/>
              </a:lnSpc>
              <a:spcBef>
                <a:spcPts val="720"/>
              </a:spcBef>
              <a:buAutoNum type="alphaLcParenR"/>
              <a:tabLst>
                <a:tab pos="698500" algn="l"/>
              </a:tabLst>
            </a:pPr>
            <a:r>
              <a:rPr sz="1400" dirty="0">
                <a:latin typeface="Times New Roman"/>
                <a:cs typeface="Times New Roman"/>
              </a:rPr>
              <a:t>Ý thức </a:t>
            </a:r>
            <a:r>
              <a:rPr sz="1400" spc="-5" dirty="0">
                <a:latin typeface="Times New Roman"/>
                <a:cs typeface="Times New Roman"/>
              </a:rPr>
              <a:t>đạo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đức</a:t>
            </a:r>
          </a:p>
          <a:p>
            <a:pPr marL="12700" marR="5080" indent="443230" algn="just">
              <a:lnSpc>
                <a:spcPct val="1072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Ý thức đạo </a:t>
            </a:r>
            <a:r>
              <a:rPr sz="1400" spc="-5" dirty="0">
                <a:latin typeface="Times New Roman"/>
                <a:cs typeface="Times New Roman"/>
              </a:rPr>
              <a:t>đức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toàn bộ những quan niệm, </a:t>
            </a:r>
            <a:r>
              <a:rPr sz="1400" dirty="0">
                <a:latin typeface="Times New Roman"/>
                <a:cs typeface="Times New Roman"/>
              </a:rPr>
              <a:t>tri thức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trạng thái xúc </a:t>
            </a:r>
            <a:r>
              <a:rPr sz="1400" dirty="0">
                <a:latin typeface="Times New Roman"/>
                <a:cs typeface="Times New Roman"/>
              </a:rPr>
              <a:t>cảm  tâm lý </a:t>
            </a:r>
            <a:r>
              <a:rPr sz="1400" spc="-5" dirty="0">
                <a:latin typeface="Times New Roman"/>
                <a:cs typeface="Times New Roman"/>
              </a:rPr>
              <a:t>chung </a:t>
            </a:r>
            <a:r>
              <a:rPr sz="1400" dirty="0">
                <a:latin typeface="Times New Roman"/>
                <a:cs typeface="Times New Roman"/>
              </a:rPr>
              <a:t>của các </a:t>
            </a:r>
            <a:r>
              <a:rPr sz="1400" spc="-5" dirty="0">
                <a:latin typeface="Times New Roman"/>
                <a:cs typeface="Times New Roman"/>
              </a:rPr>
              <a:t>cộng </a:t>
            </a:r>
            <a:r>
              <a:rPr sz="1400" dirty="0" err="1">
                <a:latin typeface="Times New Roman"/>
                <a:cs typeface="Times New Roman"/>
              </a:rPr>
              <a:t>đồng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về các giá </a:t>
            </a:r>
            <a:r>
              <a:rPr sz="1400" spc="-5" dirty="0">
                <a:latin typeface="Times New Roman"/>
                <a:cs typeface="Times New Roman"/>
              </a:rPr>
              <a:t>trị thiện, ác,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tâm, </a:t>
            </a:r>
            <a:r>
              <a:rPr sz="1400" dirty="0">
                <a:latin typeface="Times New Roman"/>
                <a:cs typeface="Times New Roman"/>
              </a:rPr>
              <a:t>trách </a:t>
            </a:r>
            <a:r>
              <a:rPr sz="1400" spc="-50" dirty="0">
                <a:latin typeface="Times New Roman"/>
                <a:cs typeface="Times New Roman"/>
              </a:rPr>
              <a:t>nhiệm,  </a:t>
            </a:r>
            <a:r>
              <a:rPr sz="1400" spc="-5" dirty="0">
                <a:latin typeface="Times New Roman"/>
                <a:cs typeface="Times New Roman"/>
              </a:rPr>
              <a:t>hạnh phúc, công bằng...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quy </a:t>
            </a:r>
            <a:r>
              <a:rPr sz="1400" spc="5" dirty="0">
                <a:latin typeface="Times New Roman"/>
                <a:cs typeface="Times New Roman"/>
              </a:rPr>
              <a:t>tắc </a:t>
            </a:r>
            <a:r>
              <a:rPr sz="1400" spc="-5" dirty="0">
                <a:latin typeface="Times New Roman"/>
                <a:cs typeface="Times New Roman"/>
              </a:rPr>
              <a:t>đánh giá,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chỉnh hành vi ứng </a:t>
            </a:r>
            <a:r>
              <a:rPr sz="1400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giữa 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 với xã </a:t>
            </a:r>
            <a:r>
              <a:rPr sz="1400" dirty="0">
                <a:latin typeface="Times New Roman"/>
                <a:cs typeface="Times New Roman"/>
              </a:rPr>
              <a:t>hội, </a:t>
            </a:r>
            <a:r>
              <a:rPr sz="1400" spc="-5" dirty="0">
                <a:latin typeface="Times New Roman"/>
                <a:cs typeface="Times New Roman"/>
              </a:rPr>
              <a:t>giữa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 với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 trong </a:t>
            </a:r>
            <a:r>
              <a:rPr sz="1400" dirty="0">
                <a:latin typeface="Times New Roman"/>
                <a:cs typeface="Times New Roman"/>
              </a:rPr>
              <a:t>xã</a:t>
            </a:r>
            <a:r>
              <a:rPr sz="1400" spc="-5" dirty="0">
                <a:latin typeface="Times New Roman"/>
                <a:cs typeface="Times New Roman"/>
              </a:rPr>
              <a:t> hội.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98780" algn="just">
              <a:lnSpc>
                <a:spcPct val="1071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Trong ý </a:t>
            </a:r>
            <a:r>
              <a:rPr sz="1400" spc="-5" dirty="0">
                <a:latin typeface="Times New Roman"/>
                <a:cs typeface="Times New Roman"/>
              </a:rPr>
              <a:t>thức đạo </a:t>
            </a:r>
            <a:r>
              <a:rPr sz="1400" dirty="0">
                <a:latin typeface="Times New Roman"/>
                <a:cs typeface="Times New Roman"/>
              </a:rPr>
              <a:t>đức, </a:t>
            </a:r>
            <a:r>
              <a:rPr sz="1400" spc="-5" dirty="0">
                <a:latin typeface="Times New Roman"/>
                <a:cs typeface="Times New Roman"/>
              </a:rPr>
              <a:t>yếu tố tình </a:t>
            </a:r>
            <a:r>
              <a:rPr sz="1400" spc="-10" dirty="0">
                <a:latin typeface="Times New Roman"/>
                <a:cs typeface="Times New Roman"/>
              </a:rPr>
              <a:t>cảm </a:t>
            </a:r>
            <a:r>
              <a:rPr sz="1400" dirty="0">
                <a:latin typeface="Times New Roman"/>
                <a:cs typeface="Times New Roman"/>
              </a:rPr>
              <a:t>đạo đức là </a:t>
            </a:r>
            <a:r>
              <a:rPr sz="1400" spc="-5" dirty="0">
                <a:latin typeface="Times New Roman"/>
                <a:cs typeface="Times New Roman"/>
              </a:rPr>
              <a:t>yếu tố </a:t>
            </a:r>
            <a:r>
              <a:rPr sz="1400" dirty="0">
                <a:latin typeface="Times New Roman"/>
                <a:cs typeface="Times New Roman"/>
              </a:rPr>
              <a:t>đặc </a:t>
            </a:r>
            <a:r>
              <a:rPr sz="1400" spc="-5" dirty="0">
                <a:latin typeface="Times New Roman"/>
                <a:cs typeface="Times New Roman"/>
              </a:rPr>
              <a:t>biệt quan trọng, </a:t>
            </a:r>
            <a:r>
              <a:rPr sz="1400" dirty="0">
                <a:latin typeface="Times New Roman"/>
                <a:cs typeface="Times New Roman"/>
              </a:rPr>
              <a:t>nếu  </a:t>
            </a:r>
            <a:r>
              <a:rPr sz="1400" spc="-5" dirty="0">
                <a:latin typeface="Times New Roman"/>
                <a:cs typeface="Times New Roman"/>
              </a:rPr>
              <a:t>thiếu nó thì những khái niệm, </a:t>
            </a:r>
            <a:r>
              <a:rPr sz="1400" dirty="0">
                <a:latin typeface="Times New Roman"/>
                <a:cs typeface="Times New Roman"/>
              </a:rPr>
              <a:t>phạm trù đạo đức </a:t>
            </a:r>
            <a:r>
              <a:rPr sz="1400" spc="-5" dirty="0">
                <a:latin typeface="Times New Roman"/>
                <a:cs typeface="Times New Roman"/>
              </a:rPr>
              <a:t>và mọi </a:t>
            </a:r>
            <a:r>
              <a:rPr sz="1400" dirty="0">
                <a:latin typeface="Times New Roman"/>
                <a:cs typeface="Times New Roman"/>
              </a:rPr>
              <a:t>tri thức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thu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nhận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bằng </a:t>
            </a:r>
            <a:r>
              <a:rPr sz="1400" spc="-10" dirty="0">
                <a:latin typeface="Times New Roman"/>
                <a:cs typeface="Times New Roman"/>
              </a:rPr>
              <a:t>con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lý tính không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chuyển </a:t>
            </a:r>
            <a:r>
              <a:rPr sz="1400" dirty="0">
                <a:latin typeface="Times New Roman"/>
                <a:cs typeface="Times New Roman"/>
              </a:rPr>
              <a:t>hóa </a:t>
            </a:r>
            <a:r>
              <a:rPr sz="1400" spc="-5" dirty="0">
                <a:latin typeface="Times New Roman"/>
                <a:cs typeface="Times New Roman"/>
              </a:rPr>
              <a:t>thành hành </a:t>
            </a:r>
            <a:r>
              <a:rPr sz="1400" dirty="0">
                <a:latin typeface="Times New Roman"/>
                <a:cs typeface="Times New Roman"/>
              </a:rPr>
              <a:t>vi đạo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đức.</a:t>
            </a:r>
          </a:p>
          <a:p>
            <a:pPr marL="697865" lvl="3" indent="-229235" algn="just">
              <a:lnSpc>
                <a:spcPct val="100000"/>
              </a:lnSpc>
              <a:spcBef>
                <a:spcPts val="720"/>
              </a:spcBef>
              <a:buAutoNum type="alphaLcParenR" startAt="2"/>
              <a:tabLst>
                <a:tab pos="698500" algn="l"/>
              </a:tabLst>
            </a:pPr>
            <a:r>
              <a:rPr sz="1400" dirty="0">
                <a:latin typeface="Times New Roman"/>
                <a:cs typeface="Times New Roman"/>
              </a:rPr>
              <a:t>Hành vi đạo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đức</a:t>
            </a:r>
          </a:p>
          <a:p>
            <a:pPr marL="469265" marR="6985" algn="just">
              <a:lnSpc>
                <a:spcPct val="1071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Hành vi đạo đức là </a:t>
            </a:r>
            <a:r>
              <a:rPr sz="1400" spc="-5" dirty="0">
                <a:latin typeface="Times New Roman"/>
                <a:cs typeface="Times New Roman"/>
              </a:rPr>
              <a:t>một hành động </a:t>
            </a:r>
            <a:r>
              <a:rPr sz="1400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giác, </a:t>
            </a:r>
            <a:r>
              <a:rPr sz="1400" dirty="0">
                <a:latin typeface="Times New Roman"/>
                <a:cs typeface="Times New Roman"/>
              </a:rPr>
              <a:t>là sự </a:t>
            </a:r>
            <a:r>
              <a:rPr sz="1400" spc="-5" dirty="0">
                <a:latin typeface="Times New Roman"/>
                <a:cs typeface="Times New Roman"/>
              </a:rPr>
              <a:t>biểu hiện trong </a:t>
            </a:r>
            <a:r>
              <a:rPr sz="1400" dirty="0">
                <a:latin typeface="Times New Roman"/>
                <a:cs typeface="Times New Roman"/>
              </a:rPr>
              <a:t>ứng </a:t>
            </a:r>
            <a:r>
              <a:rPr sz="1400" spc="5" dirty="0">
                <a:latin typeface="Times New Roman"/>
                <a:cs typeface="Times New Roman"/>
              </a:rPr>
              <a:t>xử </a:t>
            </a:r>
            <a:r>
              <a:rPr sz="1400" dirty="0">
                <a:latin typeface="Times New Roman"/>
                <a:cs typeface="Times New Roman"/>
              </a:rPr>
              <a:t>thực tiễn  của ý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thức</a:t>
            </a:r>
            <a:endParaRPr sz="1400" dirty="0">
              <a:latin typeface="Times New Roman"/>
              <a:cs typeface="Times New Roman"/>
            </a:endParaRPr>
          </a:p>
          <a:p>
            <a:pPr marL="12700" marR="320040" indent="43815" algn="just">
              <a:lnSpc>
                <a:spcPct val="107100"/>
              </a:lnSpc>
            </a:pP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con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đã nhận thức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lựa </a:t>
            </a:r>
            <a:r>
              <a:rPr sz="1400" dirty="0">
                <a:latin typeface="Times New Roman"/>
                <a:cs typeface="Times New Roman"/>
              </a:rPr>
              <a:t>chọn.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vi 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biểu hiện  </a:t>
            </a:r>
            <a:r>
              <a:rPr sz="1400" spc="-5" dirty="0">
                <a:latin typeface="Times New Roman"/>
                <a:cs typeface="Times New Roman"/>
              </a:rPr>
              <a:t>trong cách ứng </a:t>
            </a:r>
            <a:r>
              <a:rPr sz="1400" dirty="0">
                <a:latin typeface="Times New Roman"/>
                <a:cs typeface="Times New Roman"/>
              </a:rPr>
              <a:t>xử, </a:t>
            </a:r>
            <a:r>
              <a:rPr sz="1400" spc="-5" dirty="0">
                <a:latin typeface="Times New Roman"/>
                <a:cs typeface="Times New Roman"/>
              </a:rPr>
              <a:t>trong lối sống, trong giao tiếp, trong </a:t>
            </a:r>
            <a:r>
              <a:rPr sz="1400" dirty="0">
                <a:latin typeface="Times New Roman"/>
                <a:cs typeface="Times New Roman"/>
              </a:rPr>
              <a:t>lời </a:t>
            </a:r>
            <a:r>
              <a:rPr sz="1400" spc="-10" dirty="0">
                <a:latin typeface="Times New Roman"/>
                <a:cs typeface="Times New Roman"/>
              </a:rPr>
              <a:t>ăn </a:t>
            </a:r>
            <a:r>
              <a:rPr sz="1400" spc="-5" dirty="0">
                <a:latin typeface="Times New Roman"/>
                <a:cs typeface="Times New Roman"/>
              </a:rPr>
              <a:t>tiếng nói hàng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ngày.</a:t>
            </a:r>
            <a:endParaRPr sz="1400" dirty="0">
              <a:latin typeface="Times New Roman"/>
              <a:cs typeface="Times New Roman"/>
            </a:endParaRPr>
          </a:p>
          <a:p>
            <a:pPr marL="652780" lvl="3" indent="-184150" algn="just">
              <a:lnSpc>
                <a:spcPct val="100000"/>
              </a:lnSpc>
              <a:spcBef>
                <a:spcPts val="725"/>
              </a:spcBef>
              <a:buAutoNum type="alphaLcParenR" startAt="3"/>
              <a:tabLst>
                <a:tab pos="653415" algn="l"/>
              </a:tabLst>
            </a:pP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đạo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đức.</a:t>
            </a:r>
          </a:p>
          <a:p>
            <a:pPr marL="12700" marR="5715" indent="45656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Là </a:t>
            </a:r>
            <a:r>
              <a:rPr sz="1400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thống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mối </a:t>
            </a:r>
            <a:r>
              <a:rPr sz="1400" dirty="0">
                <a:latin typeface="Times New Roman"/>
                <a:cs typeface="Times New Roman"/>
              </a:rPr>
              <a:t>quan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5" dirty="0" err="1">
                <a:latin typeface="Times New Roman"/>
                <a:cs typeface="Times New Roman"/>
              </a:rPr>
              <a:t>giữa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ng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ời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xã hộị, xét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125" dirty="0">
                <a:latin typeface="Times New Roman"/>
                <a:cs typeface="Times New Roman"/>
              </a:rPr>
              <a:t>mặt 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đức. </a:t>
            </a:r>
            <a:r>
              <a:rPr sz="1400" spc="-5" dirty="0">
                <a:latin typeface="Times New Roman"/>
                <a:cs typeface="Times New Roman"/>
              </a:rPr>
              <a:t>Quan hệ đạo </a:t>
            </a:r>
            <a:r>
              <a:rPr sz="1400" dirty="0">
                <a:latin typeface="Times New Roman"/>
                <a:cs typeface="Times New Roman"/>
              </a:rPr>
              <a:t>đức thể </a:t>
            </a:r>
            <a:r>
              <a:rPr sz="1400" dirty="0" err="1">
                <a:latin typeface="Times New Roman"/>
                <a:cs typeface="Times New Roman"/>
              </a:rPr>
              <a:t>hiện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d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ới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dirty="0">
                <a:latin typeface="Times New Roman"/>
                <a:cs typeface="Times New Roman"/>
              </a:rPr>
              <a:t>phạm </a:t>
            </a:r>
            <a:r>
              <a:rPr sz="1400" spc="-5" dirty="0">
                <a:latin typeface="Times New Roman"/>
                <a:cs typeface="Times New Roman"/>
              </a:rPr>
              <a:t>trù </a:t>
            </a:r>
            <a:r>
              <a:rPr sz="1400" dirty="0">
                <a:latin typeface="Times New Roman"/>
                <a:cs typeface="Times New Roman"/>
              </a:rPr>
              <a:t>bổn </a:t>
            </a:r>
            <a:r>
              <a:rPr sz="1400" spc="-5" dirty="0">
                <a:latin typeface="Times New Roman"/>
                <a:cs typeface="Times New Roman"/>
              </a:rPr>
              <a:t>phận,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tâm, nghĩa </a:t>
            </a:r>
            <a:r>
              <a:rPr sz="1400" spc="-105" dirty="0">
                <a:latin typeface="Times New Roman"/>
                <a:cs typeface="Times New Roman"/>
              </a:rPr>
              <a:t>vụ,  </a:t>
            </a:r>
            <a:r>
              <a:rPr sz="1400" spc="-5" dirty="0">
                <a:latin typeface="Times New Roman"/>
                <a:cs typeface="Times New Roman"/>
              </a:rPr>
              <a:t>trách nhiệm, quyền </a:t>
            </a:r>
            <a:r>
              <a:rPr sz="1400" dirty="0">
                <a:latin typeface="Times New Roman"/>
                <a:cs typeface="Times New Roman"/>
              </a:rPr>
              <a:t>lợi, </a:t>
            </a:r>
            <a:r>
              <a:rPr sz="1400" spc="-5" dirty="0">
                <a:latin typeface="Times New Roman"/>
                <a:cs typeface="Times New Roman"/>
              </a:rPr>
              <a:t>v.v…giữa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1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nhân, giữa </a:t>
            </a:r>
            <a:r>
              <a:rPr sz="1400" spc="-1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với tập thể, </a:t>
            </a:r>
            <a:r>
              <a:rPr sz="1400" spc="-5" dirty="0">
                <a:latin typeface="Times New Roman"/>
                <a:cs typeface="Times New Roman"/>
              </a:rPr>
              <a:t>cộng  đồng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>
                <a:latin typeface="Times New Roman"/>
                <a:cs typeface="Times New Roman"/>
              </a:rPr>
              <a:t>xã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hội.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005573" y="9356150"/>
            <a:ext cx="16573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sz="1400" dirty="0">
                <a:latin typeface="Times New Roman"/>
                <a:cs typeface="Times New Roman"/>
              </a:rPr>
              <a:t>6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518261"/>
            <a:ext cx="6245225" cy="8722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6565" algn="just">
              <a:lnSpc>
                <a:spcPct val="1072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xã hội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giai </a:t>
            </a:r>
            <a:r>
              <a:rPr sz="1400" spc="5" dirty="0">
                <a:latin typeface="Times New Roman"/>
                <a:cs typeface="Times New Roman"/>
              </a:rPr>
              <a:t>cấp,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mang tính giai </a:t>
            </a:r>
            <a:r>
              <a:rPr sz="1400" dirty="0">
                <a:latin typeface="Times New Roman"/>
                <a:cs typeface="Times New Roman"/>
              </a:rPr>
              <a:t>cấp. </a:t>
            </a:r>
            <a:r>
              <a:rPr sz="1400" spc="-5" dirty="0">
                <a:latin typeface="Times New Roman"/>
                <a:cs typeface="Times New Roman"/>
              </a:rPr>
              <a:t>Chuẩn mực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của  giai cấp thống </a:t>
            </a:r>
            <a:r>
              <a:rPr sz="1400" dirty="0">
                <a:latin typeface="Times New Roman"/>
                <a:cs typeface="Times New Roman"/>
              </a:rPr>
              <a:t>trị </a:t>
            </a:r>
            <a:r>
              <a:rPr sz="1400" spc="-5" dirty="0">
                <a:latin typeface="Times New Roman"/>
                <a:cs typeface="Times New Roman"/>
              </a:rPr>
              <a:t>chiếm </a:t>
            </a:r>
            <a:r>
              <a:rPr sz="1400" spc="5" dirty="0">
                <a:latin typeface="Times New Roman"/>
                <a:cs typeface="Times New Roman"/>
              </a:rPr>
              <a:t>vị </a:t>
            </a:r>
            <a:r>
              <a:rPr sz="1400" spc="-5" dirty="0">
                <a:latin typeface="Times New Roman"/>
                <a:cs typeface="Times New Roman"/>
              </a:rPr>
              <a:t>trí chi </a:t>
            </a:r>
            <a:r>
              <a:rPr sz="1400" dirty="0">
                <a:latin typeface="Times New Roman"/>
                <a:cs typeface="Times New Roman"/>
              </a:rPr>
              <a:t>phối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xã hội. </a:t>
            </a:r>
            <a:r>
              <a:rPr sz="1400" spc="-5" dirty="0">
                <a:latin typeface="Times New Roman"/>
                <a:cs typeface="Times New Roman"/>
              </a:rPr>
              <a:t>Tuy </a:t>
            </a:r>
            <a:r>
              <a:rPr sz="1400" dirty="0">
                <a:latin typeface="Times New Roman"/>
                <a:cs typeface="Times New Roman"/>
              </a:rPr>
              <a:t>nhiên, nhiều </a:t>
            </a:r>
            <a:r>
              <a:rPr sz="1400" spc="-5" dirty="0">
                <a:latin typeface="Times New Roman"/>
                <a:cs typeface="Times New Roman"/>
              </a:rPr>
              <a:t>chuẩn mực,  </a:t>
            </a:r>
            <a:r>
              <a:rPr sz="1400" dirty="0">
                <a:latin typeface="Times New Roman"/>
                <a:cs typeface="Times New Roman"/>
              </a:rPr>
              <a:t>giá </a:t>
            </a:r>
            <a:r>
              <a:rPr sz="1400" spc="-5" dirty="0">
                <a:latin typeface="Times New Roman"/>
                <a:cs typeface="Times New Roman"/>
              </a:rPr>
              <a:t>trị 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err="1" smtClean="0">
                <a:latin typeface="Times New Roman"/>
                <a:cs typeface="Times New Roman"/>
              </a:rPr>
              <a:t>nh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smtClean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Nhân đạo, dũng cảm, </a:t>
            </a:r>
            <a:r>
              <a:rPr sz="1400" dirty="0">
                <a:latin typeface="Times New Roman"/>
                <a:cs typeface="Times New Roman"/>
              </a:rPr>
              <a:t>vị </a:t>
            </a:r>
            <a:r>
              <a:rPr sz="1400" spc="-5" dirty="0">
                <a:latin typeface="Times New Roman"/>
                <a:cs typeface="Times New Roman"/>
              </a:rPr>
              <a:t>tha, v.v…có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spc="-5" dirty="0">
                <a:latin typeface="Times New Roman"/>
                <a:cs typeface="Times New Roman"/>
              </a:rPr>
              <a:t>nghĩa toàn nhân </a:t>
            </a:r>
            <a:r>
              <a:rPr sz="1400" spc="5" dirty="0">
                <a:latin typeface="Times New Roman"/>
                <a:cs typeface="Times New Roman"/>
              </a:rPr>
              <a:t>loại </a:t>
            </a:r>
            <a:r>
              <a:rPr sz="1400" dirty="0">
                <a:latin typeface="Times New Roman"/>
                <a:cs typeface="Times New Roman"/>
              </a:rPr>
              <a:t>và tồn  tại phổ biến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các xã hội </a:t>
            </a:r>
            <a:r>
              <a:rPr sz="1400" spc="-5" dirty="0">
                <a:latin typeface="Times New Roman"/>
                <a:cs typeface="Times New Roman"/>
              </a:rPr>
              <a:t>khác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nhau.</a:t>
            </a:r>
            <a:endParaRPr sz="1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720"/>
              </a:spcBef>
            </a:pPr>
            <a:r>
              <a:rPr sz="1400" b="1" spc="-5" dirty="0">
                <a:latin typeface="Times New Roman"/>
                <a:cs typeface="Times New Roman"/>
              </a:rPr>
              <a:t>1.1.2. Vai trò của </a:t>
            </a:r>
            <a:r>
              <a:rPr sz="1400" b="1" spc="-10" dirty="0">
                <a:latin typeface="Times New Roman"/>
                <a:cs typeface="Times New Roman"/>
              </a:rPr>
              <a:t>đạo </a:t>
            </a:r>
            <a:r>
              <a:rPr sz="1400" b="1" dirty="0">
                <a:latin typeface="Times New Roman"/>
                <a:cs typeface="Times New Roman"/>
              </a:rPr>
              <a:t>đức </a:t>
            </a:r>
            <a:r>
              <a:rPr sz="1400" b="1" spc="-5" dirty="0">
                <a:latin typeface="Times New Roman"/>
                <a:cs typeface="Times New Roman"/>
              </a:rPr>
              <a:t>trong đời </a:t>
            </a:r>
            <a:r>
              <a:rPr sz="1400" b="1" dirty="0">
                <a:latin typeface="Times New Roman"/>
                <a:cs typeface="Times New Roman"/>
              </a:rPr>
              <a:t>sống xã</a:t>
            </a:r>
            <a:r>
              <a:rPr sz="1400" b="1" spc="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hội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87045" algn="just">
              <a:lnSpc>
                <a:spcPts val="1610"/>
              </a:lnSpc>
              <a:spcBef>
                <a:spcPts val="665"/>
              </a:spcBef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vai trò </a:t>
            </a:r>
            <a:r>
              <a:rPr sz="1400" dirty="0">
                <a:latin typeface="Times New Roman"/>
                <a:cs typeface="Times New Roman"/>
              </a:rPr>
              <a:t>rất </a:t>
            </a:r>
            <a:r>
              <a:rPr sz="1400" spc="-5" dirty="0">
                <a:latin typeface="Times New Roman"/>
                <a:cs typeface="Times New Roman"/>
              </a:rPr>
              <a:t>lớn trong </a:t>
            </a:r>
            <a:r>
              <a:rPr sz="1400" dirty="0">
                <a:latin typeface="Times New Roman"/>
                <a:cs typeface="Times New Roman"/>
              </a:rPr>
              <a:t>đời </a:t>
            </a:r>
            <a:r>
              <a:rPr sz="1400" spc="-5" dirty="0">
                <a:latin typeface="Times New Roman"/>
                <a:cs typeface="Times New Roman"/>
              </a:rPr>
              <a:t>sống </a:t>
            </a:r>
            <a:r>
              <a:rPr sz="1400" dirty="0">
                <a:latin typeface="Times New Roman"/>
                <a:cs typeface="Times New Roman"/>
              </a:rPr>
              <a:t>xã hội,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đời </a:t>
            </a:r>
            <a:r>
              <a:rPr sz="1400" spc="-5" dirty="0">
                <a:latin typeface="Times New Roman"/>
                <a:cs typeface="Times New Roman"/>
              </a:rPr>
              <a:t>sống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con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>
                <a:latin typeface="Times New Roman"/>
                <a:cs typeface="Times New Roman"/>
              </a:rPr>
              <a:t>, 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là vấn </a:t>
            </a:r>
            <a:r>
              <a:rPr sz="1400" dirty="0" err="1">
                <a:latin typeface="Times New Roman"/>
                <a:cs typeface="Times New Roman"/>
              </a:rPr>
              <a:t>đề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xuyên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đặt </a:t>
            </a:r>
            <a:r>
              <a:rPr sz="1400" dirty="0">
                <a:latin typeface="Times New Roman"/>
                <a:cs typeface="Times New Roman"/>
              </a:rPr>
              <a:t>ra và giải </a:t>
            </a:r>
            <a:r>
              <a:rPr sz="1400" spc="-5" dirty="0">
                <a:latin typeface="Times New Roman"/>
                <a:cs typeface="Times New Roman"/>
              </a:rPr>
              <a:t>quyết nhằm </a:t>
            </a:r>
            <a:r>
              <a:rPr sz="1400" spc="5" dirty="0">
                <a:latin typeface="Times New Roman"/>
                <a:cs typeface="Times New Roman"/>
              </a:rPr>
              <a:t>đảm </a:t>
            </a:r>
            <a:r>
              <a:rPr sz="1400" dirty="0">
                <a:latin typeface="Times New Roman"/>
                <a:cs typeface="Times New Roman"/>
              </a:rPr>
              <a:t>bảo cho </a:t>
            </a:r>
            <a:r>
              <a:rPr sz="1400" spc="-10" dirty="0">
                <a:latin typeface="Times New Roman"/>
                <a:cs typeface="Times New Roman"/>
              </a:rPr>
              <a:t>cá </a:t>
            </a:r>
            <a:r>
              <a:rPr sz="1400" spc="-90" dirty="0">
                <a:latin typeface="Times New Roman"/>
                <a:cs typeface="Times New Roman"/>
              </a:rPr>
              <a:t>nhân 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cộng đồng </a:t>
            </a:r>
            <a:r>
              <a:rPr sz="1400" dirty="0">
                <a:latin typeface="Times New Roman"/>
                <a:cs typeface="Times New Roman"/>
              </a:rPr>
              <a:t>tồn tại </a:t>
            </a:r>
            <a:r>
              <a:rPr sz="1400" spc="-5" dirty="0">
                <a:latin typeface="Times New Roman"/>
                <a:cs typeface="Times New Roman"/>
              </a:rPr>
              <a:t>phát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triển</a:t>
            </a:r>
          </a:p>
          <a:p>
            <a:pPr marL="12700" marR="5715" indent="456565" algn="just">
              <a:lnSpc>
                <a:spcPct val="107100"/>
              </a:lnSpc>
              <a:spcBef>
                <a:spcPts val="530"/>
              </a:spcBef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đức, </a:t>
            </a:r>
            <a:r>
              <a:rPr sz="1400" spc="-5" dirty="0">
                <a:latin typeface="Times New Roman"/>
                <a:cs typeface="Times New Roman"/>
              </a:rPr>
              <a:t>với những </a:t>
            </a:r>
            <a:r>
              <a:rPr sz="1400" dirty="0">
                <a:latin typeface="Times New Roman"/>
                <a:cs typeface="Times New Roman"/>
              </a:rPr>
              <a:t>chuẩn </a:t>
            </a:r>
            <a:r>
              <a:rPr sz="1400" spc="-10" dirty="0">
                <a:latin typeface="Times New Roman"/>
                <a:cs typeface="Times New Roman"/>
              </a:rPr>
              <a:t>mực </a:t>
            </a:r>
            <a:r>
              <a:rPr sz="1400" dirty="0">
                <a:latin typeface="Times New Roman"/>
                <a:cs typeface="Times New Roman"/>
              </a:rPr>
              <a:t>giá trị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dirty="0">
                <a:latin typeface="Times New Roman"/>
                <a:cs typeface="Times New Roman"/>
              </a:rPr>
              <a:t>đắn, là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phận quan trọng </a:t>
            </a:r>
            <a:r>
              <a:rPr sz="1400" dirty="0">
                <a:latin typeface="Times New Roman"/>
                <a:cs typeface="Times New Roman"/>
              </a:rPr>
              <a:t>của  </a:t>
            </a:r>
            <a:r>
              <a:rPr sz="1400" spc="-5" dirty="0">
                <a:latin typeface="Times New Roman"/>
                <a:cs typeface="Times New Roman"/>
              </a:rPr>
              <a:t>nền tảng tinh thần của </a:t>
            </a:r>
            <a:r>
              <a:rPr sz="1400" dirty="0">
                <a:latin typeface="Times New Roman"/>
                <a:cs typeface="Times New Roman"/>
              </a:rPr>
              <a:t>xã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hội.</a:t>
            </a:r>
          </a:p>
          <a:p>
            <a:pPr marL="12700" marR="5080" indent="456565" algn="just">
              <a:lnSpc>
                <a:spcPct val="107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góp phần giữ vững ổn định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trị </a:t>
            </a:r>
            <a:r>
              <a:rPr sz="1400" dirty="0">
                <a:latin typeface="Times New Roman"/>
                <a:cs typeface="Times New Roman"/>
              </a:rPr>
              <a:t>xã hội, qua </a:t>
            </a:r>
            <a:r>
              <a:rPr sz="1400" spc="-5" dirty="0">
                <a:latin typeface="Times New Roman"/>
                <a:cs typeface="Times New Roman"/>
              </a:rPr>
              <a:t>đó thúc </a:t>
            </a:r>
            <a:r>
              <a:rPr sz="1400" spc="5" dirty="0">
                <a:latin typeface="Times New Roman"/>
                <a:cs typeface="Times New Roman"/>
              </a:rPr>
              <a:t>đẩy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phát 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>
                <a:latin typeface="Times New Roman"/>
                <a:cs typeface="Times New Roman"/>
              </a:rPr>
              <a:t>của kinh </a:t>
            </a:r>
            <a:r>
              <a:rPr sz="1400" spc="5" dirty="0">
                <a:latin typeface="Times New Roman"/>
                <a:cs typeface="Times New Roman"/>
              </a:rPr>
              <a:t>tế </a:t>
            </a:r>
            <a:r>
              <a:rPr sz="1400" dirty="0">
                <a:latin typeface="Times New Roman"/>
                <a:cs typeface="Times New Roman"/>
              </a:rPr>
              <a:t>- xã hội, xây dựng xã hội dân giàu,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mạnh, công bằng, dân </a:t>
            </a:r>
            <a:r>
              <a:rPr sz="1400" spc="-30" dirty="0">
                <a:latin typeface="Times New Roman"/>
                <a:cs typeface="Times New Roman"/>
              </a:rPr>
              <a:t>chủ,  </a:t>
            </a:r>
            <a:r>
              <a:rPr sz="1400" spc="-5" dirty="0">
                <a:latin typeface="Times New Roman"/>
                <a:cs typeface="Times New Roman"/>
              </a:rPr>
              <a:t>văn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minh.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xã hội, sự </a:t>
            </a:r>
            <a:r>
              <a:rPr sz="1400" spc="-5" dirty="0">
                <a:latin typeface="Times New Roman"/>
                <a:cs typeface="Times New Roman"/>
              </a:rPr>
              <a:t>khủng </a:t>
            </a:r>
            <a:r>
              <a:rPr sz="1400" dirty="0">
                <a:latin typeface="Times New Roman"/>
                <a:cs typeface="Times New Roman"/>
              </a:rPr>
              <a:t>hoảng </a:t>
            </a:r>
            <a:r>
              <a:rPr sz="1400" spc="-5" dirty="0">
                <a:latin typeface="Times New Roman"/>
                <a:cs typeface="Times New Roman"/>
              </a:rPr>
              <a:t>của đạo đức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một trong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nguyên nhân </a:t>
            </a:r>
            <a:r>
              <a:rPr sz="1400" dirty="0">
                <a:latin typeface="Times New Roman"/>
                <a:cs typeface="Times New Roman"/>
              </a:rPr>
              <a:t>dẫn  </a:t>
            </a:r>
            <a:r>
              <a:rPr sz="1400" spc="-5" dirty="0">
                <a:latin typeface="Times New Roman"/>
                <a:cs typeface="Times New Roman"/>
              </a:rPr>
              <a:t>đến khủng hoảng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dirty="0">
                <a:latin typeface="Times New Roman"/>
                <a:cs typeface="Times New Roman"/>
              </a:rPr>
              <a:t>trị,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dirty="0">
                <a:latin typeface="Times New Roman"/>
                <a:cs typeface="Times New Roman"/>
              </a:rPr>
              <a:t>tế, xã </a:t>
            </a:r>
            <a:r>
              <a:rPr sz="1400" spc="-5" dirty="0">
                <a:latin typeface="Times New Roman"/>
                <a:cs typeface="Times New Roman"/>
              </a:rPr>
              <a:t>hội,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v.v…</a:t>
            </a:r>
          </a:p>
          <a:p>
            <a:pPr marL="325120" lvl="1" indent="-313055" algn="just">
              <a:lnSpc>
                <a:spcPct val="100000"/>
              </a:lnSpc>
              <a:spcBef>
                <a:spcPts val="565"/>
              </a:spcBef>
              <a:buAutoNum type="arabicPeriod" startAt="2"/>
              <a:tabLst>
                <a:tab pos="325755" algn="l"/>
              </a:tabLst>
            </a:pPr>
            <a:r>
              <a:rPr sz="1400" spc="-5" dirty="0">
                <a:latin typeface="Times New Roman"/>
                <a:cs typeface="Times New Roman"/>
              </a:rPr>
              <a:t>PHẨM CHẤT </a:t>
            </a:r>
            <a:r>
              <a:rPr sz="1400" dirty="0">
                <a:latin typeface="Times New Roman"/>
                <a:cs typeface="Times New Roman"/>
              </a:rPr>
              <a:t>ĐẠO </a:t>
            </a:r>
            <a:r>
              <a:rPr sz="1400" spc="-5" dirty="0">
                <a:latin typeface="Times New Roman"/>
                <a:cs typeface="Times New Roman"/>
              </a:rPr>
              <a:t>ĐỨC TRONG GIAI ĐOẠN HIỆN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NAY</a:t>
            </a:r>
          </a:p>
          <a:p>
            <a:pPr marL="457200" lvl="2" indent="-445134" algn="just">
              <a:lnSpc>
                <a:spcPct val="100000"/>
              </a:lnSpc>
              <a:spcBef>
                <a:spcPts val="515"/>
              </a:spcBef>
              <a:buAutoNum type="arabicPeriod"/>
              <a:tabLst>
                <a:tab pos="457834" algn="l"/>
              </a:tabLst>
            </a:pPr>
            <a:r>
              <a:rPr sz="1400" b="1" dirty="0">
                <a:latin typeface="Times New Roman"/>
                <a:cs typeface="Times New Roman"/>
              </a:rPr>
              <a:t>Quan </a:t>
            </a:r>
            <a:r>
              <a:rPr sz="1400" b="1" spc="-5" dirty="0">
                <a:latin typeface="Times New Roman"/>
                <a:cs typeface="Times New Roman"/>
              </a:rPr>
              <a:t>niệm </a:t>
            </a:r>
            <a:r>
              <a:rPr sz="1400" b="1" dirty="0">
                <a:latin typeface="Times New Roman"/>
                <a:cs typeface="Times New Roman"/>
              </a:rPr>
              <a:t>về nền </a:t>
            </a:r>
            <a:r>
              <a:rPr sz="1400" b="1" spc="-5" dirty="0">
                <a:latin typeface="Times New Roman"/>
                <a:cs typeface="Times New Roman"/>
              </a:rPr>
              <a:t>đạo đức mới </a:t>
            </a:r>
            <a:r>
              <a:rPr sz="1400" b="1" dirty="0">
                <a:latin typeface="Times New Roman"/>
                <a:cs typeface="Times New Roman"/>
              </a:rPr>
              <a:t>ở </a:t>
            </a:r>
            <a:r>
              <a:rPr sz="1400" b="1" spc="-80" dirty="0" smtClean="0">
                <a:latin typeface="Times New Roman"/>
                <a:cs typeface="Times New Roman"/>
              </a:rPr>
              <a:t>n</a:t>
            </a:r>
            <a:r>
              <a:rPr lang="vi-VN" sz="1400" b="1" spc="-80" dirty="0" smtClean="0">
                <a:latin typeface="Times New Roman"/>
                <a:cs typeface="Times New Roman"/>
              </a:rPr>
              <a:t>ư</a:t>
            </a:r>
            <a:r>
              <a:rPr sz="1400" b="1" spc="-80" dirty="0" err="1" smtClean="0">
                <a:latin typeface="Times New Roman"/>
                <a:cs typeface="Times New Roman"/>
              </a:rPr>
              <a:t>ớc</a:t>
            </a:r>
            <a:r>
              <a:rPr sz="1400" b="1" spc="-80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ta </a:t>
            </a:r>
            <a:r>
              <a:rPr sz="1400" b="1" spc="-5" dirty="0">
                <a:latin typeface="Times New Roman"/>
                <a:cs typeface="Times New Roman"/>
              </a:rPr>
              <a:t>hiện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nay</a:t>
            </a:r>
            <a:endParaRPr sz="1400" dirty="0">
              <a:latin typeface="Times New Roman"/>
              <a:cs typeface="Times New Roman"/>
            </a:endParaRPr>
          </a:p>
          <a:p>
            <a:pPr marL="591185" lvl="3" indent="-579120" algn="just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591820" algn="l"/>
              </a:tabLst>
            </a:pPr>
            <a:r>
              <a:rPr sz="1400" b="1" i="1" spc="-5" dirty="0">
                <a:latin typeface="Times New Roman"/>
                <a:cs typeface="Times New Roman"/>
              </a:rPr>
              <a:t>Đạo đức phản </a:t>
            </a:r>
            <a:r>
              <a:rPr sz="1400" b="1" i="1" dirty="0">
                <a:latin typeface="Times New Roman"/>
                <a:cs typeface="Times New Roman"/>
              </a:rPr>
              <a:t>ánh tồn </a:t>
            </a:r>
            <a:r>
              <a:rPr sz="1400" b="1" i="1" spc="-10" dirty="0">
                <a:latin typeface="Times New Roman"/>
                <a:cs typeface="Times New Roman"/>
              </a:rPr>
              <a:t>tại </a:t>
            </a:r>
            <a:r>
              <a:rPr sz="1400" b="1" i="1" spc="-5" dirty="0">
                <a:latin typeface="Times New Roman"/>
                <a:cs typeface="Times New Roman"/>
              </a:rPr>
              <a:t>xã hội </a:t>
            </a:r>
            <a:r>
              <a:rPr sz="1400" b="1" i="1" dirty="0">
                <a:latin typeface="Times New Roman"/>
                <a:cs typeface="Times New Roman"/>
              </a:rPr>
              <a:t>và hiện </a:t>
            </a:r>
            <a:r>
              <a:rPr sz="1400" b="1" i="1" spc="-5" dirty="0">
                <a:latin typeface="Times New Roman"/>
                <a:cs typeface="Times New Roman"/>
              </a:rPr>
              <a:t>thực đời sống xã</a:t>
            </a:r>
            <a:r>
              <a:rPr sz="1400" b="1" i="1" spc="70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hội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300"/>
              </a:lnSpc>
              <a:spcBef>
                <a:spcPts val="595"/>
              </a:spcBef>
            </a:pPr>
            <a:r>
              <a:rPr sz="1400" dirty="0">
                <a:latin typeface="Times New Roman"/>
                <a:cs typeface="Times New Roman"/>
              </a:rPr>
              <a:t>Chế độ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dirty="0">
                <a:latin typeface="Times New Roman"/>
                <a:cs typeface="Times New Roman"/>
              </a:rPr>
              <a:t>tế - xã hội là </a:t>
            </a:r>
            <a:r>
              <a:rPr sz="1400" spc="-5" dirty="0">
                <a:latin typeface="Times New Roman"/>
                <a:cs typeface="Times New Roman"/>
              </a:rPr>
              <a:t>nguồn </a:t>
            </a:r>
            <a:r>
              <a:rPr sz="1400" dirty="0">
                <a:latin typeface="Times New Roman"/>
                <a:cs typeface="Times New Roman"/>
              </a:rPr>
              <a:t>gốc của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điểm về đạo </a:t>
            </a:r>
            <a:r>
              <a:rPr sz="1400" spc="-5" dirty="0">
                <a:latin typeface="Times New Roman"/>
                <a:cs typeface="Times New Roman"/>
              </a:rPr>
              <a:t>đức con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. </a:t>
            </a:r>
            <a:r>
              <a:rPr sz="1400" spc="-40" dirty="0">
                <a:latin typeface="Times New Roman"/>
                <a:cs typeface="Times New Roman"/>
              </a:rPr>
              <a:t>Các 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điểm này thay đổi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dirty="0">
                <a:latin typeface="Times New Roman"/>
                <a:cs typeface="Times New Roman"/>
              </a:rPr>
              <a:t>cơ sở đã </a:t>
            </a:r>
            <a:r>
              <a:rPr sz="1400" spc="-5" dirty="0">
                <a:latin typeface="Times New Roman"/>
                <a:cs typeface="Times New Roman"/>
              </a:rPr>
              <a:t>sinh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nó. </a:t>
            </a:r>
            <a:r>
              <a:rPr sz="1400" dirty="0">
                <a:latin typeface="Times New Roman"/>
                <a:cs typeface="Times New Roman"/>
              </a:rPr>
              <a:t>Chế </a:t>
            </a:r>
            <a:r>
              <a:rPr sz="1400" spc="-5" dirty="0">
                <a:latin typeface="Times New Roman"/>
                <a:cs typeface="Times New Roman"/>
              </a:rPr>
              <a:t>độ </a:t>
            </a:r>
            <a:r>
              <a:rPr sz="1400" dirty="0">
                <a:latin typeface="Times New Roman"/>
                <a:cs typeface="Times New Roman"/>
              </a:rPr>
              <a:t>xã hội chủ </a:t>
            </a:r>
            <a:r>
              <a:rPr sz="1400" spc="-5" dirty="0">
                <a:latin typeface="Times New Roman"/>
                <a:cs typeface="Times New Roman"/>
              </a:rPr>
              <a:t>nghĩa </a:t>
            </a:r>
            <a:r>
              <a:rPr sz="1400" dirty="0">
                <a:latin typeface="Times New Roman"/>
                <a:cs typeface="Times New Roman"/>
              </a:rPr>
              <a:t>tạo ra </a:t>
            </a:r>
            <a:r>
              <a:rPr sz="1400" spc="-5" dirty="0">
                <a:latin typeface="Times New Roman"/>
                <a:cs typeface="Times New Roman"/>
              </a:rPr>
              <a:t>một  nền 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biểu hiện mối quan hệ hợp tác trên tình đồng chí và quan </a:t>
            </a:r>
            <a:r>
              <a:rPr sz="1400" spc="5" dirty="0" err="1">
                <a:latin typeface="Times New Roman"/>
                <a:cs typeface="Times New Roman"/>
              </a:rPr>
              <a:t>hệ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t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trợ </a:t>
            </a:r>
            <a:r>
              <a:rPr sz="1400" spc="-5" dirty="0">
                <a:latin typeface="Times New Roman"/>
                <a:cs typeface="Times New Roman"/>
              </a:rPr>
              <a:t>lẫn  nhau của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dirty="0" err="1">
                <a:latin typeface="Times New Roman"/>
                <a:cs typeface="Times New Roman"/>
              </a:rPr>
              <a:t>đã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giải phóng khỏi ách bóc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lột.</a:t>
            </a:r>
          </a:p>
          <a:p>
            <a:pPr marL="591185" lvl="3" indent="-579120" algn="just">
              <a:lnSpc>
                <a:spcPct val="100000"/>
              </a:lnSpc>
              <a:spcBef>
                <a:spcPts val="515"/>
              </a:spcBef>
              <a:buAutoNum type="arabicPeriod" startAt="2"/>
              <a:tabLst>
                <a:tab pos="591820" algn="l"/>
              </a:tabLst>
            </a:pPr>
            <a:r>
              <a:rPr sz="1400" b="1" i="1" spc="-5" dirty="0">
                <a:latin typeface="Times New Roman"/>
                <a:cs typeface="Times New Roman"/>
              </a:rPr>
              <a:t>Đạo đức là </a:t>
            </a:r>
            <a:r>
              <a:rPr sz="1400" b="1" i="1" dirty="0">
                <a:latin typeface="Times New Roman"/>
                <a:cs typeface="Times New Roman"/>
              </a:rPr>
              <a:t>một </a:t>
            </a:r>
            <a:r>
              <a:rPr sz="1400" b="1" i="1" spc="-5" dirty="0">
                <a:latin typeface="Times New Roman"/>
                <a:cs typeface="Times New Roman"/>
              </a:rPr>
              <a:t>phương </a:t>
            </a:r>
            <a:r>
              <a:rPr sz="1400" b="1" i="1" dirty="0">
                <a:latin typeface="Times New Roman"/>
                <a:cs typeface="Times New Roman"/>
              </a:rPr>
              <a:t>thức điều chỉnh </a:t>
            </a:r>
            <a:r>
              <a:rPr sz="1400" b="1" i="1" spc="-5" dirty="0">
                <a:latin typeface="Times New Roman"/>
                <a:cs typeface="Times New Roman"/>
              </a:rPr>
              <a:t>hành </a:t>
            </a:r>
            <a:r>
              <a:rPr sz="1400" b="1" i="1" spc="-10" dirty="0">
                <a:latin typeface="Times New Roman"/>
                <a:cs typeface="Times New Roman"/>
              </a:rPr>
              <a:t>vi </a:t>
            </a:r>
            <a:r>
              <a:rPr sz="1400" b="1" i="1" dirty="0">
                <a:latin typeface="Times New Roman"/>
                <a:cs typeface="Times New Roman"/>
              </a:rPr>
              <a:t>của con</a:t>
            </a:r>
            <a:r>
              <a:rPr sz="1400" b="1" i="1" spc="-30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người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200"/>
              </a:lnSpc>
              <a:spcBef>
                <a:spcPts val="610"/>
              </a:spcBef>
            </a:pPr>
            <a:r>
              <a:rPr sz="1400" spc="-5" dirty="0">
                <a:latin typeface="Times New Roman"/>
                <a:cs typeface="Times New Roman"/>
              </a:rPr>
              <a:t>Trong xã hội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giai </a:t>
            </a:r>
            <a:r>
              <a:rPr sz="1400" spc="5" dirty="0">
                <a:latin typeface="Times New Roman"/>
                <a:cs typeface="Times New Roman"/>
              </a:rPr>
              <a:t>cấp, </a:t>
            </a:r>
            <a:r>
              <a:rPr sz="1400" dirty="0">
                <a:latin typeface="Times New Roman"/>
                <a:cs typeface="Times New Roman"/>
              </a:rPr>
              <a:t>bao giờ đạo </a:t>
            </a:r>
            <a:r>
              <a:rPr sz="1400" spc="-5" dirty="0">
                <a:latin typeface="Times New Roman"/>
                <a:cs typeface="Times New Roman"/>
              </a:rPr>
              <a:t>đức cũng </a:t>
            </a:r>
            <a:r>
              <a:rPr sz="1400" dirty="0">
                <a:latin typeface="Times New Roman"/>
                <a:cs typeface="Times New Roman"/>
              </a:rPr>
              <a:t>biểu </a:t>
            </a:r>
            <a:r>
              <a:rPr sz="1400" spc="-5" dirty="0">
                <a:latin typeface="Times New Roman"/>
                <a:cs typeface="Times New Roman"/>
              </a:rPr>
              <a:t>hiện lợi </a:t>
            </a:r>
            <a:r>
              <a:rPr sz="1400" dirty="0">
                <a:latin typeface="Times New Roman"/>
                <a:cs typeface="Times New Roman"/>
              </a:rPr>
              <a:t>ích của </a:t>
            </a:r>
            <a:r>
              <a:rPr sz="1400" spc="-5" dirty="0">
                <a:latin typeface="Times New Roman"/>
                <a:cs typeface="Times New Roman"/>
              </a:rPr>
              <a:t>một giai  </a:t>
            </a:r>
            <a:r>
              <a:rPr sz="1400" dirty="0">
                <a:latin typeface="Times New Roman"/>
                <a:cs typeface="Times New Roman"/>
              </a:rPr>
              <a:t>cấp nhất định, đề ra </a:t>
            </a:r>
            <a:r>
              <a:rPr sz="1400" spc="-5" dirty="0">
                <a:latin typeface="Times New Roman"/>
                <a:cs typeface="Times New Roman"/>
              </a:rPr>
              <a:t>hành vi cho mỗi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nhân. Nó bao </a:t>
            </a:r>
            <a:r>
              <a:rPr sz="1400" spc="5" dirty="0">
                <a:latin typeface="Times New Roman"/>
                <a:cs typeface="Times New Roman"/>
              </a:rPr>
              <a:t>gồm </a:t>
            </a:r>
            <a:r>
              <a:rPr sz="1400" dirty="0">
                <a:latin typeface="Times New Roman"/>
                <a:cs typeface="Times New Roman"/>
              </a:rPr>
              <a:t>hành vi của cá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đối với  xã hội (Tổ quốc,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giai cấp mình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giai </a:t>
            </a:r>
            <a:r>
              <a:rPr sz="1400" dirty="0">
                <a:latin typeface="Times New Roman"/>
                <a:cs typeface="Times New Roman"/>
              </a:rPr>
              <a:t>cấp </a:t>
            </a:r>
            <a:r>
              <a:rPr sz="1400" spc="-5" dirty="0">
                <a:latin typeface="Times New Roman"/>
                <a:cs typeface="Times New Roman"/>
              </a:rPr>
              <a:t>đối </a:t>
            </a:r>
            <a:r>
              <a:rPr sz="1400" dirty="0">
                <a:latin typeface="Times New Roman"/>
                <a:cs typeface="Times New Roman"/>
              </a:rPr>
              <a:t>địch, </a:t>
            </a:r>
            <a:r>
              <a:rPr sz="1400" spc="-5" dirty="0">
                <a:latin typeface="Times New Roman"/>
                <a:cs typeface="Times New Roman"/>
              </a:rPr>
              <a:t>v.v…)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đối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0" dirty="0" smtClean="0">
                <a:latin typeface="Times New Roman"/>
                <a:cs typeface="Times New Roman"/>
              </a:rPr>
              <a:t>ng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err="1" smtClean="0">
                <a:latin typeface="Times New Roman"/>
                <a:cs typeface="Times New Roman"/>
              </a:rPr>
              <a:t>ời</a:t>
            </a:r>
            <a:r>
              <a:rPr sz="1400" spc="-150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khác.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400"/>
              </a:lnSpc>
              <a:spcBef>
                <a:spcPts val="590"/>
              </a:spcBef>
            </a:pPr>
            <a:r>
              <a:rPr sz="1400" dirty="0">
                <a:latin typeface="Times New Roman"/>
                <a:cs typeface="Times New Roman"/>
              </a:rPr>
              <a:t>Hành </a:t>
            </a:r>
            <a:r>
              <a:rPr sz="1400" spc="-5" dirty="0">
                <a:latin typeface="Times New Roman"/>
                <a:cs typeface="Times New Roman"/>
              </a:rPr>
              <a:t>vi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 tuân </a:t>
            </a:r>
            <a:r>
              <a:rPr sz="1400" dirty="0">
                <a:latin typeface="Times New Roman"/>
                <a:cs typeface="Times New Roman"/>
              </a:rPr>
              <a:t>thủ </a:t>
            </a:r>
            <a:r>
              <a:rPr sz="1400" spc="-5" dirty="0">
                <a:latin typeface="Times New Roman"/>
                <a:cs typeface="Times New Roman"/>
              </a:rPr>
              <a:t>những ngăn cấm,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khuyến khích,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chuẩn  mực </a:t>
            </a:r>
            <a:r>
              <a:rPr sz="1400" dirty="0">
                <a:latin typeface="Times New Roman"/>
                <a:cs typeface="Times New Roman"/>
              </a:rPr>
              <a:t>cho </a:t>
            </a:r>
            <a:r>
              <a:rPr sz="1400" spc="-5" dirty="0">
                <a:latin typeface="Times New Roman"/>
                <a:cs typeface="Times New Roman"/>
              </a:rPr>
              <a:t>phù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đòi hỏi </a:t>
            </a:r>
            <a:r>
              <a:rPr sz="1400" dirty="0">
                <a:latin typeface="Times New Roman"/>
                <a:cs typeface="Times New Roman"/>
              </a:rPr>
              <a:t>của xã hội, </a:t>
            </a:r>
            <a:r>
              <a:rPr sz="1400" spc="-5" dirty="0">
                <a:latin typeface="Times New Roman"/>
                <a:cs typeface="Times New Roman"/>
              </a:rPr>
              <a:t>v.v…Do vậy, </a:t>
            </a:r>
            <a:r>
              <a:rPr sz="1400" dirty="0">
                <a:latin typeface="Times New Roman"/>
                <a:cs typeface="Times New Roman"/>
              </a:rPr>
              <a:t>sự điều </a:t>
            </a:r>
            <a:r>
              <a:rPr sz="1400" spc="-5" dirty="0">
                <a:latin typeface="Times New Roman"/>
                <a:cs typeface="Times New Roman"/>
              </a:rPr>
              <a:t>chỉnh đạo đức  mang tính </a:t>
            </a:r>
            <a:r>
              <a:rPr sz="1400" spc="5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nguyện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xét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bản chất, đạo </a:t>
            </a:r>
            <a:r>
              <a:rPr sz="1400" dirty="0">
                <a:latin typeface="Times New Roman"/>
                <a:cs typeface="Times New Roman"/>
              </a:rPr>
              <a:t>đức là sự tự do lựa chọn của </a:t>
            </a:r>
            <a:r>
              <a:rPr sz="1400" spc="-5" dirty="0">
                <a:latin typeface="Times New Roman"/>
                <a:cs typeface="Times New Roman"/>
              </a:rPr>
              <a:t>con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ng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ời</a:t>
            </a:r>
            <a:r>
              <a:rPr sz="1400" spc="-7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591185" lvl="3" indent="-579120" algn="just">
              <a:lnSpc>
                <a:spcPct val="100000"/>
              </a:lnSpc>
              <a:spcBef>
                <a:spcPts val="520"/>
              </a:spcBef>
              <a:buAutoNum type="arabicPeriod" startAt="3"/>
              <a:tabLst>
                <a:tab pos="591820" algn="l"/>
              </a:tabLst>
            </a:pPr>
            <a:r>
              <a:rPr sz="1400" b="1" i="1" spc="-5" dirty="0">
                <a:latin typeface="Times New Roman"/>
                <a:cs typeface="Times New Roman"/>
              </a:rPr>
              <a:t>Đạo đức là </a:t>
            </a:r>
            <a:r>
              <a:rPr sz="1400" b="1" i="1" dirty="0">
                <a:latin typeface="Times New Roman"/>
                <a:cs typeface="Times New Roman"/>
              </a:rPr>
              <a:t>một </a:t>
            </a:r>
            <a:r>
              <a:rPr sz="1400" b="1" i="1" spc="-10" dirty="0">
                <a:latin typeface="Times New Roman"/>
                <a:cs typeface="Times New Roman"/>
              </a:rPr>
              <a:t>hệ </a:t>
            </a:r>
            <a:r>
              <a:rPr sz="1400" b="1" i="1" spc="-5" dirty="0">
                <a:latin typeface="Times New Roman"/>
                <a:cs typeface="Times New Roman"/>
              </a:rPr>
              <a:t>thống các giá</a:t>
            </a:r>
            <a:r>
              <a:rPr sz="1400" b="1" i="1" spc="20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trị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400"/>
              </a:lnSpc>
              <a:spcBef>
                <a:spcPts val="590"/>
              </a:spcBef>
            </a:pP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 err="1">
                <a:latin typeface="Times New Roman"/>
                <a:cs typeface="Times New Roman"/>
              </a:rPr>
              <a:t>hiện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t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spc="-5" dirty="0" err="1">
                <a:latin typeface="Times New Roman"/>
                <a:cs typeface="Times New Roman"/>
              </a:rPr>
              <a:t>đức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biểu </a:t>
            </a:r>
            <a:r>
              <a:rPr sz="1400" spc="-5" dirty="0" err="1">
                <a:latin typeface="Times New Roman"/>
                <a:cs typeface="Times New Roman"/>
              </a:rPr>
              <a:t>hiện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d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ới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hình </a:t>
            </a:r>
            <a:r>
              <a:rPr sz="1400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khẳng định </a:t>
            </a:r>
            <a:r>
              <a:rPr sz="1400" dirty="0">
                <a:latin typeface="Times New Roman"/>
                <a:cs typeface="Times New Roman"/>
              </a:rPr>
              <a:t>hoặc là </a:t>
            </a:r>
            <a:r>
              <a:rPr sz="1400" spc="-225" dirty="0">
                <a:latin typeface="Times New Roman"/>
                <a:cs typeface="Times New Roman"/>
              </a:rPr>
              <a:t>phủ  </a:t>
            </a:r>
            <a:r>
              <a:rPr sz="1400" spc="-5" dirty="0">
                <a:latin typeface="Times New Roman"/>
                <a:cs typeface="Times New Roman"/>
              </a:rPr>
              <a:t>định một lợi </a:t>
            </a:r>
            <a:r>
              <a:rPr sz="1400" dirty="0">
                <a:latin typeface="Times New Roman"/>
                <a:cs typeface="Times New Roman"/>
              </a:rPr>
              <a:t>ích </a:t>
            </a:r>
            <a:r>
              <a:rPr sz="1400" spc="-5" dirty="0">
                <a:latin typeface="Times New Roman"/>
                <a:cs typeface="Times New Roman"/>
              </a:rPr>
              <a:t>chính đáng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đáng </a:t>
            </a:r>
            <a:r>
              <a:rPr sz="1400" dirty="0">
                <a:latin typeface="Times New Roman"/>
                <a:cs typeface="Times New Roman"/>
              </a:rPr>
              <a:t>nào </a:t>
            </a:r>
            <a:r>
              <a:rPr sz="1400" spc="-5" dirty="0">
                <a:latin typeface="Times New Roman"/>
                <a:cs typeface="Times New Roman"/>
              </a:rPr>
              <a:t>đó. Nghĩa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nó bày </a:t>
            </a:r>
            <a:r>
              <a:rPr sz="1400" spc="10" dirty="0">
                <a:latin typeface="Times New Roman"/>
                <a:cs typeface="Times New Roman"/>
              </a:rPr>
              <a:t>tỏ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tán  thành hay </a:t>
            </a:r>
            <a:r>
              <a:rPr sz="1400" dirty="0">
                <a:latin typeface="Times New Roman"/>
                <a:cs typeface="Times New Roman"/>
              </a:rPr>
              <a:t>phản </a:t>
            </a:r>
            <a:r>
              <a:rPr sz="1400" dirty="0" err="1">
                <a:latin typeface="Times New Roman"/>
                <a:cs typeface="Times New Roman"/>
              </a:rPr>
              <a:t>đối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tr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thái </a:t>
            </a:r>
            <a:r>
              <a:rPr sz="1400" dirty="0">
                <a:latin typeface="Times New Roman"/>
                <a:cs typeface="Times New Roman"/>
              </a:rPr>
              <a:t>độ hoặc </a:t>
            </a:r>
            <a:r>
              <a:rPr sz="1400" spc="-5" dirty="0">
                <a:latin typeface="Times New Roman"/>
                <a:cs typeface="Times New Roman"/>
              </a:rPr>
              <a:t>hành vi ứng </a:t>
            </a:r>
            <a:r>
              <a:rPr sz="1400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của các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nhân, </a:t>
            </a:r>
            <a:r>
              <a:rPr sz="1400" dirty="0">
                <a:latin typeface="Times New Roman"/>
                <a:cs typeface="Times New Roman"/>
              </a:rPr>
              <a:t>giữa cá </a:t>
            </a:r>
            <a:r>
              <a:rPr sz="1400" spc="-40" dirty="0">
                <a:latin typeface="Times New Roman"/>
                <a:cs typeface="Times New Roman"/>
              </a:rPr>
              <a:t>nhân  </a:t>
            </a:r>
            <a:r>
              <a:rPr sz="1400" spc="-5" dirty="0">
                <a:latin typeface="Times New Roman"/>
                <a:cs typeface="Times New Roman"/>
              </a:rPr>
              <a:t>với cộng đồng trong một </a:t>
            </a:r>
            <a:r>
              <a:rPr sz="1400" dirty="0">
                <a:latin typeface="Times New Roman"/>
                <a:cs typeface="Times New Roman"/>
              </a:rPr>
              <a:t>xã hội nhất định. </a:t>
            </a:r>
            <a:r>
              <a:rPr sz="1400" spc="-5" dirty="0">
                <a:latin typeface="Times New Roman"/>
                <a:cs typeface="Times New Roman"/>
              </a:rPr>
              <a:t>Vì vậy, </a:t>
            </a:r>
            <a:r>
              <a:rPr sz="1400" dirty="0">
                <a:latin typeface="Times New Roman"/>
                <a:cs typeface="Times New Roman"/>
              </a:rPr>
              <a:t>đạo đức là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spc="5" dirty="0">
                <a:latin typeface="Times New Roman"/>
                <a:cs typeface="Times New Roman"/>
              </a:rPr>
              <a:t>nội </a:t>
            </a:r>
            <a:r>
              <a:rPr sz="1400" spc="-5" dirty="0">
                <a:latin typeface="Times New Roman"/>
                <a:cs typeface="Times New Roman"/>
              </a:rPr>
              <a:t>dung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thành  </a:t>
            </a:r>
            <a:r>
              <a:rPr sz="1400" dirty="0">
                <a:latin typeface="Times New Roman"/>
                <a:cs typeface="Times New Roman"/>
              </a:rPr>
              <a:t>hệ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thống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giá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trị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xã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hội.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Nếu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hệ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thống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giá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trị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đạo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đức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phù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với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sự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phát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triển,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tiến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030973" y="9356150"/>
            <a:ext cx="11493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dirty="0">
                <a:latin typeface="Times New Roman"/>
                <a:cs typeface="Times New Roman"/>
              </a:rPr>
              <a:t>7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5860" cy="8352736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6350" algn="just">
              <a:lnSpc>
                <a:spcPts val="1600"/>
              </a:lnSpc>
              <a:spcBef>
                <a:spcPts val="225"/>
              </a:spcBef>
            </a:pPr>
            <a:r>
              <a:rPr sz="1400" spc="-5" dirty="0">
                <a:latin typeface="Times New Roman"/>
                <a:cs typeface="Times New Roman"/>
              </a:rPr>
              <a:t>thì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thống </a:t>
            </a:r>
            <a:r>
              <a:rPr sz="1400" dirty="0">
                <a:latin typeface="Times New Roman"/>
                <a:cs typeface="Times New Roman"/>
              </a:rPr>
              <a:t>ấy có </a:t>
            </a:r>
            <a:r>
              <a:rPr sz="1400" spc="-5" dirty="0">
                <a:latin typeface="Times New Roman"/>
                <a:cs typeface="Times New Roman"/>
              </a:rPr>
              <a:t>tính tích </a:t>
            </a:r>
            <a:r>
              <a:rPr sz="1400" dirty="0">
                <a:latin typeface="Times New Roman"/>
                <a:cs typeface="Times New Roman"/>
              </a:rPr>
              <a:t>cực, </a:t>
            </a:r>
            <a:r>
              <a:rPr sz="1400" spc="-5" dirty="0">
                <a:latin typeface="Times New Roman"/>
                <a:cs typeface="Times New Roman"/>
              </a:rPr>
              <a:t>mang tính nhân </a:t>
            </a:r>
            <a:r>
              <a:rPr sz="1400" dirty="0">
                <a:latin typeface="Times New Roman"/>
                <a:cs typeface="Times New Roman"/>
              </a:rPr>
              <a:t>đạo.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ợc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lại, </a:t>
            </a:r>
            <a:r>
              <a:rPr sz="1400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thống </a:t>
            </a:r>
            <a:r>
              <a:rPr sz="1400" dirty="0">
                <a:latin typeface="Times New Roman"/>
                <a:cs typeface="Times New Roman"/>
              </a:rPr>
              <a:t>ấy </a:t>
            </a:r>
            <a:r>
              <a:rPr sz="1400" spc="-5" dirty="0">
                <a:latin typeface="Times New Roman"/>
                <a:cs typeface="Times New Roman"/>
              </a:rPr>
              <a:t>mang </a:t>
            </a:r>
            <a:r>
              <a:rPr sz="1400" spc="-30" dirty="0">
                <a:latin typeface="Times New Roman"/>
                <a:cs typeface="Times New Roman"/>
              </a:rPr>
              <a:t>tính  </a:t>
            </a:r>
            <a:r>
              <a:rPr sz="1400" spc="-5" dirty="0">
                <a:latin typeface="Times New Roman"/>
                <a:cs typeface="Times New Roman"/>
              </a:rPr>
              <a:t>tiêu </a:t>
            </a:r>
            <a:r>
              <a:rPr sz="1400" dirty="0">
                <a:latin typeface="Times New Roman"/>
                <a:cs typeface="Times New Roman"/>
              </a:rPr>
              <a:t>cực, </a:t>
            </a:r>
            <a:r>
              <a:rPr sz="1400" spc="-5" dirty="0">
                <a:latin typeface="Times New Roman"/>
                <a:cs typeface="Times New Roman"/>
              </a:rPr>
              <a:t>phản động, </a:t>
            </a:r>
            <a:r>
              <a:rPr sz="1400" dirty="0">
                <a:latin typeface="Times New Roman"/>
                <a:cs typeface="Times New Roman"/>
              </a:rPr>
              <a:t>phản </a:t>
            </a:r>
            <a:r>
              <a:rPr sz="1400" spc="-5" dirty="0">
                <a:latin typeface="Times New Roman"/>
                <a:cs typeface="Times New Roman"/>
              </a:rPr>
              <a:t>nhân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đạo.</a:t>
            </a:r>
          </a:p>
          <a:p>
            <a:pPr marL="12700" algn="just">
              <a:lnSpc>
                <a:spcPct val="100000"/>
              </a:lnSpc>
              <a:spcBef>
                <a:spcPts val="470"/>
              </a:spcBef>
            </a:pPr>
            <a:r>
              <a:rPr sz="1400" b="1" i="1" spc="-5" dirty="0">
                <a:latin typeface="Times New Roman"/>
                <a:cs typeface="Times New Roman"/>
              </a:rPr>
              <a:t>1.2.1.4. </a:t>
            </a:r>
            <a:r>
              <a:rPr sz="1400" b="1" i="1" dirty="0">
                <a:latin typeface="Times New Roman"/>
                <a:cs typeface="Times New Roman"/>
              </a:rPr>
              <a:t>Nền </a:t>
            </a:r>
            <a:r>
              <a:rPr sz="1400" b="1" i="1" spc="-5" dirty="0">
                <a:latin typeface="Times New Roman"/>
                <a:cs typeface="Times New Roman"/>
              </a:rPr>
              <a:t>đạo </a:t>
            </a:r>
            <a:r>
              <a:rPr sz="1400" b="1" i="1" dirty="0">
                <a:latin typeface="Times New Roman"/>
                <a:cs typeface="Times New Roman"/>
              </a:rPr>
              <a:t>đức mới ở </a:t>
            </a:r>
            <a:r>
              <a:rPr sz="1400" b="1" i="1" spc="-5" dirty="0">
                <a:latin typeface="Times New Roman"/>
                <a:cs typeface="Times New Roman"/>
              </a:rPr>
              <a:t>nước ta hiện</a:t>
            </a:r>
            <a:r>
              <a:rPr sz="1400" b="1" i="1" spc="5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nay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200"/>
              </a:lnSpc>
              <a:spcBef>
                <a:spcPts val="610"/>
              </a:spcBef>
            </a:pPr>
            <a:r>
              <a:rPr sz="1400" spc="-5" dirty="0">
                <a:latin typeface="Times New Roman"/>
                <a:cs typeface="Times New Roman"/>
              </a:rPr>
              <a:t>Nền 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10" dirty="0">
                <a:latin typeface="Times New Roman"/>
                <a:cs typeface="Times New Roman"/>
              </a:rPr>
              <a:t>mới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ta hiện nay vừa kế thừa </a:t>
            </a:r>
            <a:r>
              <a:rPr sz="1400" spc="-5" dirty="0">
                <a:latin typeface="Times New Roman"/>
                <a:cs typeface="Times New Roman"/>
              </a:rPr>
              <a:t>những giá </a:t>
            </a:r>
            <a:r>
              <a:rPr sz="1400" dirty="0">
                <a:latin typeface="Times New Roman"/>
                <a:cs typeface="Times New Roman"/>
              </a:rPr>
              <a:t>trị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30" dirty="0">
                <a:latin typeface="Times New Roman"/>
                <a:cs typeface="Times New Roman"/>
              </a:rPr>
              <a:t>truyền  </a:t>
            </a:r>
            <a:r>
              <a:rPr sz="1400" spc="-5" dirty="0">
                <a:latin typeface="Times New Roman"/>
                <a:cs typeface="Times New Roman"/>
              </a:rPr>
              <a:t>thống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dân </a:t>
            </a:r>
            <a:r>
              <a:rPr sz="1400" dirty="0">
                <a:latin typeface="Times New Roman"/>
                <a:cs typeface="Times New Roman"/>
              </a:rPr>
              <a:t>tộc, </a:t>
            </a:r>
            <a:r>
              <a:rPr sz="1400" spc="-5" dirty="0">
                <a:latin typeface="Times New Roman"/>
                <a:cs typeface="Times New Roman"/>
              </a:rPr>
              <a:t>vừa </a:t>
            </a:r>
            <a:r>
              <a:rPr sz="1400" spc="5" dirty="0">
                <a:latin typeface="Times New Roman"/>
                <a:cs typeface="Times New Roman"/>
              </a:rPr>
              <a:t>kết </a:t>
            </a:r>
            <a:r>
              <a:rPr sz="1400" dirty="0">
                <a:latin typeface="Times New Roman"/>
                <a:cs typeface="Times New Roman"/>
              </a:rPr>
              <a:t>hợp và </a:t>
            </a:r>
            <a:r>
              <a:rPr sz="1400" spc="-5" dirty="0">
                <a:latin typeface="Times New Roman"/>
                <a:cs typeface="Times New Roman"/>
              </a:rPr>
              <a:t>phát huy </a:t>
            </a:r>
            <a:r>
              <a:rPr sz="1400" spc="5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tinh hoa văn hóa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loại, là 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nền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tiến </a:t>
            </a:r>
            <a:r>
              <a:rPr sz="1400" spc="5" dirty="0">
                <a:latin typeface="Times New Roman"/>
                <a:cs typeface="Times New Roman"/>
              </a:rPr>
              <a:t>bộ, </a:t>
            </a:r>
            <a:r>
              <a:rPr sz="1400" spc="-5" dirty="0">
                <a:latin typeface="Times New Roman"/>
                <a:cs typeface="Times New Roman"/>
              </a:rPr>
              <a:t>phù </a:t>
            </a:r>
            <a:r>
              <a:rPr sz="1400" dirty="0">
                <a:latin typeface="Times New Roman"/>
                <a:cs typeface="Times New Roman"/>
              </a:rPr>
              <a:t>hợp với </a:t>
            </a:r>
            <a:r>
              <a:rPr sz="1400" spc="-5" dirty="0">
                <a:latin typeface="Times New Roman"/>
                <a:cs typeface="Times New Roman"/>
              </a:rPr>
              <a:t>yêu </a:t>
            </a:r>
            <a:r>
              <a:rPr sz="1400" dirty="0">
                <a:latin typeface="Times New Roman"/>
                <a:cs typeface="Times New Roman"/>
              </a:rPr>
              <a:t>cầu của sự </a:t>
            </a:r>
            <a:r>
              <a:rPr sz="1400" spc="-5" dirty="0">
                <a:latin typeface="Times New Roman"/>
                <a:cs typeface="Times New Roman"/>
              </a:rPr>
              <a:t>nghiệp công nghiệp hóa, </a:t>
            </a:r>
            <a:r>
              <a:rPr sz="1400" dirty="0">
                <a:latin typeface="Times New Roman"/>
                <a:cs typeface="Times New Roman"/>
              </a:rPr>
              <a:t>hiện đại  </a:t>
            </a:r>
            <a:r>
              <a:rPr sz="1400" spc="-5" dirty="0">
                <a:latin typeface="Times New Roman"/>
                <a:cs typeface="Times New Roman"/>
              </a:rPr>
              <a:t>hóa </a:t>
            </a:r>
            <a:r>
              <a:rPr sz="1400" spc="-5" dirty="0" err="1">
                <a:latin typeface="Times New Roman"/>
                <a:cs typeface="Times New Roman"/>
              </a:rPr>
              <a:t>đất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n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457200" lvl="2" indent="-445134" algn="just">
              <a:lnSpc>
                <a:spcPct val="100000"/>
              </a:lnSpc>
              <a:spcBef>
                <a:spcPts val="670"/>
              </a:spcBef>
              <a:buAutoNum type="arabicPeriod" startAt="2"/>
              <a:tabLst>
                <a:tab pos="457834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Vai trò của </a:t>
            </a:r>
            <a:r>
              <a:rPr sz="1400" b="1" spc="-10" dirty="0">
                <a:latin typeface="Times New Roman"/>
                <a:cs typeface="Times New Roman"/>
              </a:rPr>
              <a:t>đạo </a:t>
            </a:r>
            <a:r>
              <a:rPr sz="1400" b="1" dirty="0">
                <a:latin typeface="Times New Roman"/>
                <a:cs typeface="Times New Roman"/>
              </a:rPr>
              <a:t>đức </a:t>
            </a:r>
            <a:r>
              <a:rPr sz="1400" b="1" spc="-5" dirty="0">
                <a:latin typeface="Times New Roman"/>
                <a:cs typeface="Times New Roman"/>
              </a:rPr>
              <a:t>trong </a:t>
            </a:r>
            <a:r>
              <a:rPr sz="1400" b="1" dirty="0">
                <a:latin typeface="Times New Roman"/>
                <a:cs typeface="Times New Roman"/>
              </a:rPr>
              <a:t>sự </a:t>
            </a:r>
            <a:r>
              <a:rPr sz="1400" b="1" spc="-5" dirty="0">
                <a:latin typeface="Times New Roman"/>
                <a:cs typeface="Times New Roman"/>
              </a:rPr>
              <a:t>phát </a:t>
            </a:r>
            <a:r>
              <a:rPr sz="1400" b="1" dirty="0">
                <a:latin typeface="Times New Roman"/>
                <a:cs typeface="Times New Roman"/>
              </a:rPr>
              <a:t>triển </a:t>
            </a:r>
            <a:r>
              <a:rPr sz="1400" b="1" spc="-10" dirty="0">
                <a:latin typeface="Times New Roman"/>
                <a:cs typeface="Times New Roman"/>
              </a:rPr>
              <a:t>cá </a:t>
            </a:r>
            <a:r>
              <a:rPr sz="1400" b="1" spc="-5" dirty="0">
                <a:latin typeface="Times New Roman"/>
                <a:cs typeface="Times New Roman"/>
              </a:rPr>
              <a:t>nhân, gia </a:t>
            </a:r>
            <a:r>
              <a:rPr sz="1400" b="1" spc="-10" dirty="0">
                <a:latin typeface="Times New Roman"/>
                <a:cs typeface="Times New Roman"/>
              </a:rPr>
              <a:t>đình </a:t>
            </a:r>
            <a:r>
              <a:rPr sz="1400" b="1" dirty="0">
                <a:latin typeface="Times New Roman"/>
                <a:cs typeface="Times New Roman"/>
              </a:rPr>
              <a:t>và </a:t>
            </a:r>
            <a:r>
              <a:rPr sz="1400" b="1" spc="-5" dirty="0">
                <a:latin typeface="Times New Roman"/>
                <a:cs typeface="Times New Roman"/>
              </a:rPr>
              <a:t>xã</a:t>
            </a:r>
            <a:r>
              <a:rPr sz="1400" b="1" spc="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hội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07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là vấn đề </a:t>
            </a:r>
            <a:r>
              <a:rPr sz="1400" spc="-5" dirty="0" err="1">
                <a:latin typeface="Times New Roman"/>
                <a:cs typeface="Times New Roman"/>
              </a:rPr>
              <a:t>luôn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đặt </a:t>
            </a:r>
            <a:r>
              <a:rPr sz="1400" dirty="0">
                <a:latin typeface="Times New Roman"/>
                <a:cs typeface="Times New Roman"/>
              </a:rPr>
              <a:t>ra với </a:t>
            </a:r>
            <a:r>
              <a:rPr sz="1400" spc="-5" dirty="0">
                <a:latin typeface="Times New Roman"/>
                <a:cs typeface="Times New Roman"/>
              </a:rPr>
              <a:t>tất </a:t>
            </a:r>
            <a:r>
              <a:rPr sz="1400" dirty="0">
                <a:latin typeface="Times New Roman"/>
                <a:cs typeface="Times New Roman"/>
              </a:rPr>
              <a:t>cả các cá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bảo </a:t>
            </a:r>
            <a:r>
              <a:rPr sz="1400" dirty="0">
                <a:latin typeface="Times New Roman"/>
                <a:cs typeface="Times New Roman"/>
              </a:rPr>
              <a:t>đảm cho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spc="-45" dirty="0">
                <a:latin typeface="Times New Roman"/>
                <a:cs typeface="Times New Roman"/>
              </a:rPr>
              <a:t>tồn  </a:t>
            </a:r>
            <a:r>
              <a:rPr sz="1400" dirty="0">
                <a:latin typeface="Times New Roman"/>
                <a:cs typeface="Times New Roman"/>
              </a:rPr>
              <a:t>tại và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dirty="0">
                <a:latin typeface="Times New Roman"/>
                <a:cs typeface="Times New Roman"/>
              </a:rPr>
              <a:t>triển của xã hội. </a:t>
            </a:r>
            <a:r>
              <a:rPr sz="1400" spc="-5" dirty="0">
                <a:latin typeface="Times New Roman"/>
                <a:cs typeface="Times New Roman"/>
              </a:rPr>
              <a:t>Tùy theo trình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dirty="0">
                <a:latin typeface="Times New Roman"/>
                <a:cs typeface="Times New Roman"/>
              </a:rPr>
              <a:t>tế - xã hội và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spc="5" dirty="0">
                <a:latin typeface="Times New Roman"/>
                <a:cs typeface="Times New Roman"/>
              </a:rPr>
              <a:t>điểm 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giai cấp cầm </a:t>
            </a:r>
            <a:r>
              <a:rPr sz="1400" dirty="0">
                <a:latin typeface="Times New Roman"/>
                <a:cs typeface="Times New Roman"/>
              </a:rPr>
              <a:t>quyền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dirty="0">
                <a:latin typeface="Times New Roman"/>
                <a:cs typeface="Times New Roman"/>
              </a:rPr>
              <a:t>tác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của đạo đức </a:t>
            </a:r>
            <a:r>
              <a:rPr sz="1400" spc="-5" dirty="0">
                <a:latin typeface="Times New Roman"/>
                <a:cs typeface="Times New Roman"/>
              </a:rPr>
              <a:t>đến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nhân, gia đình </a:t>
            </a:r>
            <a:r>
              <a:rPr sz="1400" dirty="0">
                <a:latin typeface="Times New Roman"/>
                <a:cs typeface="Times New Roman"/>
              </a:rPr>
              <a:t>và xã </a:t>
            </a:r>
            <a:r>
              <a:rPr sz="1400" spc="5" dirty="0">
                <a:latin typeface="Times New Roman"/>
                <a:cs typeface="Times New Roman"/>
              </a:rPr>
              <a:t>hội </a:t>
            </a:r>
            <a:r>
              <a:rPr sz="1400" dirty="0">
                <a:latin typeface="Times New Roman"/>
                <a:cs typeface="Times New Roman"/>
              </a:rPr>
              <a:t>có  </a:t>
            </a:r>
            <a:r>
              <a:rPr sz="1400" spc="-5" dirty="0">
                <a:latin typeface="Times New Roman"/>
                <a:cs typeface="Times New Roman"/>
              </a:rPr>
              <a:t>khác nhau. Vai trò </a:t>
            </a:r>
            <a:r>
              <a:rPr sz="1400" spc="-1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dirty="0" err="1">
                <a:latin typeface="Times New Roman"/>
                <a:cs typeface="Times New Roman"/>
              </a:rPr>
              <a:t>hiện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sau:</a:t>
            </a:r>
            <a:endParaRPr sz="1400" dirty="0">
              <a:latin typeface="Times New Roman"/>
              <a:cs typeface="Times New Roman"/>
            </a:endParaRPr>
          </a:p>
          <a:p>
            <a:pPr marL="652780" lvl="3" indent="-184150" algn="just">
              <a:lnSpc>
                <a:spcPct val="100000"/>
              </a:lnSpc>
              <a:spcBef>
                <a:spcPts val="720"/>
              </a:spcBef>
              <a:buAutoNum type="alphaLcParenR"/>
              <a:tabLst>
                <a:tab pos="653415" algn="l"/>
              </a:tabLst>
            </a:pP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cá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nhân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góp phần hoàn thiện nhân cách con </a:t>
            </a:r>
            <a:r>
              <a:rPr sz="1400" spc="-70" dirty="0" smtClean="0">
                <a:latin typeface="Times New Roman"/>
                <a:cs typeface="Times New Roman"/>
              </a:rPr>
              <a:t>ng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ời</a:t>
            </a:r>
            <a:r>
              <a:rPr sz="1400" spc="-70" dirty="0">
                <a:latin typeface="Times New Roman"/>
                <a:cs typeface="Times New Roman"/>
              </a:rPr>
              <a:t>.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70" dirty="0">
                <a:latin typeface="Times New Roman"/>
                <a:cs typeface="Times New Roman"/>
              </a:rPr>
              <a:t>ý  </a:t>
            </a:r>
            <a:r>
              <a:rPr sz="1400" dirty="0">
                <a:latin typeface="Times New Roman"/>
                <a:cs typeface="Times New Roman"/>
              </a:rPr>
              <a:t>thức và </a:t>
            </a:r>
            <a:r>
              <a:rPr sz="1400" spc="-5" dirty="0">
                <a:latin typeface="Times New Roman"/>
                <a:cs typeface="Times New Roman"/>
              </a:rPr>
              <a:t>năng </a:t>
            </a:r>
            <a:r>
              <a:rPr sz="1400" dirty="0">
                <a:latin typeface="Times New Roman"/>
                <a:cs typeface="Times New Roman"/>
              </a:rPr>
              <a:t>lực </a:t>
            </a:r>
            <a:r>
              <a:rPr sz="1400" spc="-5" dirty="0">
                <a:latin typeface="Times New Roman"/>
                <a:cs typeface="Times New Roman"/>
              </a:rPr>
              <a:t>sống thiện, sống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ích, </a:t>
            </a:r>
            <a:r>
              <a:rPr sz="1400" spc="-5" dirty="0">
                <a:latin typeface="Times New Roman"/>
                <a:cs typeface="Times New Roman"/>
              </a:rPr>
              <a:t>tăng thêm tình yêu </a:t>
            </a:r>
            <a:r>
              <a:rPr sz="1400" dirty="0">
                <a:latin typeface="Times New Roman"/>
                <a:cs typeface="Times New Roman"/>
              </a:rPr>
              <a:t>đối với </a:t>
            </a:r>
            <a:r>
              <a:rPr sz="1400" spc="-5" dirty="0">
                <a:latin typeface="Times New Roman"/>
                <a:cs typeface="Times New Roman"/>
              </a:rPr>
              <a:t>tổ quốc, đồng bào 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rộng hơn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toàn nhân </a:t>
            </a:r>
            <a:r>
              <a:rPr sz="1400" dirty="0">
                <a:latin typeface="Times New Roman"/>
                <a:cs typeface="Times New Roman"/>
              </a:rPr>
              <a:t>loại. Một cá </a:t>
            </a:r>
            <a:r>
              <a:rPr sz="1400" spc="-5" dirty="0">
                <a:latin typeface="Times New Roman"/>
                <a:cs typeface="Times New Roman"/>
              </a:rPr>
              <a:t>nhân thiếu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thì </a:t>
            </a:r>
            <a:r>
              <a:rPr sz="1400" dirty="0">
                <a:latin typeface="Times New Roman"/>
                <a:cs typeface="Times New Roman"/>
              </a:rPr>
              <a:t>mọi phẩm chất, </a:t>
            </a:r>
            <a:r>
              <a:rPr sz="1400" spc="-5" dirty="0">
                <a:latin typeface="Times New Roman"/>
                <a:cs typeface="Times New Roman"/>
              </a:rPr>
              <a:t>năng </a:t>
            </a:r>
            <a:r>
              <a:rPr sz="1400" dirty="0">
                <a:latin typeface="Times New Roman"/>
                <a:cs typeface="Times New Roman"/>
              </a:rPr>
              <a:t>lực 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dirty="0">
                <a:latin typeface="Times New Roman"/>
                <a:cs typeface="Times New Roman"/>
              </a:rPr>
              <a:t>sẽ </a:t>
            </a:r>
            <a:r>
              <a:rPr sz="1400" spc="-5" dirty="0">
                <a:latin typeface="Times New Roman"/>
                <a:cs typeface="Times New Roman"/>
              </a:rPr>
              <a:t>không còn </a:t>
            </a:r>
            <a:r>
              <a:rPr sz="1400" dirty="0">
                <a:latin typeface="Times New Roman"/>
                <a:cs typeface="Times New Roman"/>
              </a:rPr>
              <a:t>ý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nghĩa.</a:t>
            </a:r>
            <a:endParaRPr sz="1400" dirty="0">
              <a:latin typeface="Times New Roman"/>
              <a:cs typeface="Times New Roman"/>
            </a:endParaRPr>
          </a:p>
          <a:p>
            <a:pPr marL="662940" lvl="3" indent="-194310" algn="just">
              <a:lnSpc>
                <a:spcPct val="100000"/>
              </a:lnSpc>
              <a:spcBef>
                <a:spcPts val="720"/>
              </a:spcBef>
              <a:buAutoNum type="alphaLcParenR" startAt="2"/>
              <a:tabLst>
                <a:tab pos="663575" algn="l"/>
              </a:tabLst>
            </a:pPr>
            <a:r>
              <a:rPr sz="1400" spc="-5" dirty="0">
                <a:latin typeface="Times New Roman"/>
                <a:cs typeface="Times New Roman"/>
              </a:rPr>
              <a:t>Đối với gia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đình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07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là </a:t>
            </a:r>
            <a:r>
              <a:rPr sz="1400" dirty="0">
                <a:latin typeface="Times New Roman"/>
                <a:cs typeface="Times New Roman"/>
              </a:rPr>
              <a:t>nền </a:t>
            </a:r>
            <a:r>
              <a:rPr sz="1400" spc="-5" dirty="0">
                <a:latin typeface="Times New Roman"/>
                <a:cs typeface="Times New Roman"/>
              </a:rPr>
              <a:t>tảng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hạnh phúc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đình, </a:t>
            </a:r>
            <a:r>
              <a:rPr sz="1400" dirty="0">
                <a:latin typeface="Times New Roman"/>
                <a:cs typeface="Times New Roman"/>
              </a:rPr>
              <a:t>tạo ra sự </a:t>
            </a:r>
            <a:r>
              <a:rPr sz="1400" spc="-5" dirty="0">
                <a:latin typeface="Times New Roman"/>
                <a:cs typeface="Times New Roman"/>
              </a:rPr>
              <a:t>ổn định và phát triển vững  </a:t>
            </a:r>
            <a:r>
              <a:rPr sz="1400" dirty="0">
                <a:latin typeface="Times New Roman"/>
                <a:cs typeface="Times New Roman"/>
              </a:rPr>
              <a:t>chắc </a:t>
            </a:r>
            <a:r>
              <a:rPr sz="1400" spc="-5" dirty="0">
                <a:latin typeface="Times New Roman"/>
                <a:cs typeface="Times New Roman"/>
              </a:rPr>
              <a:t>của gia đình. </a:t>
            </a:r>
            <a:r>
              <a:rPr sz="1400" dirty="0">
                <a:latin typeface="Times New Roman"/>
                <a:cs typeface="Times New Roman"/>
              </a:rPr>
              <a:t>Đạo đức là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tố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thiếu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đình </a:t>
            </a:r>
            <a:r>
              <a:rPr sz="1400" dirty="0">
                <a:latin typeface="Times New Roman"/>
                <a:cs typeface="Times New Roman"/>
              </a:rPr>
              <a:t>hạnh </a:t>
            </a:r>
            <a:r>
              <a:rPr sz="1400" spc="-5" dirty="0">
                <a:latin typeface="Times New Roman"/>
                <a:cs typeface="Times New Roman"/>
              </a:rPr>
              <a:t>phúc. </a:t>
            </a:r>
            <a:r>
              <a:rPr sz="1400" dirty="0">
                <a:latin typeface="Times New Roman"/>
                <a:cs typeface="Times New Roman"/>
              </a:rPr>
              <a:t>Sự  tan vỡ </a:t>
            </a:r>
            <a:r>
              <a:rPr sz="1400" spc="-5" dirty="0">
                <a:latin typeface="Times New Roman"/>
                <a:cs typeface="Times New Roman"/>
              </a:rPr>
              <a:t>của một số gia đình hiện </a:t>
            </a:r>
            <a:r>
              <a:rPr sz="1400" dirty="0">
                <a:latin typeface="Times New Roman"/>
                <a:cs typeface="Times New Roman"/>
              </a:rPr>
              <a:t>nay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nguyên nhân từ </a:t>
            </a:r>
            <a:r>
              <a:rPr sz="1400" dirty="0">
                <a:latin typeface="Times New Roman"/>
                <a:cs typeface="Times New Roman"/>
              </a:rPr>
              <a:t>việc vi phạm </a:t>
            </a:r>
            <a:r>
              <a:rPr sz="1400" spc="-15" dirty="0">
                <a:latin typeface="Times New Roman"/>
                <a:cs typeface="Times New Roman"/>
              </a:rPr>
              <a:t>nghiêm  </a:t>
            </a:r>
            <a:r>
              <a:rPr sz="1400" spc="-5" dirty="0">
                <a:latin typeface="Times New Roman"/>
                <a:cs typeface="Times New Roman"/>
              </a:rPr>
              <a:t>trọng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tắc, </a:t>
            </a:r>
            <a:r>
              <a:rPr sz="1400" spc="-5" dirty="0">
                <a:latin typeface="Times New Roman"/>
                <a:cs typeface="Times New Roman"/>
              </a:rPr>
              <a:t>chuẩn </a:t>
            </a:r>
            <a:r>
              <a:rPr sz="1400" spc="-10" dirty="0">
                <a:latin typeface="Times New Roman"/>
                <a:cs typeface="Times New Roman"/>
              </a:rPr>
              <a:t>mực </a:t>
            </a:r>
            <a:r>
              <a:rPr sz="1400" dirty="0">
                <a:latin typeface="Times New Roman"/>
                <a:cs typeface="Times New Roman"/>
              </a:rPr>
              <a:t>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50" dirty="0" err="1" smtClean="0">
                <a:latin typeface="Times New Roman"/>
                <a:cs typeface="Times New Roman"/>
              </a:rPr>
              <a:t>nh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con </a:t>
            </a:r>
            <a:r>
              <a:rPr sz="1400" spc="-5" dirty="0">
                <a:latin typeface="Times New Roman"/>
                <a:cs typeface="Times New Roman"/>
              </a:rPr>
              <a:t>cái không nghe </a:t>
            </a:r>
            <a:r>
              <a:rPr sz="1400" spc="5" dirty="0">
                <a:latin typeface="Times New Roman"/>
                <a:cs typeface="Times New Roman"/>
              </a:rPr>
              <a:t>lời </a:t>
            </a:r>
            <a:r>
              <a:rPr sz="1400" spc="-5" dirty="0">
                <a:latin typeface="Times New Roman"/>
                <a:cs typeface="Times New Roman"/>
              </a:rPr>
              <a:t>cha mẹ,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25" dirty="0">
                <a:latin typeface="Times New Roman"/>
                <a:cs typeface="Times New Roman"/>
              </a:rPr>
              <a:t>thành  </a:t>
            </a:r>
            <a:r>
              <a:rPr sz="1400" spc="-5" dirty="0">
                <a:latin typeface="Times New Roman"/>
                <a:cs typeface="Times New Roman"/>
              </a:rPr>
              <a:t>viên trong gia đình không tôn </a:t>
            </a:r>
            <a:r>
              <a:rPr sz="1400" dirty="0">
                <a:latin typeface="Times New Roman"/>
                <a:cs typeface="Times New Roman"/>
              </a:rPr>
              <a:t>trọng </a:t>
            </a:r>
            <a:r>
              <a:rPr sz="1400" spc="-5" dirty="0">
                <a:latin typeface="Times New Roman"/>
                <a:cs typeface="Times New Roman"/>
              </a:rPr>
              <a:t>lẫn </a:t>
            </a:r>
            <a:r>
              <a:rPr sz="1400" dirty="0">
                <a:latin typeface="Times New Roman"/>
                <a:cs typeface="Times New Roman"/>
              </a:rPr>
              <a:t>nhau, vợ </a:t>
            </a:r>
            <a:r>
              <a:rPr sz="1400" spc="-5" dirty="0">
                <a:latin typeface="Times New Roman"/>
                <a:cs typeface="Times New Roman"/>
              </a:rPr>
              <a:t>chồng không chung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thủy…</a:t>
            </a:r>
            <a:endParaRPr sz="1400" dirty="0">
              <a:latin typeface="Times New Roman"/>
              <a:cs typeface="Times New Roman"/>
            </a:endParaRPr>
          </a:p>
          <a:p>
            <a:pPr marL="652780" lvl="3" indent="-184150" algn="just">
              <a:lnSpc>
                <a:spcPct val="100000"/>
              </a:lnSpc>
              <a:spcBef>
                <a:spcPts val="720"/>
              </a:spcBef>
              <a:buAutoNum type="alphaLcParenR" startAt="3"/>
              <a:tabLst>
                <a:tab pos="653415" algn="l"/>
              </a:tabLst>
            </a:pP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xã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hội</a:t>
            </a:r>
          </a:p>
          <a:p>
            <a:pPr marL="12700" marR="5715" indent="456565" algn="just">
              <a:lnSpc>
                <a:spcPct val="107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xã </a:t>
            </a:r>
            <a:r>
              <a:rPr sz="1400" spc="-5" dirty="0">
                <a:latin typeface="Times New Roman"/>
                <a:cs typeface="Times New Roman"/>
              </a:rPr>
              <a:t>hội trong đó </a:t>
            </a:r>
            <a:r>
              <a:rPr sz="1400" dirty="0">
                <a:latin typeface="Times New Roman"/>
                <a:cs typeface="Times New Roman"/>
              </a:rPr>
              <a:t>các quy </a:t>
            </a:r>
            <a:r>
              <a:rPr sz="1400" spc="5" dirty="0">
                <a:latin typeface="Times New Roman"/>
                <a:cs typeface="Times New Roman"/>
              </a:rPr>
              <a:t>tắc, </a:t>
            </a:r>
            <a:r>
              <a:rPr sz="1400" spc="-5" dirty="0">
                <a:latin typeface="Times New Roman"/>
                <a:cs typeface="Times New Roman"/>
              </a:rPr>
              <a:t>chuẩn mực </a:t>
            </a:r>
            <a:r>
              <a:rPr sz="1400" dirty="0">
                <a:latin typeface="Times New Roman"/>
                <a:cs typeface="Times New Roman"/>
              </a:rPr>
              <a:t>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tôn trọng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25" dirty="0" err="1">
                <a:latin typeface="Times New Roman"/>
                <a:cs typeface="Times New Roman"/>
              </a:rPr>
              <a:t>luôn</a:t>
            </a:r>
            <a:r>
              <a:rPr sz="1400" spc="-25" dirty="0">
                <a:latin typeface="Times New Roman"/>
                <a:cs typeface="Times New Roman"/>
              </a:rPr>
              <a:t> 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củng cố, phát triển thì </a:t>
            </a:r>
            <a:r>
              <a:rPr sz="1400" dirty="0">
                <a:latin typeface="Times New Roman"/>
                <a:cs typeface="Times New Roman"/>
              </a:rPr>
              <a:t>xã </a:t>
            </a:r>
            <a:r>
              <a:rPr sz="1400" spc="-5" dirty="0">
                <a:latin typeface="Times New Roman"/>
                <a:cs typeface="Times New Roman"/>
              </a:rPr>
              <a:t>hội đó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bền vững.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ợc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lại, </a:t>
            </a:r>
            <a:r>
              <a:rPr sz="1400" spc="-5" dirty="0">
                <a:latin typeface="Times New Roman"/>
                <a:cs typeface="Times New Roman"/>
              </a:rPr>
              <a:t>trong một </a:t>
            </a:r>
            <a:r>
              <a:rPr sz="1400" spc="-114" dirty="0" err="1">
                <a:latin typeface="Times New Roman"/>
                <a:cs typeface="Times New Roman"/>
              </a:rPr>
              <a:t>môi</a:t>
            </a:r>
            <a:r>
              <a:rPr sz="1400" spc="-114" dirty="0">
                <a:latin typeface="Times New Roman"/>
                <a:cs typeface="Times New Roman"/>
              </a:rPr>
              <a:t> 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xã </a:t>
            </a:r>
            <a:r>
              <a:rPr sz="1400" spc="-5" dirty="0">
                <a:latin typeface="Times New Roman"/>
                <a:cs typeface="Times New Roman"/>
              </a:rPr>
              <a:t>hội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chuẩn </a:t>
            </a:r>
            <a:r>
              <a:rPr sz="1400" spc="-10" dirty="0">
                <a:latin typeface="Times New Roman"/>
                <a:cs typeface="Times New Roman"/>
              </a:rPr>
              <a:t>mực </a:t>
            </a:r>
            <a:r>
              <a:rPr sz="1400" dirty="0">
                <a:latin typeface="Times New Roman"/>
                <a:cs typeface="Times New Roman"/>
              </a:rPr>
              <a:t>đạo đức bị </a:t>
            </a:r>
            <a:r>
              <a:rPr sz="1400" spc="-5" dirty="0">
                <a:latin typeface="Times New Roman"/>
                <a:cs typeface="Times New Roman"/>
              </a:rPr>
              <a:t>xem </a:t>
            </a:r>
            <a:r>
              <a:rPr sz="1400" dirty="0">
                <a:latin typeface="Times New Roman"/>
                <a:cs typeface="Times New Roman"/>
              </a:rPr>
              <a:t>nhẹ,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tôn trọng thì nơi </a:t>
            </a:r>
            <a:r>
              <a:rPr sz="1400" spc="-160" dirty="0">
                <a:latin typeface="Times New Roman"/>
                <a:cs typeface="Times New Roman"/>
              </a:rPr>
              <a:t>ấy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dễ </a:t>
            </a:r>
            <a:r>
              <a:rPr sz="1400" spc="-5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sự </a:t>
            </a:r>
            <a:r>
              <a:rPr sz="1400" spc="-10" dirty="0">
                <a:latin typeface="Times New Roman"/>
                <a:cs typeface="Times New Roman"/>
              </a:rPr>
              <a:t>mất </a:t>
            </a:r>
            <a:r>
              <a:rPr sz="1400" dirty="0">
                <a:latin typeface="Times New Roman"/>
                <a:cs typeface="Times New Roman"/>
              </a:rPr>
              <a:t>ổn </a:t>
            </a:r>
            <a:r>
              <a:rPr sz="1400" spc="-5" dirty="0">
                <a:latin typeface="Times New Roman"/>
                <a:cs typeface="Times New Roman"/>
              </a:rPr>
              <a:t>định, </a:t>
            </a:r>
            <a:r>
              <a:rPr sz="1400" dirty="0">
                <a:latin typeface="Times New Roman"/>
                <a:cs typeface="Times New Roman"/>
              </a:rPr>
              <a:t>thậm chí </a:t>
            </a:r>
            <a:r>
              <a:rPr sz="1400" spc="-5" dirty="0">
                <a:latin typeface="Times New Roman"/>
                <a:cs typeface="Times New Roman"/>
              </a:rPr>
              <a:t>còn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dẫn </a:t>
            </a:r>
            <a:r>
              <a:rPr sz="1400" spc="-5" dirty="0">
                <a:latin typeface="Times New Roman"/>
                <a:cs typeface="Times New Roman"/>
              </a:rPr>
              <a:t>đến </a:t>
            </a:r>
            <a:r>
              <a:rPr sz="1400" dirty="0">
                <a:latin typeface="Times New Roman"/>
                <a:cs typeface="Times New Roman"/>
              </a:rPr>
              <a:t>sự đổ vỡ </a:t>
            </a:r>
            <a:r>
              <a:rPr sz="1400" spc="-5" dirty="0">
                <a:latin typeface="Times New Roman"/>
                <a:cs typeface="Times New Roman"/>
              </a:rPr>
              <a:t>nhiều </a:t>
            </a:r>
            <a:r>
              <a:rPr sz="1400" spc="-10" dirty="0">
                <a:latin typeface="Times New Roman"/>
                <a:cs typeface="Times New Roman"/>
              </a:rPr>
              <a:t>mặt </a:t>
            </a:r>
            <a:r>
              <a:rPr sz="1400" dirty="0">
                <a:latin typeface="Times New Roman"/>
                <a:cs typeface="Times New Roman"/>
              </a:rPr>
              <a:t>trong đời  </a:t>
            </a:r>
            <a:r>
              <a:rPr sz="1400" spc="-5" dirty="0">
                <a:latin typeface="Times New Roman"/>
                <a:cs typeface="Times New Roman"/>
              </a:rPr>
              <a:t>sống </a:t>
            </a:r>
            <a:r>
              <a:rPr sz="1400" dirty="0">
                <a:latin typeface="Times New Roman"/>
                <a:cs typeface="Times New Roman"/>
              </a:rPr>
              <a:t>xã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hội.</a:t>
            </a:r>
          </a:p>
          <a:p>
            <a:pPr marL="12700" marR="5715" indent="45656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Xây </a:t>
            </a:r>
            <a:r>
              <a:rPr sz="1400" dirty="0">
                <a:latin typeface="Times New Roman"/>
                <a:cs typeface="Times New Roman"/>
              </a:rPr>
              <a:t>dựng, </a:t>
            </a:r>
            <a:r>
              <a:rPr sz="1400" spc="-5" dirty="0">
                <a:latin typeface="Times New Roman"/>
                <a:cs typeface="Times New Roman"/>
              </a:rPr>
              <a:t>củng </a:t>
            </a:r>
            <a:r>
              <a:rPr sz="1400" dirty="0">
                <a:latin typeface="Times New Roman"/>
                <a:cs typeface="Times New Roman"/>
              </a:rPr>
              <a:t>cố </a:t>
            </a:r>
            <a:r>
              <a:rPr sz="1400" spc="-5" dirty="0">
                <a:latin typeface="Times New Roman"/>
                <a:cs typeface="Times New Roman"/>
              </a:rPr>
              <a:t>và phát triển nền 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10" dirty="0">
                <a:latin typeface="Times New Roman"/>
                <a:cs typeface="Times New Roman"/>
              </a:rPr>
              <a:t>mới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ta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dirty="0">
                <a:latin typeface="Times New Roman"/>
                <a:cs typeface="Times New Roman"/>
              </a:rPr>
              <a:t>nay có ý </a:t>
            </a:r>
            <a:r>
              <a:rPr sz="1400" spc="-30" dirty="0">
                <a:latin typeface="Times New Roman"/>
                <a:cs typeface="Times New Roman"/>
              </a:rPr>
              <a:t>nghĩa  </a:t>
            </a:r>
            <a:r>
              <a:rPr sz="1400" dirty="0">
                <a:latin typeface="Times New Roman"/>
                <a:cs typeface="Times New Roman"/>
              </a:rPr>
              <a:t>rất to lớn, </a:t>
            </a:r>
            <a:r>
              <a:rPr sz="1400" spc="-5" dirty="0">
                <a:latin typeface="Times New Roman"/>
                <a:cs typeface="Times New Roman"/>
              </a:rPr>
              <a:t>không chỉ trong </a:t>
            </a:r>
            <a:r>
              <a:rPr sz="1400" spc="-5" dirty="0" err="1">
                <a:latin typeface="Times New Roman"/>
                <a:cs typeface="Times New Roman"/>
              </a:rPr>
              <a:t>chiến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l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xây </a:t>
            </a:r>
            <a:r>
              <a:rPr sz="1400" spc="-5" dirty="0">
                <a:latin typeface="Times New Roman"/>
                <a:cs typeface="Times New Roman"/>
              </a:rPr>
              <a:t>dựng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phát triển </a:t>
            </a:r>
            <a:r>
              <a:rPr sz="1400" spc="-10" dirty="0">
                <a:latin typeface="Times New Roman"/>
                <a:cs typeface="Times New Roman"/>
              </a:rPr>
              <a:t>con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Việt Nam </a:t>
            </a:r>
            <a:r>
              <a:rPr sz="1400" spc="-70" dirty="0">
                <a:latin typeface="Times New Roman"/>
                <a:cs typeface="Times New Roman"/>
              </a:rPr>
              <a:t>hiện  </a:t>
            </a:r>
            <a:r>
              <a:rPr sz="1400" dirty="0">
                <a:latin typeface="Times New Roman"/>
                <a:cs typeface="Times New Roman"/>
              </a:rPr>
              <a:t>đại,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còn </a:t>
            </a:r>
            <a:r>
              <a:rPr sz="1400" spc="-5" dirty="0">
                <a:latin typeface="Times New Roman"/>
                <a:cs typeface="Times New Roman"/>
              </a:rPr>
              <a:t>góp </a:t>
            </a:r>
            <a:r>
              <a:rPr sz="1400" dirty="0">
                <a:latin typeface="Times New Roman"/>
                <a:cs typeface="Times New Roman"/>
              </a:rPr>
              <a:t>phần xây dựng,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>
                <a:latin typeface="Times New Roman"/>
                <a:cs typeface="Times New Roman"/>
              </a:rPr>
              <a:t>nền văn hóa Việt </a:t>
            </a:r>
            <a:r>
              <a:rPr sz="1400" spc="-10" dirty="0">
                <a:latin typeface="Times New Roman"/>
                <a:cs typeface="Times New Roman"/>
              </a:rPr>
              <a:t>Nam </a:t>
            </a:r>
            <a:r>
              <a:rPr sz="1400" dirty="0">
                <a:latin typeface="Times New Roman"/>
                <a:cs typeface="Times New Roman"/>
              </a:rPr>
              <a:t>tiên tiến, đậm đà bản  sắc dân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tộc.</a:t>
            </a:r>
          </a:p>
          <a:p>
            <a:pPr marL="12700" marR="5715" lvl="2" algn="just">
              <a:lnSpc>
                <a:spcPct val="107100"/>
              </a:lnSpc>
              <a:spcBef>
                <a:spcPts val="600"/>
              </a:spcBef>
              <a:buAutoNum type="arabicPeriod" startAt="3"/>
              <a:tabLst>
                <a:tab pos="471805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Những </a:t>
            </a:r>
            <a:r>
              <a:rPr sz="1400" b="1" dirty="0">
                <a:latin typeface="Times New Roman"/>
                <a:cs typeface="Times New Roman"/>
              </a:rPr>
              <a:t>phẩm chất </a:t>
            </a:r>
            <a:r>
              <a:rPr sz="1400" b="1" spc="-5" dirty="0">
                <a:latin typeface="Times New Roman"/>
                <a:cs typeface="Times New Roman"/>
              </a:rPr>
              <a:t>đạo </a:t>
            </a:r>
            <a:r>
              <a:rPr sz="1400" b="1" dirty="0">
                <a:latin typeface="Times New Roman"/>
                <a:cs typeface="Times New Roman"/>
              </a:rPr>
              <a:t>đức </a:t>
            </a:r>
            <a:r>
              <a:rPr sz="1400" b="1" spc="-10" dirty="0">
                <a:latin typeface="Times New Roman"/>
                <a:cs typeface="Times New Roman"/>
              </a:rPr>
              <a:t>cơ </a:t>
            </a:r>
            <a:r>
              <a:rPr sz="1400" b="1" spc="-5" dirty="0">
                <a:latin typeface="Times New Roman"/>
                <a:cs typeface="Times New Roman"/>
              </a:rPr>
              <a:t>bản </a:t>
            </a:r>
            <a:r>
              <a:rPr sz="1400" b="1" dirty="0">
                <a:latin typeface="Times New Roman"/>
                <a:cs typeface="Times New Roman"/>
              </a:rPr>
              <a:t>của </a:t>
            </a:r>
            <a:r>
              <a:rPr sz="1400" b="1" spc="-5" dirty="0" err="1">
                <a:latin typeface="Times New Roman"/>
                <a:cs typeface="Times New Roman"/>
              </a:rPr>
              <a:t>mỗi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70" dirty="0" smtClean="0">
                <a:latin typeface="Times New Roman"/>
                <a:cs typeface="Times New Roman"/>
              </a:rPr>
              <a:t>ng</a:t>
            </a:r>
            <a:r>
              <a:rPr lang="vi-VN" sz="1400" b="1" spc="-70" dirty="0" smtClean="0">
                <a:latin typeface="Times New Roman"/>
                <a:cs typeface="Times New Roman"/>
              </a:rPr>
              <a:t>ư</a:t>
            </a:r>
            <a:r>
              <a:rPr sz="1400" b="1" spc="-70" dirty="0" err="1" smtClean="0">
                <a:latin typeface="Times New Roman"/>
                <a:cs typeface="Times New Roman"/>
              </a:rPr>
              <a:t>ời</a:t>
            </a:r>
            <a:r>
              <a:rPr sz="1400" b="1" spc="-70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Việt Nam </a:t>
            </a:r>
            <a:r>
              <a:rPr sz="1400" b="1" dirty="0">
                <a:latin typeface="Times New Roman"/>
                <a:cs typeface="Times New Roman"/>
              </a:rPr>
              <a:t>trong thời </a:t>
            </a:r>
            <a:r>
              <a:rPr sz="1400" b="1" spc="-55" dirty="0">
                <a:latin typeface="Times New Roman"/>
                <a:cs typeface="Times New Roman"/>
              </a:rPr>
              <a:t>đại  </a:t>
            </a:r>
            <a:r>
              <a:rPr sz="1400" b="1" spc="-5" dirty="0">
                <a:latin typeface="Times New Roman"/>
                <a:cs typeface="Times New Roman"/>
              </a:rPr>
              <a:t>mới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8261"/>
            <a:ext cx="6245860" cy="8738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indent="264795" algn="just">
              <a:lnSpc>
                <a:spcPct val="1072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Truyền thống 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tốt đẹp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dân </a:t>
            </a:r>
            <a:r>
              <a:rPr sz="1400" spc="5" dirty="0">
                <a:latin typeface="Times New Roman"/>
                <a:cs typeface="Times New Roman"/>
              </a:rPr>
              <a:t>tộc </a:t>
            </a:r>
            <a:r>
              <a:rPr sz="1400" spc="-5" dirty="0">
                <a:latin typeface="Times New Roman"/>
                <a:cs typeface="Times New Roman"/>
              </a:rPr>
              <a:t>Việt Nam </a:t>
            </a:r>
            <a:r>
              <a:rPr sz="1400" dirty="0">
                <a:latin typeface="Times New Roman"/>
                <a:cs typeface="Times New Roman"/>
              </a:rPr>
              <a:t>ta </a:t>
            </a:r>
            <a:r>
              <a:rPr sz="1400" spc="-5" dirty="0">
                <a:latin typeface="Times New Roman"/>
                <a:cs typeface="Times New Roman"/>
              </a:rPr>
              <a:t>bao </a:t>
            </a:r>
            <a:r>
              <a:rPr sz="1400" dirty="0">
                <a:latin typeface="Times New Roman"/>
                <a:cs typeface="Times New Roman"/>
              </a:rPr>
              <a:t>gồm nhiều nội </a:t>
            </a:r>
            <a:r>
              <a:rPr sz="1400" spc="-5" dirty="0">
                <a:latin typeface="Times New Roman"/>
                <a:cs typeface="Times New Roman"/>
              </a:rPr>
              <a:t>dung  thuộc nhiều lĩnh </a:t>
            </a:r>
            <a:r>
              <a:rPr sz="1400" dirty="0">
                <a:latin typeface="Times New Roman"/>
                <a:cs typeface="Times New Roman"/>
              </a:rPr>
              <a:t>vực của đời </a:t>
            </a:r>
            <a:r>
              <a:rPr sz="1400" spc="-5" dirty="0">
                <a:latin typeface="Times New Roman"/>
                <a:cs typeface="Times New Roman"/>
              </a:rPr>
              <a:t>sống đạo đức.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nội </a:t>
            </a:r>
            <a:r>
              <a:rPr sz="1400" spc="-5" dirty="0">
                <a:latin typeface="Times New Roman"/>
                <a:cs typeface="Times New Roman"/>
              </a:rPr>
              <a:t>dung </a:t>
            </a: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dirty="0" err="1">
                <a:latin typeface="Times New Roman"/>
                <a:cs typeface="Times New Roman"/>
              </a:rPr>
              <a:t>bản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60" dirty="0">
                <a:latin typeface="Times New Roman"/>
                <a:cs typeface="Times New Roman"/>
              </a:rPr>
              <a:t>truyền  </a:t>
            </a:r>
            <a:r>
              <a:rPr sz="1400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đời </a:t>
            </a:r>
            <a:r>
              <a:rPr sz="1400" dirty="0">
                <a:latin typeface="Times New Roman"/>
                <a:cs typeface="Times New Roman"/>
              </a:rPr>
              <a:t>này qua đời </a:t>
            </a:r>
            <a:r>
              <a:rPr sz="1400" spc="-5" dirty="0">
                <a:latin typeface="Times New Roman"/>
                <a:cs typeface="Times New Roman"/>
              </a:rPr>
              <a:t>khác, </a:t>
            </a:r>
            <a:r>
              <a:rPr sz="1400" dirty="0">
                <a:latin typeface="Times New Roman"/>
                <a:cs typeface="Times New Roman"/>
              </a:rPr>
              <a:t>có ý </a:t>
            </a:r>
            <a:r>
              <a:rPr sz="1400" spc="-5" dirty="0">
                <a:latin typeface="Times New Roman"/>
                <a:cs typeface="Times New Roman"/>
              </a:rPr>
              <a:t>nghĩa tích </a:t>
            </a:r>
            <a:r>
              <a:rPr sz="1400" spc="5" dirty="0">
                <a:latin typeface="Times New Roman"/>
                <a:cs typeface="Times New Roman"/>
              </a:rPr>
              <a:t>cực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đời sống </a:t>
            </a:r>
            <a:r>
              <a:rPr sz="1400" dirty="0">
                <a:latin typeface="Times New Roman"/>
                <a:cs typeface="Times New Roman"/>
              </a:rPr>
              <a:t>xã hội </a:t>
            </a:r>
            <a:r>
              <a:rPr sz="1400" spc="-5" dirty="0" err="1">
                <a:latin typeface="Times New Roman"/>
                <a:cs typeface="Times New Roman"/>
              </a:rPr>
              <a:t>cần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spc="-25" dirty="0">
                <a:latin typeface="Times New Roman"/>
                <a:cs typeface="Times New Roman"/>
              </a:rPr>
              <a:t>huy  </a:t>
            </a:r>
            <a:r>
              <a:rPr sz="1400" dirty="0">
                <a:latin typeface="Times New Roman"/>
                <a:cs typeface="Times New Roman"/>
              </a:rPr>
              <a:t>là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marL="12700" marR="5080" indent="309245" algn="just">
              <a:lnSpc>
                <a:spcPct val="107100"/>
              </a:lnSpc>
              <a:spcBef>
                <a:spcPts val="600"/>
              </a:spcBef>
            </a:pPr>
            <a:r>
              <a:rPr sz="1400" b="1" i="1" spc="-5" dirty="0">
                <a:latin typeface="Times New Roman"/>
                <a:cs typeface="Times New Roman"/>
              </a:rPr>
              <a:t>Tính trung </a:t>
            </a:r>
            <a:r>
              <a:rPr sz="1400" b="1" i="1" dirty="0">
                <a:latin typeface="Times New Roman"/>
                <a:cs typeface="Times New Roman"/>
              </a:rPr>
              <a:t>thực 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Trung thực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phẩm chất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dirty="0">
                <a:latin typeface="Times New Roman"/>
                <a:cs typeface="Times New Roman"/>
              </a:rPr>
              <a:t>bản của </a:t>
            </a:r>
            <a:r>
              <a:rPr sz="1400" spc="-5" dirty="0">
                <a:latin typeface="Times New Roman"/>
                <a:cs typeface="Times New Roman"/>
              </a:rPr>
              <a:t>mỗi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nhân,  yêu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cầu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con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phải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tôn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trọng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sự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thật,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tôn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trọng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lẽ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phải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tôn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trọng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chân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lý.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Tính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trung </a:t>
            </a:r>
            <a:r>
              <a:rPr sz="1400" dirty="0">
                <a:latin typeface="Times New Roman"/>
                <a:cs typeface="Times New Roman"/>
              </a:rPr>
              <a:t>thực </a:t>
            </a:r>
            <a:r>
              <a:rPr sz="1400" spc="-5" dirty="0">
                <a:latin typeface="Times New Roman"/>
                <a:cs typeface="Times New Roman"/>
              </a:rPr>
              <a:t>là một trong những </a:t>
            </a:r>
            <a:r>
              <a:rPr sz="1400" dirty="0" err="1">
                <a:latin typeface="Times New Roman"/>
                <a:cs typeface="Times New Roman"/>
              </a:rPr>
              <a:t>đặc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err="1" smtClean="0">
                <a:latin typeface="Times New Roman"/>
                <a:cs typeface="Times New Roman"/>
              </a:rPr>
              <a:t>tr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smtClean="0">
                <a:latin typeface="Times New Roman"/>
                <a:cs typeface="Times New Roman"/>
              </a:rPr>
              <a:t>ng </a:t>
            </a:r>
            <a:r>
              <a:rPr sz="1400" dirty="0">
                <a:latin typeface="Times New Roman"/>
                <a:cs typeface="Times New Roman"/>
              </a:rPr>
              <a:t>cơ bản làm nên </a:t>
            </a:r>
            <a:r>
              <a:rPr sz="1400" spc="-5" dirty="0">
                <a:latin typeface="Times New Roman"/>
                <a:cs typeface="Times New Roman"/>
              </a:rPr>
              <a:t>phẩm </a:t>
            </a:r>
            <a:r>
              <a:rPr sz="1400" dirty="0">
                <a:latin typeface="Times New Roman"/>
                <a:cs typeface="Times New Roman"/>
              </a:rPr>
              <a:t>chất </a:t>
            </a:r>
            <a:r>
              <a:rPr sz="1400" spc="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spc="-45" dirty="0">
                <a:latin typeface="Times New Roman"/>
                <a:cs typeface="Times New Roman"/>
              </a:rPr>
              <a:t>con 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60" dirty="0" smtClean="0">
                <a:latin typeface="Times New Roman"/>
                <a:cs typeface="Times New Roman"/>
              </a:rPr>
              <a:t>ng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ời</a:t>
            </a:r>
            <a:r>
              <a:rPr sz="1400" spc="-6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09245" algn="just">
              <a:lnSpc>
                <a:spcPct val="107200"/>
              </a:lnSpc>
              <a:spcBef>
                <a:spcPts val="600"/>
              </a:spcBef>
            </a:pPr>
            <a:r>
              <a:rPr sz="1400" b="1" i="1" spc="-5" dirty="0">
                <a:latin typeface="Times New Roman"/>
                <a:cs typeface="Times New Roman"/>
              </a:rPr>
              <a:t>Tính </a:t>
            </a:r>
            <a:r>
              <a:rPr sz="1400" b="1" i="1" dirty="0">
                <a:latin typeface="Times New Roman"/>
                <a:cs typeface="Times New Roman"/>
              </a:rPr>
              <a:t>nguyên </a:t>
            </a:r>
            <a:r>
              <a:rPr sz="1400" b="1" i="1" spc="5" dirty="0">
                <a:latin typeface="Times New Roman"/>
                <a:cs typeface="Times New Roman"/>
              </a:rPr>
              <a:t>tắc </a:t>
            </a:r>
            <a:r>
              <a:rPr sz="1400" spc="-5" dirty="0">
                <a:latin typeface="Times New Roman"/>
                <a:cs typeface="Times New Roman"/>
              </a:rPr>
              <a:t>:Tính nguyên </a:t>
            </a:r>
            <a:r>
              <a:rPr sz="1400" spc="5" dirty="0">
                <a:latin typeface="Times New Roman"/>
                <a:cs typeface="Times New Roman"/>
              </a:rPr>
              <a:t>tắc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một trong </a:t>
            </a:r>
            <a:r>
              <a:rPr sz="1400" dirty="0">
                <a:latin typeface="Times New Roman"/>
                <a:cs typeface="Times New Roman"/>
              </a:rPr>
              <a:t>những phẩm chất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quan  trọng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mỗi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nhân, yêu </a:t>
            </a:r>
            <a:r>
              <a:rPr sz="1400" spc="5" dirty="0">
                <a:latin typeface="Times New Roman"/>
                <a:cs typeface="Times New Roman"/>
              </a:rPr>
              <a:t>cầu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vi,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phải phù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t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ởng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65" dirty="0">
                <a:latin typeface="Times New Roman"/>
                <a:cs typeface="Times New Roman"/>
              </a:rPr>
              <a:t>chuẩn  </a:t>
            </a:r>
            <a:r>
              <a:rPr sz="1400" spc="-5" dirty="0">
                <a:latin typeface="Times New Roman"/>
                <a:cs typeface="Times New Roman"/>
              </a:rPr>
              <a:t>mực, </a:t>
            </a:r>
            <a:r>
              <a:rPr sz="1400" dirty="0">
                <a:latin typeface="Times New Roman"/>
                <a:cs typeface="Times New Roman"/>
              </a:rPr>
              <a:t>quy tắc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tâm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con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phải phù </a:t>
            </a:r>
            <a:r>
              <a:rPr sz="1400" dirty="0">
                <a:latin typeface="Times New Roman"/>
                <a:cs typeface="Times New Roman"/>
              </a:rPr>
              <a:t>hợp với </a:t>
            </a:r>
            <a:r>
              <a:rPr sz="1400" spc="-5" dirty="0">
                <a:latin typeface="Times New Roman"/>
                <a:cs typeface="Times New Roman"/>
              </a:rPr>
              <a:t>lẽ </a:t>
            </a:r>
            <a:r>
              <a:rPr sz="1400" dirty="0">
                <a:latin typeface="Times New Roman"/>
                <a:cs typeface="Times New Roman"/>
              </a:rPr>
              <a:t>phải,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dirty="0">
                <a:latin typeface="Times New Roman"/>
                <a:cs typeface="Times New Roman"/>
              </a:rPr>
              <a:t>đạo </a:t>
            </a:r>
            <a:r>
              <a:rPr sz="1400" spc="-5" dirty="0">
                <a:latin typeface="Times New Roman"/>
                <a:cs typeface="Times New Roman"/>
              </a:rPr>
              <a:t>lý </a:t>
            </a:r>
            <a:r>
              <a:rPr sz="1400" spc="-155" dirty="0">
                <a:latin typeface="Times New Roman"/>
                <a:cs typeface="Times New Roman"/>
              </a:rPr>
              <a:t>và  </a:t>
            </a:r>
            <a:r>
              <a:rPr sz="1400" spc="-5" dirty="0">
                <a:latin typeface="Times New Roman"/>
                <a:cs typeface="Times New Roman"/>
              </a:rPr>
              <a:t>chân lý, phải bảo </a:t>
            </a:r>
            <a:r>
              <a:rPr sz="1400" spc="-10" dirty="0">
                <a:latin typeface="Times New Roman"/>
                <a:cs typeface="Times New Roman"/>
              </a:rPr>
              <a:t>đảm </a:t>
            </a:r>
            <a:r>
              <a:rPr sz="1400" dirty="0">
                <a:latin typeface="Times New Roman"/>
                <a:cs typeface="Times New Roman"/>
              </a:rPr>
              <a:t>tính </a:t>
            </a:r>
            <a:r>
              <a:rPr sz="1400" spc="-5" dirty="0">
                <a:latin typeface="Times New Roman"/>
                <a:cs typeface="Times New Roman"/>
              </a:rPr>
              <a:t>khách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quan.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ts val="1600"/>
              </a:lnSpc>
              <a:spcBef>
                <a:spcPts val="685"/>
              </a:spcBef>
            </a:pPr>
            <a:r>
              <a:rPr sz="1400" spc="-5" dirty="0">
                <a:latin typeface="Times New Roman"/>
                <a:cs typeface="Times New Roman"/>
              </a:rPr>
              <a:t>Nói </a:t>
            </a:r>
            <a:r>
              <a:rPr sz="1400" spc="-5" dirty="0" err="1">
                <a:latin typeface="Times New Roman"/>
                <a:cs typeface="Times New Roman"/>
              </a:rPr>
              <a:t>một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sống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nguyên </a:t>
            </a:r>
            <a:r>
              <a:rPr sz="1400" spc="5" dirty="0">
                <a:latin typeface="Times New Roman"/>
                <a:cs typeface="Times New Roman"/>
              </a:rPr>
              <a:t>tắc </a:t>
            </a:r>
            <a:r>
              <a:rPr sz="1400" dirty="0">
                <a:latin typeface="Times New Roman"/>
                <a:cs typeface="Times New Roman"/>
              </a:rPr>
              <a:t>tức </a:t>
            </a:r>
            <a:r>
              <a:rPr sz="1400" dirty="0" err="1">
                <a:latin typeface="Times New Roman"/>
                <a:cs typeface="Times New Roman"/>
              </a:rPr>
              <a:t>là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đó sống, </a:t>
            </a:r>
            <a:r>
              <a:rPr sz="1400" dirty="0">
                <a:latin typeface="Times New Roman"/>
                <a:cs typeface="Times New Roman"/>
              </a:rPr>
              <a:t>làm việc,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120" dirty="0">
                <a:latin typeface="Times New Roman"/>
                <a:cs typeface="Times New Roman"/>
              </a:rPr>
              <a:t>ứng  </a:t>
            </a:r>
            <a:r>
              <a:rPr sz="1400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theo những chuẩn mực </a:t>
            </a:r>
            <a:r>
              <a:rPr sz="1400" dirty="0">
                <a:latin typeface="Times New Roman"/>
                <a:cs typeface="Times New Roman"/>
              </a:rPr>
              <a:t>của xã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hội.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09245" algn="just">
              <a:lnSpc>
                <a:spcPct val="95200"/>
              </a:lnSpc>
              <a:spcBef>
                <a:spcPts val="555"/>
              </a:spcBef>
            </a:pPr>
            <a:r>
              <a:rPr sz="1400" b="1" i="1" spc="-5" dirty="0">
                <a:latin typeface="Times New Roman"/>
                <a:cs typeface="Times New Roman"/>
              </a:rPr>
              <a:t>Tính khiêm </a:t>
            </a:r>
            <a:r>
              <a:rPr sz="1400" b="1" i="1" spc="5" dirty="0">
                <a:latin typeface="Times New Roman"/>
                <a:cs typeface="Times New Roman"/>
              </a:rPr>
              <a:t>tốn 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Khiêm </a:t>
            </a:r>
            <a:r>
              <a:rPr sz="1400" spc="5" dirty="0">
                <a:latin typeface="Times New Roman"/>
                <a:cs typeface="Times New Roman"/>
              </a:rPr>
              <a:t>tốn </a:t>
            </a:r>
            <a:r>
              <a:rPr sz="1400" spc="-5" dirty="0">
                <a:latin typeface="Times New Roman"/>
                <a:cs typeface="Times New Roman"/>
              </a:rPr>
              <a:t>là một trong </a:t>
            </a:r>
            <a:r>
              <a:rPr sz="1400" dirty="0">
                <a:latin typeface="Times New Roman"/>
                <a:cs typeface="Times New Roman"/>
              </a:rPr>
              <a:t>những phẩm chất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cao </a:t>
            </a:r>
            <a:r>
              <a:rPr sz="1400" dirty="0">
                <a:latin typeface="Times New Roman"/>
                <a:cs typeface="Times New Roman"/>
              </a:rPr>
              <a:t>đẹp </a:t>
            </a:r>
            <a:r>
              <a:rPr sz="1400" spc="-5" dirty="0">
                <a:latin typeface="Times New Roman"/>
                <a:cs typeface="Times New Roman"/>
              </a:rPr>
              <a:t>của  con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.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tính </a:t>
            </a:r>
            <a:r>
              <a:rPr sz="1400" dirty="0">
                <a:latin typeface="Times New Roman"/>
                <a:cs typeface="Times New Roman"/>
              </a:rPr>
              <a:t>khiêm </a:t>
            </a:r>
            <a:r>
              <a:rPr sz="1400" spc="10" dirty="0">
                <a:latin typeface="Times New Roman"/>
                <a:cs typeface="Times New Roman"/>
              </a:rPr>
              <a:t>tốn </a:t>
            </a:r>
            <a:r>
              <a:rPr sz="1400" dirty="0" err="1">
                <a:latin typeface="Times New Roman"/>
                <a:cs typeface="Times New Roman"/>
              </a:rPr>
              <a:t>là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biết tôn trọng thành </a:t>
            </a:r>
            <a:r>
              <a:rPr sz="1400" dirty="0">
                <a:latin typeface="Times New Roman"/>
                <a:cs typeface="Times New Roman"/>
              </a:rPr>
              <a:t>tích, </a:t>
            </a:r>
            <a:r>
              <a:rPr sz="1400" spc="-5" dirty="0">
                <a:latin typeface="Times New Roman"/>
                <a:cs typeface="Times New Roman"/>
              </a:rPr>
              <a:t>công lao </a:t>
            </a:r>
            <a:r>
              <a:rPr sz="1400" spc="-150" dirty="0" err="1">
                <a:latin typeface="Times New Roman"/>
                <a:cs typeface="Times New Roman"/>
              </a:rPr>
              <a:t>của</a:t>
            </a:r>
            <a:r>
              <a:rPr sz="1400" spc="-150" dirty="0">
                <a:latin typeface="Times New Roman"/>
                <a:cs typeface="Times New Roman"/>
              </a:rPr>
              <a:t> 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dirty="0">
                <a:latin typeface="Times New Roman"/>
                <a:cs typeface="Times New Roman"/>
              </a:rPr>
              <a:t>và xem </a:t>
            </a:r>
            <a:r>
              <a:rPr sz="1400" spc="-5" dirty="0">
                <a:latin typeface="Times New Roman"/>
                <a:cs typeface="Times New Roman"/>
              </a:rPr>
              <a:t>thành tích công lao </a:t>
            </a:r>
            <a:r>
              <a:rPr sz="1400" spc="1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mình </a:t>
            </a:r>
            <a:r>
              <a:rPr sz="1400" dirty="0">
                <a:latin typeface="Times New Roman"/>
                <a:cs typeface="Times New Roman"/>
              </a:rPr>
              <a:t>chỉ </a:t>
            </a:r>
            <a:r>
              <a:rPr sz="1400" spc="-5" dirty="0">
                <a:latin typeface="Times New Roman"/>
                <a:cs typeface="Times New Roman"/>
              </a:rPr>
              <a:t>là một phần nhỏ bé trong </a:t>
            </a:r>
            <a:r>
              <a:rPr sz="1400" spc="-30" dirty="0">
                <a:latin typeface="Times New Roman"/>
                <a:cs typeface="Times New Roman"/>
              </a:rPr>
              <a:t>thành  </a:t>
            </a:r>
            <a:r>
              <a:rPr sz="1400" dirty="0">
                <a:latin typeface="Times New Roman"/>
                <a:cs typeface="Times New Roman"/>
              </a:rPr>
              <a:t>tích </a:t>
            </a:r>
            <a:r>
              <a:rPr sz="1400" spc="-5" dirty="0">
                <a:latin typeface="Times New Roman"/>
                <a:cs typeface="Times New Roman"/>
              </a:rPr>
              <a:t>chung của </a:t>
            </a:r>
            <a:r>
              <a:rPr sz="1400" spc="-10" dirty="0" err="1">
                <a:latin typeface="Times New Roman"/>
                <a:cs typeface="Times New Roman"/>
              </a:rPr>
              <a:t>mọi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ng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ời</a:t>
            </a:r>
            <a:r>
              <a:rPr sz="1400" spc="-70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của xã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hội.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09245" algn="just">
              <a:lnSpc>
                <a:spcPts val="1600"/>
              </a:lnSpc>
              <a:spcBef>
                <a:spcPts val="645"/>
              </a:spcBef>
            </a:pPr>
            <a:r>
              <a:rPr sz="1400" b="1" i="1" spc="-5" dirty="0">
                <a:latin typeface="Times New Roman"/>
                <a:cs typeface="Times New Roman"/>
              </a:rPr>
              <a:t>Lòng dũng </a:t>
            </a:r>
            <a:r>
              <a:rPr sz="1400" b="1" i="1" dirty="0">
                <a:latin typeface="Times New Roman"/>
                <a:cs typeface="Times New Roman"/>
              </a:rPr>
              <a:t>cảm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Lòng dũng </a:t>
            </a:r>
            <a:r>
              <a:rPr sz="1400" dirty="0">
                <a:latin typeface="Times New Roman"/>
                <a:cs typeface="Times New Roman"/>
              </a:rPr>
              <a:t>cảm là </a:t>
            </a:r>
            <a:r>
              <a:rPr sz="1400" spc="-5" dirty="0">
                <a:latin typeface="Times New Roman"/>
                <a:cs typeface="Times New Roman"/>
              </a:rPr>
              <a:t>một trong những phẩm </a:t>
            </a:r>
            <a:r>
              <a:rPr sz="1400" dirty="0">
                <a:latin typeface="Times New Roman"/>
                <a:cs typeface="Times New Roman"/>
              </a:rPr>
              <a:t>chất </a:t>
            </a:r>
            <a:r>
              <a:rPr sz="1400" spc="-5" dirty="0">
                <a:latin typeface="Times New Roman"/>
                <a:cs typeface="Times New Roman"/>
              </a:rPr>
              <a:t>cao quý </a:t>
            </a:r>
            <a:r>
              <a:rPr sz="1400" dirty="0">
                <a:latin typeface="Times New Roman"/>
                <a:cs typeface="Times New Roman"/>
              </a:rPr>
              <a:t>của giá  trị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đức, </a:t>
            </a:r>
            <a:r>
              <a:rPr sz="1400" spc="-5" dirty="0">
                <a:latin typeface="Times New Roman"/>
                <a:cs typeface="Times New Roman"/>
              </a:rPr>
              <a:t>nếu thiếu lòng dũng </a:t>
            </a:r>
            <a:r>
              <a:rPr sz="1400" spc="5" dirty="0">
                <a:latin typeface="Times New Roman"/>
                <a:cs typeface="Times New Roman"/>
              </a:rPr>
              <a:t>cảm </a:t>
            </a:r>
            <a:r>
              <a:rPr sz="1400" dirty="0">
                <a:latin typeface="Times New Roman"/>
                <a:cs typeface="Times New Roman"/>
              </a:rPr>
              <a:t>thì </a:t>
            </a:r>
            <a:r>
              <a:rPr sz="1400" spc="-5" dirty="0">
                <a:latin typeface="Times New Roman"/>
                <a:cs typeface="Times New Roman"/>
              </a:rPr>
              <a:t>lòng </a:t>
            </a:r>
            <a:r>
              <a:rPr sz="1400" dirty="0">
                <a:latin typeface="Times New Roman"/>
                <a:cs typeface="Times New Roman"/>
              </a:rPr>
              <a:t>tốt của </a:t>
            </a:r>
            <a:r>
              <a:rPr sz="1400" spc="-5" dirty="0">
                <a:latin typeface="Times New Roman"/>
                <a:cs typeface="Times New Roman"/>
              </a:rPr>
              <a:t>con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chỉ </a:t>
            </a:r>
            <a:r>
              <a:rPr sz="1400" spc="-5" dirty="0">
                <a:latin typeface="Times New Roman"/>
                <a:cs typeface="Times New Roman"/>
              </a:rPr>
              <a:t>dừng </a:t>
            </a:r>
            <a:r>
              <a:rPr sz="1400" dirty="0">
                <a:latin typeface="Times New Roman"/>
                <a:cs typeface="Times New Roman"/>
              </a:rPr>
              <a:t>lại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spc="-65" dirty="0">
                <a:latin typeface="Times New Roman"/>
                <a:cs typeface="Times New Roman"/>
              </a:rPr>
              <a:t>ý 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thức hoặc </a:t>
            </a:r>
            <a:r>
              <a:rPr sz="1400" spc="-5" dirty="0">
                <a:latin typeface="Times New Roman"/>
                <a:cs typeface="Times New Roman"/>
              </a:rPr>
              <a:t>trong cảm xúc thiện tâm </a:t>
            </a:r>
            <a:r>
              <a:rPr sz="1400" spc="-10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không trở </a:t>
            </a:r>
            <a:r>
              <a:rPr sz="1400" spc="-5" dirty="0">
                <a:latin typeface="Times New Roman"/>
                <a:cs typeface="Times New Roman"/>
              </a:rPr>
              <a:t>thành hiện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thực.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54965" algn="just">
              <a:lnSpc>
                <a:spcPct val="95200"/>
              </a:lnSpc>
              <a:spcBef>
                <a:spcPts val="565"/>
              </a:spcBef>
            </a:pPr>
            <a:r>
              <a:rPr sz="1400" b="1" i="1" spc="-5" dirty="0">
                <a:latin typeface="Times New Roman"/>
                <a:cs typeface="Times New Roman"/>
              </a:rPr>
              <a:t>Tình </a:t>
            </a:r>
            <a:r>
              <a:rPr sz="1400" b="1" i="1" dirty="0">
                <a:latin typeface="Times New Roman"/>
                <a:cs typeface="Times New Roman"/>
              </a:rPr>
              <a:t>yêu </a:t>
            </a:r>
            <a:r>
              <a:rPr sz="1400" b="1" i="1" spc="-5" dirty="0">
                <a:latin typeface="Times New Roman"/>
                <a:cs typeface="Times New Roman"/>
              </a:rPr>
              <a:t>lao động 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10" dirty="0">
                <a:latin typeface="Times New Roman"/>
                <a:cs typeface="Times New Roman"/>
              </a:rPr>
              <a:t>Lao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đối với </a:t>
            </a:r>
            <a:r>
              <a:rPr sz="1400" spc="-5" dirty="0" err="1">
                <a:latin typeface="Times New Roman"/>
                <a:cs typeface="Times New Roman"/>
              </a:rPr>
              <a:t>từng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nguồn </a:t>
            </a:r>
            <a:r>
              <a:rPr sz="1400" dirty="0">
                <a:latin typeface="Times New Roman"/>
                <a:cs typeface="Times New Roman"/>
              </a:rPr>
              <a:t>gốc để </a:t>
            </a:r>
            <a:r>
              <a:rPr sz="1400" dirty="0" err="1">
                <a:latin typeface="Times New Roman"/>
                <a:cs typeface="Times New Roman"/>
              </a:rPr>
              <a:t>có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105" dirty="0" err="1">
                <a:latin typeface="Times New Roman"/>
                <a:cs typeface="Times New Roman"/>
              </a:rPr>
              <a:t>các</a:t>
            </a:r>
            <a:r>
              <a:rPr sz="1400" spc="-105" dirty="0">
                <a:latin typeface="Times New Roman"/>
                <a:cs typeface="Times New Roman"/>
              </a:rPr>
              <a:t> 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</a:t>
            </a:r>
            <a:r>
              <a:rPr sz="1400" spc="-5" dirty="0">
                <a:latin typeface="Times New Roman"/>
                <a:cs typeface="Times New Roman"/>
              </a:rPr>
              <a:t>sống,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nuôi sống </a:t>
            </a:r>
            <a:r>
              <a:rPr sz="1400" dirty="0">
                <a:latin typeface="Times New Roman"/>
                <a:cs typeface="Times New Roman"/>
              </a:rPr>
              <a:t>bản </a:t>
            </a:r>
            <a:r>
              <a:rPr sz="1400" spc="-5" dirty="0">
                <a:latin typeface="Times New Roman"/>
                <a:cs typeface="Times New Roman"/>
              </a:rPr>
              <a:t>thân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gia đình.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xã hội là </a:t>
            </a:r>
            <a:r>
              <a:rPr sz="1400" spc="-5" dirty="0">
                <a:latin typeface="Times New Roman"/>
                <a:cs typeface="Times New Roman"/>
              </a:rPr>
              <a:t>nguồn </a:t>
            </a:r>
            <a:r>
              <a:rPr sz="1400" spc="5" dirty="0">
                <a:latin typeface="Times New Roman"/>
                <a:cs typeface="Times New Roman"/>
              </a:rPr>
              <a:t>gốc </a:t>
            </a:r>
            <a:r>
              <a:rPr sz="1400" dirty="0">
                <a:latin typeface="Times New Roman"/>
                <a:cs typeface="Times New Roman"/>
              </a:rPr>
              <a:t>của  </a:t>
            </a:r>
            <a:r>
              <a:rPr sz="1400" spc="-5" dirty="0">
                <a:latin typeface="Times New Roman"/>
                <a:cs typeface="Times New Roman"/>
              </a:rPr>
              <a:t>mọi </a:t>
            </a:r>
            <a:r>
              <a:rPr sz="1400" dirty="0">
                <a:latin typeface="Times New Roman"/>
                <a:cs typeface="Times New Roman"/>
              </a:rPr>
              <a:t>tài sản xã hội, </a:t>
            </a:r>
            <a:r>
              <a:rPr sz="1400" spc="-5" dirty="0">
                <a:latin typeface="Times New Roman"/>
                <a:cs typeface="Times New Roman"/>
              </a:rPr>
              <a:t>mọi </a:t>
            </a:r>
            <a:r>
              <a:rPr sz="1400" dirty="0">
                <a:latin typeface="Times New Roman"/>
                <a:cs typeface="Times New Roman"/>
              </a:rPr>
              <a:t>tiến </a:t>
            </a:r>
            <a:r>
              <a:rPr sz="1400" spc="-5" dirty="0">
                <a:latin typeface="Times New Roman"/>
                <a:cs typeface="Times New Roman"/>
              </a:rPr>
              <a:t>bộ </a:t>
            </a:r>
            <a:r>
              <a:rPr sz="1400" dirty="0">
                <a:latin typeface="Times New Roman"/>
                <a:cs typeface="Times New Roman"/>
              </a:rPr>
              <a:t>vật chất, </a:t>
            </a:r>
            <a:r>
              <a:rPr sz="1400" spc="-5" dirty="0">
                <a:latin typeface="Times New Roman"/>
                <a:cs typeface="Times New Roman"/>
              </a:rPr>
              <a:t>làm </a:t>
            </a:r>
            <a:r>
              <a:rPr sz="1400" dirty="0">
                <a:latin typeface="Times New Roman"/>
                <a:cs typeface="Times New Roman"/>
              </a:rPr>
              <a:t>cho xã </a:t>
            </a:r>
            <a:r>
              <a:rPr sz="1400" spc="5" dirty="0">
                <a:latin typeface="Times New Roman"/>
                <a:cs typeface="Times New Roman"/>
              </a:rPr>
              <a:t>hội </a:t>
            </a:r>
            <a:r>
              <a:rPr sz="1400" dirty="0">
                <a:latin typeface="Times New Roman"/>
                <a:cs typeface="Times New Roman"/>
              </a:rPr>
              <a:t>ngày </a:t>
            </a:r>
            <a:r>
              <a:rPr sz="1400" spc="-5" dirty="0">
                <a:latin typeface="Times New Roman"/>
                <a:cs typeface="Times New Roman"/>
              </a:rPr>
              <a:t>càng văn minh hơn, hoàn  thiện hơn. Trong lao </a:t>
            </a:r>
            <a:r>
              <a:rPr sz="1400" dirty="0">
                <a:latin typeface="Times New Roman"/>
                <a:cs typeface="Times New Roman"/>
              </a:rPr>
              <a:t>động hiểu </a:t>
            </a:r>
            <a:r>
              <a:rPr sz="1400" dirty="0" err="1">
                <a:latin typeface="Times New Roman"/>
                <a:cs typeface="Times New Roman"/>
              </a:rPr>
              <a:t>biết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nảy </a:t>
            </a:r>
            <a:r>
              <a:rPr sz="1400" spc="-5" dirty="0">
                <a:latin typeface="Times New Roman"/>
                <a:cs typeface="Times New Roman"/>
              </a:rPr>
              <a:t>sinh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trí sáng </a:t>
            </a:r>
            <a:r>
              <a:rPr sz="1400" spc="5" dirty="0" err="1">
                <a:latin typeface="Times New Roman"/>
                <a:cs typeface="Times New Roman"/>
              </a:rPr>
              <a:t>tạo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phát triển. </a:t>
            </a:r>
            <a:r>
              <a:rPr sz="1400" spc="-90" dirty="0">
                <a:latin typeface="Times New Roman"/>
                <a:cs typeface="Times New Roman"/>
              </a:rPr>
              <a:t>Lao  </a:t>
            </a:r>
            <a:r>
              <a:rPr sz="1400" spc="-5" dirty="0">
                <a:latin typeface="Times New Roman"/>
                <a:cs typeface="Times New Roman"/>
              </a:rPr>
              <a:t>động giúp </a:t>
            </a:r>
            <a:r>
              <a:rPr sz="1400" spc="-5" dirty="0" err="1">
                <a:latin typeface="Times New Roman"/>
                <a:cs typeface="Times New Roman"/>
              </a:rPr>
              <a:t>cho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ta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làm đẹp </a:t>
            </a:r>
            <a:r>
              <a:rPr sz="1400" spc="-5" dirty="0">
                <a:latin typeface="Times New Roman"/>
                <a:cs typeface="Times New Roman"/>
              </a:rPr>
              <a:t>thêm </a:t>
            </a:r>
            <a:r>
              <a:rPr sz="1400" spc="5" dirty="0">
                <a:latin typeface="Times New Roman"/>
                <a:cs typeface="Times New Roman"/>
              </a:rPr>
              <a:t>cuộc </a:t>
            </a:r>
            <a:r>
              <a:rPr sz="1400" spc="-5" dirty="0">
                <a:latin typeface="Times New Roman"/>
                <a:cs typeface="Times New Roman"/>
              </a:rPr>
              <a:t>sống của mình </a:t>
            </a:r>
            <a:r>
              <a:rPr sz="1400" dirty="0">
                <a:latin typeface="Times New Roman"/>
                <a:cs typeface="Times New Roman"/>
              </a:rPr>
              <a:t>và tạo </a:t>
            </a:r>
            <a:r>
              <a:rPr sz="1400" spc="-5" dirty="0">
                <a:latin typeface="Times New Roman"/>
                <a:cs typeface="Times New Roman"/>
              </a:rPr>
              <a:t>thêm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20" dirty="0">
                <a:latin typeface="Times New Roman"/>
                <a:cs typeface="Times New Roman"/>
              </a:rPr>
              <a:t>kiện  </a:t>
            </a:r>
            <a:r>
              <a:rPr sz="1400" spc="-5" dirty="0">
                <a:latin typeface="Times New Roman"/>
                <a:cs typeface="Times New Roman"/>
              </a:rPr>
              <a:t>cho con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nâng </a:t>
            </a:r>
            <a:r>
              <a:rPr sz="1400" dirty="0">
                <a:latin typeface="Times New Roman"/>
                <a:cs typeface="Times New Roman"/>
              </a:rPr>
              <a:t>cao </a:t>
            </a:r>
            <a:r>
              <a:rPr sz="1400" spc="-5" dirty="0">
                <a:latin typeface="Times New Roman"/>
                <a:cs typeface="Times New Roman"/>
              </a:rPr>
              <a:t>thêm </a:t>
            </a:r>
            <a:r>
              <a:rPr sz="1400" dirty="0">
                <a:latin typeface="Times New Roman"/>
                <a:cs typeface="Times New Roman"/>
              </a:rPr>
              <a:t>nhận </a:t>
            </a:r>
            <a:r>
              <a:rPr sz="1400" spc="-5" dirty="0">
                <a:latin typeface="Times New Roman"/>
                <a:cs typeface="Times New Roman"/>
              </a:rPr>
              <a:t>thức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cái </a:t>
            </a:r>
            <a:r>
              <a:rPr sz="1400" dirty="0">
                <a:latin typeface="Times New Roman"/>
                <a:cs typeface="Times New Roman"/>
              </a:rPr>
              <a:t>đẹp </a:t>
            </a:r>
            <a:r>
              <a:rPr sz="1400" spc="-5" dirty="0">
                <a:latin typeface="Times New Roman"/>
                <a:cs typeface="Times New Roman"/>
              </a:rPr>
              <a:t>để ngày </a:t>
            </a:r>
            <a:r>
              <a:rPr sz="1400" dirty="0">
                <a:latin typeface="Times New Roman"/>
                <a:cs typeface="Times New Roman"/>
              </a:rPr>
              <a:t>càng </a:t>
            </a:r>
            <a:r>
              <a:rPr sz="1400" spc="-5" dirty="0">
                <a:latin typeface="Times New Roman"/>
                <a:cs typeface="Times New Roman"/>
              </a:rPr>
              <a:t>sống </a:t>
            </a:r>
            <a:r>
              <a:rPr sz="1400" dirty="0">
                <a:latin typeface="Times New Roman"/>
                <a:cs typeface="Times New Roman"/>
              </a:rPr>
              <a:t>đẹp hơn. </a:t>
            </a:r>
            <a:r>
              <a:rPr sz="1400" spc="-30" dirty="0">
                <a:latin typeface="Times New Roman"/>
                <a:cs typeface="Times New Roman"/>
              </a:rPr>
              <a:t>Thái 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đối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spc="-10" dirty="0">
                <a:latin typeface="Times New Roman"/>
                <a:cs typeface="Times New Roman"/>
              </a:rPr>
              <a:t>chuẩn mực </a:t>
            </a:r>
            <a:r>
              <a:rPr sz="1400" spc="-5" dirty="0">
                <a:latin typeface="Times New Roman"/>
                <a:cs typeface="Times New Roman"/>
              </a:rPr>
              <a:t>quan trọng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đo </a:t>
            </a:r>
            <a:r>
              <a:rPr sz="1400" dirty="0">
                <a:latin typeface="Times New Roman"/>
                <a:cs typeface="Times New Roman"/>
              </a:rPr>
              <a:t>phẩm giá </a:t>
            </a:r>
            <a:r>
              <a:rPr sz="1400" spc="-5" dirty="0">
                <a:latin typeface="Times New Roman"/>
                <a:cs typeface="Times New Roman"/>
              </a:rPr>
              <a:t>con </a:t>
            </a:r>
            <a:r>
              <a:rPr sz="1400" spc="-70" dirty="0" smtClean="0">
                <a:latin typeface="Times New Roman"/>
                <a:cs typeface="Times New Roman"/>
              </a:rPr>
              <a:t>ng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ời</a:t>
            </a:r>
            <a:r>
              <a:rPr sz="1400" spc="-70" dirty="0">
                <a:latin typeface="Times New Roman"/>
                <a:cs typeface="Times New Roman"/>
              </a:rPr>
              <a:t>, </a:t>
            </a:r>
            <a:r>
              <a:rPr sz="1400" spc="-30" dirty="0">
                <a:latin typeface="Times New Roman"/>
                <a:cs typeface="Times New Roman"/>
              </a:rPr>
              <a:t>con 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chỉ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tôn trọng khi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thái </a:t>
            </a:r>
            <a:r>
              <a:rPr sz="1400" spc="5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lao động đúng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đắn.</a:t>
            </a:r>
          </a:p>
          <a:p>
            <a:pPr marL="12700" marR="5715" indent="354965" algn="just">
              <a:lnSpc>
                <a:spcPct val="95300"/>
              </a:lnSpc>
              <a:spcBef>
                <a:spcPts val="595"/>
              </a:spcBef>
            </a:pPr>
            <a:r>
              <a:rPr sz="1400" b="1" i="1" spc="-5" dirty="0">
                <a:latin typeface="Times New Roman"/>
                <a:cs typeface="Times New Roman"/>
              </a:rPr>
              <a:t>Tình </a:t>
            </a:r>
            <a:r>
              <a:rPr sz="1400" b="1" i="1" dirty="0">
                <a:latin typeface="Times New Roman"/>
                <a:cs typeface="Times New Roman"/>
              </a:rPr>
              <a:t>yêu </a:t>
            </a:r>
            <a:r>
              <a:rPr sz="1400" b="1" i="1" spc="-5" dirty="0">
                <a:latin typeface="Times New Roman"/>
                <a:cs typeface="Times New Roman"/>
              </a:rPr>
              <a:t>thương </a:t>
            </a:r>
            <a:r>
              <a:rPr sz="1400" b="1" i="1" dirty="0">
                <a:latin typeface="Times New Roman"/>
                <a:cs typeface="Times New Roman"/>
              </a:rPr>
              <a:t>con </a:t>
            </a:r>
            <a:r>
              <a:rPr sz="1400" b="1" i="1" spc="-5" dirty="0">
                <a:latin typeface="Times New Roman"/>
                <a:cs typeface="Times New Roman"/>
              </a:rPr>
              <a:t>người </a:t>
            </a:r>
            <a:r>
              <a:rPr sz="1400" i="1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Là một trong </a:t>
            </a:r>
            <a:r>
              <a:rPr sz="1400" dirty="0">
                <a:latin typeface="Times New Roman"/>
                <a:cs typeface="Times New Roman"/>
              </a:rPr>
              <a:t>những phẩm </a:t>
            </a:r>
            <a:r>
              <a:rPr sz="1400" spc="5" dirty="0">
                <a:latin typeface="Times New Roman"/>
                <a:cs typeface="Times New Roman"/>
              </a:rPr>
              <a:t>chất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không thể  thiếu </a:t>
            </a:r>
            <a:r>
              <a:rPr sz="1400" dirty="0">
                <a:latin typeface="Times New Roman"/>
                <a:cs typeface="Times New Roman"/>
              </a:rPr>
              <a:t>đối với </a:t>
            </a:r>
            <a:r>
              <a:rPr sz="1400" spc="-5" dirty="0">
                <a:latin typeface="Times New Roman"/>
                <a:cs typeface="Times New Roman"/>
              </a:rPr>
              <a:t>mỗi </a:t>
            </a:r>
            <a:r>
              <a:rPr sz="1400" dirty="0">
                <a:latin typeface="Times New Roman"/>
                <a:cs typeface="Times New Roman"/>
              </a:rPr>
              <a:t>cá nhân,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thể hiện </a:t>
            </a:r>
            <a:r>
              <a:rPr sz="1400" spc="-5" dirty="0">
                <a:latin typeface="Times New Roman"/>
                <a:cs typeface="Times New Roman"/>
              </a:rPr>
              <a:t>bằng tinh </a:t>
            </a:r>
            <a:r>
              <a:rPr sz="1400" dirty="0">
                <a:latin typeface="Times New Roman"/>
                <a:cs typeface="Times New Roman"/>
              </a:rPr>
              <a:t>thần </a:t>
            </a:r>
            <a:r>
              <a:rPr sz="1400" spc="-5" dirty="0">
                <a:latin typeface="Times New Roman"/>
                <a:cs typeface="Times New Roman"/>
              </a:rPr>
              <a:t>trách </a:t>
            </a:r>
            <a:r>
              <a:rPr sz="1400" dirty="0">
                <a:latin typeface="Times New Roman"/>
                <a:cs typeface="Times New Roman"/>
              </a:rPr>
              <a:t>nhiệm chăm lo </a:t>
            </a:r>
            <a:r>
              <a:rPr sz="1400" spc="-5" dirty="0">
                <a:latin typeface="Times New Roman"/>
                <a:cs typeface="Times New Roman"/>
              </a:rPr>
              <a:t>xây </a:t>
            </a:r>
            <a:r>
              <a:rPr sz="1400" spc="-30" dirty="0">
                <a:latin typeface="Times New Roman"/>
                <a:cs typeface="Times New Roman"/>
              </a:rPr>
              <a:t>dựng  </a:t>
            </a:r>
            <a:r>
              <a:rPr sz="1400" spc="-5" dirty="0">
                <a:latin typeface="Times New Roman"/>
                <a:cs typeface="Times New Roman"/>
              </a:rPr>
              <a:t>hạnh phúc </a:t>
            </a:r>
            <a:r>
              <a:rPr sz="1400" spc="-10" dirty="0">
                <a:latin typeface="Times New Roman"/>
                <a:cs typeface="Times New Roman"/>
              </a:rPr>
              <a:t>cho </a:t>
            </a:r>
            <a:r>
              <a:rPr sz="1400" spc="-5" dirty="0">
                <a:latin typeface="Times New Roman"/>
                <a:cs typeface="Times New Roman"/>
              </a:rPr>
              <a:t>mình, cho gia đình, </a:t>
            </a:r>
            <a:r>
              <a:rPr sz="1400" spc="-10" dirty="0">
                <a:latin typeface="Times New Roman"/>
                <a:cs typeface="Times New Roman"/>
              </a:rPr>
              <a:t>cho </a:t>
            </a:r>
            <a:r>
              <a:rPr sz="1400" spc="-5" dirty="0">
                <a:latin typeface="Times New Roman"/>
                <a:cs typeface="Times New Roman"/>
              </a:rPr>
              <a:t>xã </a:t>
            </a:r>
            <a:r>
              <a:rPr sz="1400" spc="5" dirty="0">
                <a:latin typeface="Times New Roman"/>
                <a:cs typeface="Times New Roman"/>
              </a:rPr>
              <a:t>hội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spc="-5" dirty="0" err="1">
                <a:latin typeface="Times New Roman"/>
                <a:cs typeface="Times New Roman"/>
              </a:rPr>
              <a:t>mọi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. </a:t>
            </a:r>
            <a:r>
              <a:rPr sz="1400" spc="-5" dirty="0">
                <a:latin typeface="Times New Roman"/>
                <a:cs typeface="Times New Roman"/>
              </a:rPr>
              <a:t>Nếu không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20" dirty="0">
                <a:latin typeface="Times New Roman"/>
                <a:cs typeface="Times New Roman"/>
              </a:rPr>
              <a:t>tình 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yêu </a:t>
            </a:r>
            <a:r>
              <a:rPr sz="1400" dirty="0">
                <a:latin typeface="Times New Roman"/>
                <a:cs typeface="Times New Roman"/>
              </a:rPr>
              <a:t>con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yêu </a:t>
            </a:r>
            <a:r>
              <a:rPr sz="1400" dirty="0">
                <a:latin typeface="Times New Roman"/>
                <a:cs typeface="Times New Roman"/>
              </a:rPr>
              <a:t>đồng loại </a:t>
            </a:r>
            <a:r>
              <a:rPr sz="1400" spc="-5" dirty="0">
                <a:latin typeface="Times New Roman"/>
                <a:cs typeface="Times New Roman"/>
              </a:rPr>
              <a:t>thì con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thiếu đi một </a:t>
            </a:r>
            <a:r>
              <a:rPr sz="1400" dirty="0">
                <a:latin typeface="Times New Roman"/>
                <a:cs typeface="Times New Roman"/>
              </a:rPr>
              <a:t>nội </a:t>
            </a:r>
            <a:r>
              <a:rPr sz="1400" spc="-5" dirty="0">
                <a:latin typeface="Times New Roman"/>
                <a:cs typeface="Times New Roman"/>
              </a:rPr>
              <a:t>dung </a:t>
            </a:r>
            <a:r>
              <a:rPr sz="1400" dirty="0">
                <a:latin typeface="Times New Roman"/>
                <a:cs typeface="Times New Roman"/>
              </a:rPr>
              <a:t>cơ bản và </a:t>
            </a:r>
            <a:r>
              <a:rPr sz="1400" spc="-175" dirty="0">
                <a:latin typeface="Times New Roman"/>
                <a:cs typeface="Times New Roman"/>
              </a:rPr>
              <a:t>rất  </a:t>
            </a:r>
            <a:r>
              <a:rPr sz="1400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trọng trong </a:t>
            </a:r>
            <a:r>
              <a:rPr sz="1400" dirty="0">
                <a:latin typeface="Times New Roman"/>
                <a:cs typeface="Times New Roman"/>
              </a:rPr>
              <a:t>đạo </a:t>
            </a:r>
            <a:r>
              <a:rPr sz="1400" spc="-5" dirty="0">
                <a:latin typeface="Times New Roman"/>
                <a:cs typeface="Times New Roman"/>
              </a:rPr>
              <a:t>đức, </a:t>
            </a:r>
            <a:r>
              <a:rPr sz="1400" dirty="0">
                <a:latin typeface="Times New Roman"/>
                <a:cs typeface="Times New Roman"/>
              </a:rPr>
              <a:t>lúc </a:t>
            </a:r>
            <a:r>
              <a:rPr sz="1400" spc="-5" dirty="0">
                <a:latin typeface="Times New Roman"/>
                <a:cs typeface="Times New Roman"/>
              </a:rPr>
              <a:t>đó </a:t>
            </a:r>
            <a:r>
              <a:rPr sz="1400" dirty="0">
                <a:latin typeface="Times New Roman"/>
                <a:cs typeface="Times New Roman"/>
              </a:rPr>
              <a:t>con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dễ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10" dirty="0">
                <a:latin typeface="Times New Roman"/>
                <a:cs typeface="Times New Roman"/>
              </a:rPr>
              <a:t>mù </a:t>
            </a:r>
            <a:r>
              <a:rPr sz="1400" spc="-5" dirty="0">
                <a:latin typeface="Times New Roman"/>
                <a:cs typeface="Times New Roman"/>
              </a:rPr>
              <a:t>quáng, </a:t>
            </a:r>
            <a:r>
              <a:rPr sz="1400" dirty="0">
                <a:latin typeface="Times New Roman"/>
                <a:cs typeface="Times New Roman"/>
              </a:rPr>
              <a:t>gây </a:t>
            </a:r>
            <a:r>
              <a:rPr sz="1400" spc="-25" dirty="0">
                <a:latin typeface="Times New Roman"/>
                <a:cs typeface="Times New Roman"/>
              </a:rPr>
              <a:t>nên 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hậu </a:t>
            </a:r>
            <a:r>
              <a:rPr sz="1400" dirty="0">
                <a:latin typeface="Times New Roman"/>
                <a:cs typeface="Times New Roman"/>
              </a:rPr>
              <a:t>quả tai hại cho </a:t>
            </a:r>
            <a:r>
              <a:rPr sz="1400" spc="-5" dirty="0">
                <a:latin typeface="Times New Roman"/>
                <a:cs typeface="Times New Roman"/>
              </a:rPr>
              <a:t>cộng đồng và </a:t>
            </a:r>
            <a:r>
              <a:rPr sz="1400" dirty="0">
                <a:latin typeface="Times New Roman"/>
                <a:cs typeface="Times New Roman"/>
              </a:rPr>
              <a:t>xã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hội.</a:t>
            </a:r>
          </a:p>
          <a:p>
            <a:pPr marL="12700" marR="5080" indent="176530" algn="just">
              <a:lnSpc>
                <a:spcPct val="107100"/>
              </a:lnSpc>
              <a:spcBef>
                <a:spcPts val="550"/>
              </a:spcBef>
            </a:pPr>
            <a:r>
              <a:rPr sz="1400" dirty="0">
                <a:latin typeface="Times New Roman"/>
                <a:cs typeface="Times New Roman"/>
              </a:rPr>
              <a:t>Bên </a:t>
            </a:r>
            <a:r>
              <a:rPr sz="1400" spc="-5" dirty="0">
                <a:latin typeface="Times New Roman"/>
                <a:cs typeface="Times New Roman"/>
              </a:rPr>
              <a:t>cạnh những </a:t>
            </a:r>
            <a:r>
              <a:rPr sz="1400" dirty="0">
                <a:latin typeface="Times New Roman"/>
                <a:cs typeface="Times New Roman"/>
              </a:rPr>
              <a:t>phẩm chất đạo đức </a:t>
            </a:r>
            <a:r>
              <a:rPr sz="1400" spc="-5" dirty="0">
                <a:latin typeface="Times New Roman"/>
                <a:cs typeface="Times New Roman"/>
              </a:rPr>
              <a:t>nêu </a:t>
            </a:r>
            <a:r>
              <a:rPr sz="1400" dirty="0">
                <a:latin typeface="Times New Roman"/>
                <a:cs typeface="Times New Roman"/>
              </a:rPr>
              <a:t>trên,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spc="-1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tịch Hồ Chí Minh </a:t>
            </a:r>
            <a:r>
              <a:rPr sz="1400" dirty="0">
                <a:latin typeface="Times New Roman"/>
                <a:cs typeface="Times New Roman"/>
              </a:rPr>
              <a:t>đạo </a:t>
            </a:r>
            <a:r>
              <a:rPr sz="1400" spc="-5" dirty="0">
                <a:latin typeface="Times New Roman"/>
                <a:cs typeface="Times New Roman"/>
              </a:rPr>
              <a:t>đức 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con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Việt Nam </a:t>
            </a:r>
            <a:r>
              <a:rPr sz="1400" dirty="0">
                <a:latin typeface="Times New Roman"/>
                <a:cs typeface="Times New Roman"/>
              </a:rPr>
              <a:t>cần có đó là: </a:t>
            </a:r>
            <a:r>
              <a:rPr sz="1400" spc="-5" dirty="0">
                <a:latin typeface="Times New Roman"/>
                <a:cs typeface="Times New Roman"/>
              </a:rPr>
              <a:t>Cần, kiệm, liêm, </a:t>
            </a:r>
            <a:r>
              <a:rPr sz="140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(Cần là lao động cần </a:t>
            </a:r>
            <a:r>
              <a:rPr sz="1400" spc="-30" dirty="0">
                <a:latin typeface="Times New Roman"/>
                <a:cs typeface="Times New Roman"/>
              </a:rPr>
              <a:t>cù,  </a:t>
            </a:r>
            <a:r>
              <a:rPr sz="1400" spc="-5" dirty="0">
                <a:latin typeface="Times New Roman"/>
                <a:cs typeface="Times New Roman"/>
              </a:rPr>
              <a:t>siêng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năng;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Kiệm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là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tiết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kiệm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sức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động;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tiết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kiệm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thì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giờ;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Liêm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là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sạch,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8261"/>
            <a:ext cx="6246495" cy="5619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71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không tham </a:t>
            </a:r>
            <a:r>
              <a:rPr sz="1400" dirty="0">
                <a:latin typeface="Times New Roman"/>
                <a:cs typeface="Times New Roman"/>
              </a:rPr>
              <a:t>ô và </a:t>
            </a:r>
            <a:r>
              <a:rPr sz="1400" spc="-5" dirty="0">
                <a:latin typeface="Times New Roman"/>
                <a:cs typeface="Times New Roman"/>
              </a:rPr>
              <a:t>luôn luôn tôn </a:t>
            </a:r>
            <a:r>
              <a:rPr sz="1400" dirty="0">
                <a:latin typeface="Times New Roman"/>
                <a:cs typeface="Times New Roman"/>
              </a:rPr>
              <a:t>trọng, giữ </a:t>
            </a:r>
            <a:r>
              <a:rPr sz="1400" spc="-5" dirty="0">
                <a:latin typeface="Times New Roman"/>
                <a:cs typeface="Times New Roman"/>
              </a:rPr>
              <a:t>gìn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công,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nhân nhân; Chính là </a:t>
            </a:r>
            <a:r>
              <a:rPr sz="1400" dirty="0">
                <a:latin typeface="Times New Roman"/>
                <a:cs typeface="Times New Roman"/>
              </a:rPr>
              <a:t>ngay  </a:t>
            </a:r>
            <a:r>
              <a:rPr sz="1400" spc="-5" dirty="0">
                <a:latin typeface="Times New Roman"/>
                <a:cs typeface="Times New Roman"/>
              </a:rPr>
              <a:t>thẳng, không </a:t>
            </a:r>
            <a:r>
              <a:rPr sz="1400" dirty="0">
                <a:latin typeface="Times New Roman"/>
                <a:cs typeface="Times New Roman"/>
              </a:rPr>
              <a:t>tà, là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dirty="0">
                <a:latin typeface="Times New Roman"/>
                <a:cs typeface="Times New Roman"/>
              </a:rPr>
              <a:t>đắn, </a:t>
            </a:r>
            <a:r>
              <a:rPr sz="1400" spc="-5" dirty="0">
                <a:latin typeface="Times New Roman"/>
                <a:cs typeface="Times New Roman"/>
              </a:rPr>
              <a:t>chính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trực)</a:t>
            </a:r>
          </a:p>
          <a:p>
            <a:pPr marL="12700" marR="5715" indent="264795" algn="just">
              <a:lnSpc>
                <a:spcPct val="1071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Chủ tịch Hồ Chí Minh </a:t>
            </a:r>
            <a:r>
              <a:rPr sz="1400" spc="5" dirty="0">
                <a:latin typeface="Times New Roman"/>
                <a:cs typeface="Times New Roman"/>
              </a:rPr>
              <a:t>khẳng định đạo đức là nguồn </a:t>
            </a:r>
            <a:r>
              <a:rPr sz="1400" spc="5" dirty="0" err="1">
                <a:latin typeface="Times New Roman"/>
                <a:cs typeface="Times New Roman"/>
              </a:rPr>
              <a:t>nuôi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d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ỡng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5" dirty="0">
                <a:latin typeface="Times New Roman"/>
                <a:cs typeface="Times New Roman"/>
              </a:rPr>
              <a:t>phát </a:t>
            </a:r>
            <a:r>
              <a:rPr sz="1400" spc="10" dirty="0">
                <a:latin typeface="Times New Roman"/>
                <a:cs typeface="Times New Roman"/>
              </a:rPr>
              <a:t>triển </a:t>
            </a:r>
            <a:r>
              <a:rPr sz="1400" spc="-30" dirty="0">
                <a:latin typeface="Times New Roman"/>
                <a:cs typeface="Times New Roman"/>
              </a:rPr>
              <a:t>con  </a:t>
            </a:r>
            <a:r>
              <a:rPr sz="1400" spc="-65" dirty="0" smtClean="0">
                <a:latin typeface="Times New Roman"/>
                <a:cs typeface="Times New Roman"/>
              </a:rPr>
              <a:t>ng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ời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-130" dirty="0" err="1" smtClean="0">
                <a:latin typeface="Times New Roman"/>
                <a:cs typeface="Times New Roman"/>
              </a:rPr>
              <a:t>nh</a:t>
            </a:r>
            <a:r>
              <a:rPr lang="vi-VN" sz="1400" spc="-130" dirty="0" smtClean="0">
                <a:latin typeface="Times New Roman"/>
                <a:cs typeface="Times New Roman"/>
              </a:rPr>
              <a:t>ư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gốc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dirty="0">
                <a:latin typeface="Times New Roman"/>
                <a:cs typeface="Times New Roman"/>
              </a:rPr>
              <a:t>cây, </a:t>
            </a:r>
            <a:r>
              <a:rPr sz="1400" spc="10" dirty="0">
                <a:latin typeface="Times New Roman"/>
                <a:cs typeface="Times New Roman"/>
              </a:rPr>
              <a:t>ngọn </a:t>
            </a:r>
            <a:r>
              <a:rPr sz="1400" spc="5" dirty="0">
                <a:latin typeface="Times New Roman"/>
                <a:cs typeface="Times New Roman"/>
              </a:rPr>
              <a:t>nguồn của sông suối: </a:t>
            </a:r>
            <a:r>
              <a:rPr sz="1400" dirty="0">
                <a:latin typeface="Times New Roman"/>
                <a:cs typeface="Times New Roman"/>
              </a:rPr>
              <a:t>“</a:t>
            </a:r>
            <a:r>
              <a:rPr sz="1400" dirty="0" err="1">
                <a:latin typeface="Times New Roman"/>
                <a:cs typeface="Times New Roman"/>
              </a:rPr>
              <a:t>Cũng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35" dirty="0" err="1" smtClean="0">
                <a:latin typeface="Times New Roman"/>
                <a:cs typeface="Times New Roman"/>
              </a:rPr>
              <a:t>nh</a:t>
            </a:r>
            <a:r>
              <a:rPr lang="vi-VN" sz="1400" spc="-135" dirty="0" smtClean="0">
                <a:latin typeface="Times New Roman"/>
                <a:cs typeface="Times New Roman"/>
              </a:rPr>
              <a:t>ư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sông thì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95" dirty="0">
                <a:latin typeface="Times New Roman"/>
                <a:cs typeface="Times New Roman"/>
              </a:rPr>
              <a:t>nguồn  </a:t>
            </a:r>
            <a:r>
              <a:rPr sz="1400" dirty="0">
                <a:latin typeface="Times New Roman"/>
                <a:cs typeface="Times New Roman"/>
              </a:rPr>
              <a:t>mới </a:t>
            </a:r>
            <a:r>
              <a:rPr sz="1400" spc="5" dirty="0" err="1">
                <a:latin typeface="Times New Roman"/>
                <a:cs typeface="Times New Roman"/>
              </a:rPr>
              <a:t>có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ớc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10" dirty="0">
                <a:latin typeface="Times New Roman"/>
                <a:cs typeface="Times New Roman"/>
              </a:rPr>
              <a:t>nguồn </a:t>
            </a:r>
            <a:r>
              <a:rPr sz="1400" spc="5" dirty="0">
                <a:latin typeface="Times New Roman"/>
                <a:cs typeface="Times New Roman"/>
              </a:rPr>
              <a:t>thì </a:t>
            </a:r>
            <a:r>
              <a:rPr sz="1400" dirty="0">
                <a:latin typeface="Times New Roman"/>
                <a:cs typeface="Times New Roman"/>
              </a:rPr>
              <a:t>sông </a:t>
            </a:r>
            <a:r>
              <a:rPr sz="1400" spc="10" dirty="0">
                <a:latin typeface="Times New Roman"/>
                <a:cs typeface="Times New Roman"/>
              </a:rPr>
              <a:t>cạn. </a:t>
            </a:r>
            <a:r>
              <a:rPr sz="1400" spc="5" dirty="0">
                <a:latin typeface="Times New Roman"/>
                <a:cs typeface="Times New Roman"/>
              </a:rPr>
              <a:t>Cây </a:t>
            </a:r>
            <a:r>
              <a:rPr sz="1400" spc="10" dirty="0">
                <a:latin typeface="Times New Roman"/>
                <a:cs typeface="Times New Roman"/>
              </a:rPr>
              <a:t>phải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gốc, </a:t>
            </a:r>
            <a:r>
              <a:rPr sz="1400" dirty="0">
                <a:latin typeface="Times New Roman"/>
                <a:cs typeface="Times New Roman"/>
              </a:rPr>
              <a:t>không có </a:t>
            </a:r>
            <a:r>
              <a:rPr sz="1400" spc="15" dirty="0">
                <a:latin typeface="Times New Roman"/>
                <a:cs typeface="Times New Roman"/>
              </a:rPr>
              <a:t>gốc </a:t>
            </a:r>
            <a:r>
              <a:rPr sz="1400" dirty="0">
                <a:latin typeface="Times New Roman"/>
                <a:cs typeface="Times New Roman"/>
              </a:rPr>
              <a:t>thì </a:t>
            </a:r>
            <a:r>
              <a:rPr sz="1400" spc="-25" dirty="0">
                <a:latin typeface="Times New Roman"/>
                <a:cs typeface="Times New Roman"/>
              </a:rPr>
              <a:t>cây  </a:t>
            </a:r>
            <a:r>
              <a:rPr sz="1400" spc="5" dirty="0">
                <a:latin typeface="Times New Roman"/>
                <a:cs typeface="Times New Roman"/>
              </a:rPr>
              <a:t>héo.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luôn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nhấn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mạnh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vai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trò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quan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trọng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tích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cực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của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đạo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đức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đời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sống </a:t>
            </a:r>
            <a:r>
              <a:rPr sz="1400" dirty="0">
                <a:latin typeface="Times New Roman"/>
                <a:cs typeface="Times New Roman"/>
              </a:rPr>
              <a:t> xã</a:t>
            </a:r>
            <a:r>
              <a:rPr sz="1400" spc="-5" dirty="0">
                <a:latin typeface="Times New Roman"/>
                <a:cs typeface="Times New Roman"/>
              </a:rPr>
              <a:t> hội.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00"/>
              </a:lnSpc>
              <a:spcBef>
                <a:spcPts val="685"/>
              </a:spcBef>
            </a:pPr>
            <a:r>
              <a:rPr sz="1400" b="1" spc="-5" dirty="0">
                <a:latin typeface="Times New Roman"/>
                <a:cs typeface="Times New Roman"/>
              </a:rPr>
              <a:t>1.2.4. </a:t>
            </a:r>
            <a:r>
              <a:rPr sz="1400" b="1" dirty="0">
                <a:latin typeface="Times New Roman"/>
                <a:cs typeface="Times New Roman"/>
              </a:rPr>
              <a:t>Truyền </a:t>
            </a:r>
            <a:r>
              <a:rPr sz="1400" b="1" spc="-5" dirty="0">
                <a:latin typeface="Times New Roman"/>
                <a:cs typeface="Times New Roman"/>
              </a:rPr>
              <a:t>thống </a:t>
            </a:r>
            <a:r>
              <a:rPr sz="1400" b="1" dirty="0">
                <a:latin typeface="Times New Roman"/>
                <a:cs typeface="Times New Roman"/>
              </a:rPr>
              <a:t>đạo </a:t>
            </a:r>
            <a:r>
              <a:rPr sz="1400" b="1" spc="-5" dirty="0">
                <a:latin typeface="Times New Roman"/>
                <a:cs typeface="Times New Roman"/>
              </a:rPr>
              <a:t>đức </a:t>
            </a:r>
            <a:r>
              <a:rPr sz="1400" b="1" dirty="0">
                <a:latin typeface="Times New Roman"/>
                <a:cs typeface="Times New Roman"/>
              </a:rPr>
              <a:t>của </a:t>
            </a:r>
            <a:r>
              <a:rPr sz="1400" b="1" spc="-5" dirty="0" err="1">
                <a:latin typeface="Times New Roman"/>
                <a:cs typeface="Times New Roman"/>
              </a:rPr>
              <a:t>mỗi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70" dirty="0" smtClean="0">
                <a:latin typeface="Times New Roman"/>
                <a:cs typeface="Times New Roman"/>
              </a:rPr>
              <a:t>ng</a:t>
            </a:r>
            <a:r>
              <a:rPr lang="vi-VN" sz="1400" b="1" spc="-70" dirty="0" smtClean="0">
                <a:latin typeface="Times New Roman"/>
                <a:cs typeface="Times New Roman"/>
              </a:rPr>
              <a:t>ư</a:t>
            </a:r>
            <a:r>
              <a:rPr sz="1400" b="1" spc="-70" dirty="0" err="1" smtClean="0">
                <a:latin typeface="Times New Roman"/>
                <a:cs typeface="Times New Roman"/>
              </a:rPr>
              <a:t>ời</a:t>
            </a:r>
            <a:r>
              <a:rPr sz="1400" b="1" spc="-70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Việt </a:t>
            </a:r>
            <a:r>
              <a:rPr sz="1400" b="1" spc="-5" dirty="0">
                <a:latin typeface="Times New Roman"/>
                <a:cs typeface="Times New Roman"/>
              </a:rPr>
              <a:t>Nam </a:t>
            </a:r>
            <a:r>
              <a:rPr sz="1400" b="1" dirty="0" err="1">
                <a:latin typeface="Times New Roman"/>
                <a:cs typeface="Times New Roman"/>
              </a:rPr>
              <a:t>theo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50" dirty="0" smtClean="0">
                <a:latin typeface="Times New Roman"/>
                <a:cs typeface="Times New Roman"/>
              </a:rPr>
              <a:t>t</a:t>
            </a:r>
            <a:r>
              <a:rPr lang="vi-VN" sz="1400" b="1" spc="-150" dirty="0" smtClean="0">
                <a:latin typeface="Times New Roman"/>
                <a:cs typeface="Times New Roman"/>
              </a:rPr>
              <a:t>ư</a:t>
            </a:r>
            <a:r>
              <a:rPr sz="1400" b="1" spc="-150" dirty="0" smtClean="0">
                <a:latin typeface="Times New Roman"/>
                <a:cs typeface="Times New Roman"/>
              </a:rPr>
              <a:t> </a:t>
            </a:r>
            <a:r>
              <a:rPr sz="1400" b="1" spc="-60" dirty="0" smtClean="0">
                <a:latin typeface="Times New Roman"/>
                <a:cs typeface="Times New Roman"/>
              </a:rPr>
              <a:t>t</a:t>
            </a:r>
            <a:r>
              <a:rPr lang="vi-VN" sz="1400" b="1" spc="-60" dirty="0" smtClean="0">
                <a:latin typeface="Times New Roman"/>
                <a:cs typeface="Times New Roman"/>
              </a:rPr>
              <a:t>ư</a:t>
            </a:r>
            <a:r>
              <a:rPr sz="1400" b="1" spc="-60" dirty="0" err="1" smtClean="0">
                <a:latin typeface="Times New Roman"/>
                <a:cs typeface="Times New Roman"/>
              </a:rPr>
              <a:t>ởng</a:t>
            </a:r>
            <a:r>
              <a:rPr sz="1400" b="1" spc="-60" dirty="0" smtClean="0">
                <a:latin typeface="Times New Roman"/>
                <a:cs typeface="Times New Roman"/>
              </a:rPr>
              <a:t> </a:t>
            </a:r>
            <a:r>
              <a:rPr sz="1400" b="1" spc="-5" dirty="0" err="1">
                <a:latin typeface="Times New Roman"/>
                <a:cs typeface="Times New Roman"/>
              </a:rPr>
              <a:t>của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5" dirty="0" err="1" smtClean="0">
                <a:latin typeface="Times New Roman"/>
                <a:cs typeface="Times New Roman"/>
              </a:rPr>
              <a:t>Chủ</a:t>
            </a:r>
            <a:r>
              <a:rPr lang="en-US" sz="1400" b="1" spc="-5" dirty="0">
                <a:latin typeface="Times New Roman"/>
                <a:cs typeface="Times New Roman"/>
              </a:rPr>
              <a:t> </a:t>
            </a:r>
            <a:r>
              <a:rPr lang="en-US" sz="1400" b="1" spc="-175" dirty="0" err="1" smtClean="0">
                <a:latin typeface="Times New Roman"/>
                <a:cs typeface="Times New Roman"/>
              </a:rPr>
              <a:t>Tịch</a:t>
            </a:r>
            <a:r>
              <a:rPr lang="en-US" sz="1400" b="1" spc="-175" dirty="0" smtClean="0">
                <a:latin typeface="Times New Roman"/>
                <a:cs typeface="Times New Roman"/>
              </a:rPr>
              <a:t> </a:t>
            </a:r>
            <a:r>
              <a:rPr sz="1400" b="1" dirty="0" err="1" smtClean="0">
                <a:latin typeface="Times New Roman"/>
                <a:cs typeface="Times New Roman"/>
              </a:rPr>
              <a:t>Hồ</a:t>
            </a:r>
            <a:r>
              <a:rPr sz="1400" b="1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Chí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Minh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300"/>
              </a:lnSpc>
              <a:spcBef>
                <a:spcPts val="550"/>
              </a:spcBef>
            </a:pPr>
            <a:r>
              <a:rPr sz="1400" spc="-5" dirty="0">
                <a:latin typeface="Times New Roman"/>
                <a:cs typeface="Times New Roman"/>
              </a:rPr>
              <a:t>Chủ </a:t>
            </a:r>
            <a:r>
              <a:rPr sz="1400" dirty="0">
                <a:latin typeface="Times New Roman"/>
                <a:cs typeface="Times New Roman"/>
              </a:rPr>
              <a:t>tịch </a:t>
            </a:r>
            <a:r>
              <a:rPr sz="1400" spc="-10" dirty="0">
                <a:latin typeface="Times New Roman"/>
                <a:cs typeface="Times New Roman"/>
              </a:rPr>
              <a:t>Hồ Chí Minh coi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spc="-10" dirty="0">
                <a:latin typeface="Times New Roman"/>
                <a:cs typeface="Times New Roman"/>
              </a:rPr>
              <a:t>con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gốc </a:t>
            </a:r>
            <a:r>
              <a:rPr sz="1400" spc="-5" dirty="0">
                <a:latin typeface="Times New Roman"/>
                <a:cs typeface="Times New Roman"/>
              </a:rPr>
              <a:t>của cây,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114" dirty="0">
                <a:latin typeface="Times New Roman"/>
                <a:cs typeface="Times New Roman"/>
              </a:rPr>
              <a:t>nguồn 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sông.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luôn </a:t>
            </a:r>
            <a:r>
              <a:rPr sz="1400" dirty="0">
                <a:latin typeface="Times New Roman"/>
                <a:cs typeface="Times New Roman"/>
              </a:rPr>
              <a:t>nhấn </a:t>
            </a:r>
            <a:r>
              <a:rPr sz="1400" spc="-5" dirty="0">
                <a:latin typeface="Times New Roman"/>
                <a:cs typeface="Times New Roman"/>
              </a:rPr>
              <a:t>mạnh vai </a:t>
            </a:r>
            <a:r>
              <a:rPr sz="1400" dirty="0">
                <a:latin typeface="Times New Roman"/>
                <a:cs typeface="Times New Roman"/>
              </a:rPr>
              <a:t>trò </a:t>
            </a:r>
            <a:r>
              <a:rPr sz="1400" spc="-5" dirty="0">
                <a:latin typeface="Times New Roman"/>
                <a:cs typeface="Times New Roman"/>
              </a:rPr>
              <a:t>quan trọng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tích </a:t>
            </a:r>
            <a:r>
              <a:rPr sz="1400" dirty="0">
                <a:latin typeface="Times New Roman"/>
                <a:cs typeface="Times New Roman"/>
              </a:rPr>
              <a:t>cực của đạo đức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spc="-25" dirty="0">
                <a:latin typeface="Times New Roman"/>
                <a:cs typeface="Times New Roman"/>
              </a:rPr>
              <a:t>đời  </a:t>
            </a:r>
            <a:r>
              <a:rPr sz="1400" spc="-5" dirty="0">
                <a:latin typeface="Times New Roman"/>
                <a:cs typeface="Times New Roman"/>
              </a:rPr>
              <a:t>sống </a:t>
            </a:r>
            <a:r>
              <a:rPr sz="1400" dirty="0">
                <a:latin typeface="Times New Roman"/>
                <a:cs typeface="Times New Roman"/>
              </a:rPr>
              <a:t>xã </a:t>
            </a:r>
            <a:r>
              <a:rPr sz="1400" spc="-5" dirty="0">
                <a:latin typeface="Times New Roman"/>
                <a:cs typeface="Times New Roman"/>
              </a:rPr>
              <a:t>hội. </a:t>
            </a:r>
            <a:r>
              <a:rPr sz="1400" dirty="0">
                <a:latin typeface="Times New Roman"/>
                <a:cs typeface="Times New Roman"/>
              </a:rPr>
              <a:t>Chủ tịch </a:t>
            </a:r>
            <a:r>
              <a:rPr sz="1400" spc="-5" dirty="0">
                <a:latin typeface="Times New Roman"/>
                <a:cs typeface="Times New Roman"/>
              </a:rPr>
              <a:t>Hồ </a:t>
            </a:r>
            <a:r>
              <a:rPr sz="1400" dirty="0">
                <a:latin typeface="Times New Roman"/>
                <a:cs typeface="Times New Roman"/>
              </a:rPr>
              <a:t>Chí </a:t>
            </a:r>
            <a:r>
              <a:rPr sz="1400" spc="-5" dirty="0">
                <a:latin typeface="Times New Roman"/>
                <a:cs typeface="Times New Roman"/>
              </a:rPr>
              <a:t>Minh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5" dirty="0">
                <a:latin typeface="Times New Roman"/>
                <a:cs typeface="Times New Roman"/>
              </a:rPr>
              <a:t>khái quát </a:t>
            </a:r>
            <a:r>
              <a:rPr sz="1400" spc="10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của </a:t>
            </a:r>
            <a:r>
              <a:rPr sz="1400" spc="-10" dirty="0">
                <a:latin typeface="Times New Roman"/>
                <a:cs typeface="Times New Roman"/>
              </a:rPr>
              <a:t>con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là: Cần,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kiệm,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liêm, </a:t>
            </a:r>
            <a:r>
              <a:rPr sz="1400" dirty="0">
                <a:latin typeface="Times New Roman"/>
                <a:cs typeface="Times New Roman"/>
              </a:rPr>
              <a:t>chính. </a:t>
            </a:r>
            <a:r>
              <a:rPr sz="1400" spc="-5" dirty="0">
                <a:latin typeface="Times New Roman"/>
                <a:cs typeface="Times New Roman"/>
              </a:rPr>
              <a:t>Giải </a:t>
            </a:r>
            <a:r>
              <a:rPr sz="1400" spc="-10" dirty="0">
                <a:latin typeface="Times New Roman"/>
                <a:cs typeface="Times New Roman"/>
              </a:rPr>
              <a:t>thích </a:t>
            </a:r>
            <a:r>
              <a:rPr sz="1400" dirty="0">
                <a:latin typeface="Times New Roman"/>
                <a:cs typeface="Times New Roman"/>
              </a:rPr>
              <a:t>các đức </a:t>
            </a:r>
            <a:r>
              <a:rPr sz="1400" spc="-5" dirty="0">
                <a:latin typeface="Times New Roman"/>
                <a:cs typeface="Times New Roman"/>
              </a:rPr>
              <a:t>tính </a:t>
            </a:r>
            <a:r>
              <a:rPr sz="1400" spc="-5" dirty="0" err="1">
                <a:latin typeface="Times New Roman"/>
                <a:cs typeface="Times New Roman"/>
              </a:rPr>
              <a:t>đó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sau:</a:t>
            </a:r>
            <a:endParaRPr sz="14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95200"/>
              </a:lnSpc>
              <a:spcBef>
                <a:spcPts val="610"/>
              </a:spcBef>
              <a:buAutoNum type="arabicParenR"/>
              <a:tabLst>
                <a:tab pos="219710" algn="l"/>
              </a:tabLst>
            </a:pPr>
            <a:r>
              <a:rPr sz="1400" spc="-5" dirty="0">
                <a:latin typeface="Times New Roman"/>
                <a:cs typeface="Times New Roman"/>
              </a:rPr>
              <a:t>Cần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lao động cần cù, </a:t>
            </a:r>
            <a:r>
              <a:rPr sz="1400" spc="-10" dirty="0">
                <a:latin typeface="Times New Roman"/>
                <a:cs typeface="Times New Roman"/>
              </a:rPr>
              <a:t>siêng </a:t>
            </a:r>
            <a:r>
              <a:rPr sz="1400" spc="-5" dirty="0">
                <a:latin typeface="Times New Roman"/>
                <a:cs typeface="Times New Roman"/>
              </a:rPr>
              <a:t>năng; </a:t>
            </a:r>
            <a:r>
              <a:rPr sz="1400" spc="-10" dirty="0">
                <a:latin typeface="Times New Roman"/>
                <a:cs typeface="Times New Roman"/>
              </a:rPr>
              <a:t>lao </a:t>
            </a:r>
            <a:r>
              <a:rPr sz="1400" dirty="0">
                <a:latin typeface="Times New Roman"/>
                <a:cs typeface="Times New Roman"/>
              </a:rPr>
              <a:t>động có </a:t>
            </a:r>
            <a:r>
              <a:rPr sz="1400" spc="-5" dirty="0">
                <a:latin typeface="Times New Roman"/>
                <a:cs typeface="Times New Roman"/>
              </a:rPr>
              <a:t>kế hoạch, sáng </a:t>
            </a:r>
            <a:r>
              <a:rPr sz="1400" dirty="0">
                <a:latin typeface="Times New Roman"/>
                <a:cs typeface="Times New Roman"/>
              </a:rPr>
              <a:t>tạo,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năng </a:t>
            </a:r>
            <a:r>
              <a:rPr sz="1400" dirty="0">
                <a:latin typeface="Times New Roman"/>
                <a:cs typeface="Times New Roman"/>
              </a:rPr>
              <a:t>suất;  lao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tinh thần </a:t>
            </a:r>
            <a:r>
              <a:rPr sz="1400" spc="5" dirty="0">
                <a:latin typeface="Times New Roman"/>
                <a:cs typeface="Times New Roman"/>
              </a:rPr>
              <a:t>tự </a:t>
            </a:r>
            <a:r>
              <a:rPr sz="1400" dirty="0">
                <a:latin typeface="Times New Roman"/>
                <a:cs typeface="Times New Roman"/>
              </a:rPr>
              <a:t>lực </a:t>
            </a:r>
            <a:r>
              <a:rPr sz="1400" spc="-5" dirty="0">
                <a:latin typeface="Times New Roman"/>
                <a:cs typeface="Times New Roman"/>
              </a:rPr>
              <a:t>cánh sinh,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l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ời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biếng, không </a:t>
            </a:r>
            <a:r>
              <a:rPr sz="1400" dirty="0">
                <a:latin typeface="Times New Roman"/>
                <a:cs typeface="Times New Roman"/>
              </a:rPr>
              <a:t>ỷ lại,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5" dirty="0">
                <a:latin typeface="Times New Roman"/>
                <a:cs typeface="Times New Roman"/>
              </a:rPr>
              <a:t>dựa </a:t>
            </a:r>
            <a:r>
              <a:rPr sz="1400" spc="-5" dirty="0">
                <a:latin typeface="Times New Roman"/>
                <a:cs typeface="Times New Roman"/>
              </a:rPr>
              <a:t>dẫm,  </a:t>
            </a:r>
            <a:r>
              <a:rPr sz="1400" dirty="0">
                <a:latin typeface="Times New Roman"/>
                <a:cs typeface="Times New Roman"/>
              </a:rPr>
              <a:t>phải thấy rõ </a:t>
            </a:r>
            <a:r>
              <a:rPr sz="1400" spc="-5" dirty="0">
                <a:latin typeface="Times New Roman"/>
                <a:cs typeface="Times New Roman"/>
              </a:rPr>
              <a:t>lao </a:t>
            </a:r>
            <a:r>
              <a:rPr sz="1400" dirty="0">
                <a:latin typeface="Times New Roman"/>
                <a:cs typeface="Times New Roman"/>
              </a:rPr>
              <a:t>động là </a:t>
            </a:r>
            <a:r>
              <a:rPr sz="1400" spc="-5" dirty="0">
                <a:latin typeface="Times New Roman"/>
                <a:cs typeface="Times New Roman"/>
              </a:rPr>
              <a:t>nghĩa </a:t>
            </a:r>
            <a:r>
              <a:rPr sz="1400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thiêng liêng, </a:t>
            </a:r>
            <a:r>
              <a:rPr sz="1400" dirty="0">
                <a:latin typeface="Times New Roman"/>
                <a:cs typeface="Times New Roman"/>
              </a:rPr>
              <a:t>là nguồn </a:t>
            </a:r>
            <a:r>
              <a:rPr sz="1400" spc="-5" dirty="0">
                <a:latin typeface="Times New Roman"/>
                <a:cs typeface="Times New Roman"/>
              </a:rPr>
              <a:t>sống, </a:t>
            </a:r>
            <a:r>
              <a:rPr sz="1400" dirty="0">
                <a:latin typeface="Times New Roman"/>
                <a:cs typeface="Times New Roman"/>
              </a:rPr>
              <a:t>nguồn </a:t>
            </a:r>
            <a:r>
              <a:rPr sz="1400" spc="-5" dirty="0">
                <a:latin typeface="Times New Roman"/>
                <a:cs typeface="Times New Roman"/>
              </a:rPr>
              <a:t>hạnh phúc của  mỗi </a:t>
            </a:r>
            <a:r>
              <a:rPr sz="1400" dirty="0">
                <a:latin typeface="Times New Roman"/>
                <a:cs typeface="Times New Roman"/>
              </a:rPr>
              <a:t>chúng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ta;</a:t>
            </a:r>
          </a:p>
          <a:p>
            <a:pPr marL="12700" marR="6350" indent="456565" algn="just">
              <a:lnSpc>
                <a:spcPct val="95400"/>
              </a:lnSpc>
              <a:spcBef>
                <a:spcPts val="595"/>
              </a:spcBef>
              <a:buAutoNum type="arabicParenR"/>
              <a:tabLst>
                <a:tab pos="675640" algn="l"/>
              </a:tabLst>
            </a:pPr>
            <a:r>
              <a:rPr sz="1400" spc="-5" dirty="0">
                <a:latin typeface="Times New Roman"/>
                <a:cs typeface="Times New Roman"/>
              </a:rPr>
              <a:t>Kiệm </a:t>
            </a:r>
            <a:r>
              <a:rPr sz="1400" dirty="0">
                <a:latin typeface="Times New Roman"/>
                <a:cs typeface="Times New Roman"/>
              </a:rPr>
              <a:t>là tiết kiệm sức </a:t>
            </a:r>
            <a:r>
              <a:rPr sz="1400" spc="-5" dirty="0">
                <a:latin typeface="Times New Roman"/>
                <a:cs typeface="Times New Roman"/>
              </a:rPr>
              <a:t>lao động, tiết kiệm </a:t>
            </a:r>
            <a:r>
              <a:rPr sz="1400" dirty="0">
                <a:latin typeface="Times New Roman"/>
                <a:cs typeface="Times New Roman"/>
              </a:rPr>
              <a:t>thì giờ, </a:t>
            </a:r>
            <a:r>
              <a:rPr sz="1400" spc="-5" dirty="0">
                <a:latin typeface="Times New Roman"/>
                <a:cs typeface="Times New Roman"/>
              </a:rPr>
              <a:t>tiết </a:t>
            </a:r>
            <a:r>
              <a:rPr sz="1400" dirty="0">
                <a:latin typeface="Times New Roman"/>
                <a:cs typeface="Times New Roman"/>
              </a:rPr>
              <a:t>kiệm tiền của dân,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 </a:t>
            </a:r>
            <a:r>
              <a:rPr sz="1400" spc="-80" dirty="0" smtClean="0">
                <a:latin typeface="Times New Roman"/>
                <a:cs typeface="Times New Roman"/>
              </a:rPr>
              <a:t>n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của bản thân mình, </a:t>
            </a:r>
            <a:r>
              <a:rPr sz="1400" dirty="0">
                <a:latin typeface="Times New Roman"/>
                <a:cs typeface="Times New Roman"/>
              </a:rPr>
              <a:t>tiết kiệm từ </a:t>
            </a:r>
            <a:r>
              <a:rPr sz="1400" spc="-5" dirty="0">
                <a:latin typeface="Times New Roman"/>
                <a:cs typeface="Times New Roman"/>
              </a:rPr>
              <a:t>cái </a:t>
            </a:r>
            <a:r>
              <a:rPr sz="1400" dirty="0">
                <a:latin typeface="Times New Roman"/>
                <a:cs typeface="Times New Roman"/>
              </a:rPr>
              <a:t>to đến cái </a:t>
            </a:r>
            <a:r>
              <a:rPr sz="1400" spc="-5" dirty="0">
                <a:latin typeface="Times New Roman"/>
                <a:cs typeface="Times New Roman"/>
              </a:rPr>
              <a:t>nhỏ, không xa </a:t>
            </a:r>
            <a:r>
              <a:rPr sz="1400" spc="5" dirty="0">
                <a:latin typeface="Times New Roman"/>
                <a:cs typeface="Times New Roman"/>
              </a:rPr>
              <a:t>xỉ,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hao </a:t>
            </a:r>
            <a:r>
              <a:rPr sz="1400" spc="-35" dirty="0">
                <a:latin typeface="Times New Roman"/>
                <a:cs typeface="Times New Roman"/>
              </a:rPr>
              <a:t>phí, 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bừa </a:t>
            </a:r>
            <a:r>
              <a:rPr sz="1400" spc="-5" dirty="0">
                <a:latin typeface="Times New Roman"/>
                <a:cs typeface="Times New Roman"/>
              </a:rPr>
              <a:t>bãi, không </a:t>
            </a:r>
            <a:r>
              <a:rPr sz="1400" dirty="0" err="1">
                <a:latin typeface="Times New Roman"/>
                <a:cs typeface="Times New Roman"/>
              </a:rPr>
              <a:t>phô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ơng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hình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thức;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600"/>
              </a:lnSpc>
              <a:spcBef>
                <a:spcPts val="635"/>
              </a:spcBef>
              <a:buAutoNum type="arabicParenR"/>
              <a:tabLst>
                <a:tab pos="676910" algn="l"/>
              </a:tabLst>
            </a:pPr>
            <a:r>
              <a:rPr sz="1400" spc="-5" dirty="0">
                <a:latin typeface="Times New Roman"/>
                <a:cs typeface="Times New Roman"/>
              </a:rPr>
              <a:t>Liêm </a:t>
            </a:r>
            <a:r>
              <a:rPr sz="1400" dirty="0">
                <a:latin typeface="Times New Roman"/>
                <a:cs typeface="Times New Roman"/>
              </a:rPr>
              <a:t>là trong sạch, </a:t>
            </a:r>
            <a:r>
              <a:rPr sz="1400" spc="-5" dirty="0">
                <a:latin typeface="Times New Roman"/>
                <a:cs typeface="Times New Roman"/>
              </a:rPr>
              <a:t>không tham </a:t>
            </a:r>
            <a:r>
              <a:rPr sz="1400" dirty="0">
                <a:latin typeface="Times New Roman"/>
                <a:cs typeface="Times New Roman"/>
              </a:rPr>
              <a:t>ô và </a:t>
            </a:r>
            <a:r>
              <a:rPr sz="1400" spc="-5" dirty="0">
                <a:latin typeface="Times New Roman"/>
                <a:cs typeface="Times New Roman"/>
              </a:rPr>
              <a:t>luôn luôn tôn </a:t>
            </a:r>
            <a:r>
              <a:rPr sz="1400" dirty="0">
                <a:latin typeface="Times New Roman"/>
                <a:cs typeface="Times New Roman"/>
              </a:rPr>
              <a:t>trọng, giữ </a:t>
            </a:r>
            <a:r>
              <a:rPr sz="1400" spc="-5" dirty="0">
                <a:latin typeface="Times New Roman"/>
                <a:cs typeface="Times New Roman"/>
              </a:rPr>
              <a:t>gìn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công, 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nhân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dân;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600"/>
              </a:lnSpc>
              <a:spcBef>
                <a:spcPts val="605"/>
              </a:spcBef>
              <a:buAutoNum type="arabicParenR"/>
              <a:tabLst>
                <a:tab pos="671195" algn="l"/>
              </a:tabLst>
            </a:pPr>
            <a:r>
              <a:rPr sz="1400" spc="-5" dirty="0">
                <a:latin typeface="Times New Roman"/>
                <a:cs typeface="Times New Roman"/>
              </a:rPr>
              <a:t>Chính là </a:t>
            </a:r>
            <a:r>
              <a:rPr sz="1400" dirty="0">
                <a:latin typeface="Times New Roman"/>
                <a:cs typeface="Times New Roman"/>
              </a:rPr>
              <a:t>ngay </a:t>
            </a:r>
            <a:r>
              <a:rPr sz="1400" spc="-5" dirty="0">
                <a:latin typeface="Times New Roman"/>
                <a:cs typeface="Times New Roman"/>
              </a:rPr>
              <a:t>thẳng, không tà,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dirty="0">
                <a:latin typeface="Times New Roman"/>
                <a:cs typeface="Times New Roman"/>
              </a:rPr>
              <a:t>đắn, </a:t>
            </a:r>
            <a:r>
              <a:rPr sz="1400" spc="-5" dirty="0">
                <a:latin typeface="Times New Roman"/>
                <a:cs typeface="Times New Roman"/>
              </a:rPr>
              <a:t>chính </a:t>
            </a:r>
            <a:r>
              <a:rPr sz="1400" dirty="0">
                <a:latin typeface="Times New Roman"/>
                <a:cs typeface="Times New Roman"/>
              </a:rPr>
              <a:t>trực, việc phải làm dù nhỏ  </a:t>
            </a:r>
            <a:r>
              <a:rPr sz="1400" spc="-5" dirty="0">
                <a:latin typeface="Times New Roman"/>
                <a:cs typeface="Times New Roman"/>
              </a:rPr>
              <a:t>cũng làm,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trái dù </a:t>
            </a:r>
            <a:r>
              <a:rPr sz="1400" dirty="0">
                <a:latin typeface="Times New Roman"/>
                <a:cs typeface="Times New Roman"/>
              </a:rPr>
              <a:t>nhỏ </a:t>
            </a:r>
            <a:r>
              <a:rPr sz="1400" spc="-5" dirty="0">
                <a:latin typeface="Times New Roman"/>
                <a:cs typeface="Times New Roman"/>
              </a:rPr>
              <a:t>cũng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tránh.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732891"/>
            <a:ext cx="6245860" cy="84029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400" spc="-5" dirty="0" smtClean="0">
                <a:latin typeface="Times New Roman"/>
                <a:cs typeface="Times New Roman"/>
              </a:rPr>
              <a:t>CH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ƠNG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II</a:t>
            </a:r>
          </a:p>
          <a:p>
            <a:pPr algn="ctr">
              <a:lnSpc>
                <a:spcPct val="100000"/>
              </a:lnSpc>
              <a:spcBef>
                <a:spcPts val="675"/>
              </a:spcBef>
            </a:pPr>
            <a:r>
              <a:rPr sz="1400" b="1" spc="-5" dirty="0">
                <a:latin typeface="Times New Roman"/>
                <a:cs typeface="Times New Roman"/>
              </a:rPr>
              <a:t>ĐẠO ĐỨC NGHỀ </a:t>
            </a:r>
            <a:r>
              <a:rPr sz="1400" b="1" dirty="0">
                <a:latin typeface="Times New Roman"/>
                <a:cs typeface="Times New Roman"/>
              </a:rPr>
              <a:t>NGHIỆP </a:t>
            </a:r>
            <a:r>
              <a:rPr sz="1400" b="1" spc="-5" dirty="0">
                <a:latin typeface="Times New Roman"/>
                <a:cs typeface="Times New Roman"/>
              </a:rPr>
              <a:t>CỦA </a:t>
            </a:r>
            <a:r>
              <a:rPr sz="1400" b="1" dirty="0" smtClean="0">
                <a:latin typeface="Times New Roman"/>
                <a:cs typeface="Times New Roman"/>
              </a:rPr>
              <a:t>NG</a:t>
            </a:r>
            <a:r>
              <a:rPr lang="vi-VN" sz="1400" b="1" dirty="0" smtClean="0">
                <a:latin typeface="Times New Roman"/>
                <a:cs typeface="Times New Roman"/>
              </a:rPr>
              <a:t>Ư</a:t>
            </a:r>
            <a:r>
              <a:rPr sz="1400" b="1" dirty="0" smtClean="0">
                <a:latin typeface="Times New Roman"/>
                <a:cs typeface="Times New Roman"/>
              </a:rPr>
              <a:t>ỜI </a:t>
            </a:r>
            <a:r>
              <a:rPr sz="1400" b="1" spc="-5" dirty="0">
                <a:latin typeface="Times New Roman"/>
                <a:cs typeface="Times New Roman"/>
              </a:rPr>
              <a:t>LÁI XE </a:t>
            </a:r>
            <a:r>
              <a:rPr sz="1400" b="1" dirty="0">
                <a:latin typeface="Times New Roman"/>
                <a:cs typeface="Times New Roman"/>
              </a:rPr>
              <a:t>Ô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325120" lvl="1" indent="-312420" algn="just">
              <a:lnSpc>
                <a:spcPct val="100000"/>
              </a:lnSpc>
              <a:spcBef>
                <a:spcPts val="1230"/>
              </a:spcBef>
              <a:buAutoNum type="arabicPeriod"/>
              <a:tabLst>
                <a:tab pos="325120" algn="l"/>
              </a:tabLst>
            </a:pPr>
            <a:r>
              <a:rPr sz="1400" spc="-5" dirty="0">
                <a:latin typeface="Times New Roman"/>
                <a:cs typeface="Times New Roman"/>
              </a:rPr>
              <a:t>ĐẶC ĐIỂM </a:t>
            </a:r>
            <a:r>
              <a:rPr sz="1400" dirty="0">
                <a:latin typeface="Times New Roman"/>
                <a:cs typeface="Times New Roman"/>
              </a:rPr>
              <a:t>HOẠT </a:t>
            </a:r>
            <a:r>
              <a:rPr sz="1400" spc="-5" dirty="0">
                <a:latin typeface="Times New Roman"/>
                <a:cs typeface="Times New Roman"/>
              </a:rPr>
              <a:t>ĐỘNG LÁI XE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457200" lvl="2" indent="-445134" algn="just">
              <a:lnSpc>
                <a:spcPct val="100000"/>
              </a:lnSpc>
              <a:spcBef>
                <a:spcPts val="540"/>
              </a:spcBef>
              <a:buAutoNum type="arabicPeriod"/>
              <a:tabLst>
                <a:tab pos="457834" algn="l"/>
              </a:tabLst>
            </a:pPr>
            <a:r>
              <a:rPr sz="1400" b="1" dirty="0">
                <a:latin typeface="Times New Roman"/>
                <a:cs typeface="Times New Roman"/>
              </a:rPr>
              <a:t>Là loại </a:t>
            </a:r>
            <a:r>
              <a:rPr sz="1400" b="1" spc="-5" dirty="0">
                <a:latin typeface="Times New Roman"/>
                <a:cs typeface="Times New Roman"/>
              </a:rPr>
              <a:t>hình </a:t>
            </a:r>
            <a:r>
              <a:rPr sz="1400" b="1" dirty="0">
                <a:latin typeface="Times New Roman"/>
                <a:cs typeface="Times New Roman"/>
              </a:rPr>
              <a:t>hoạt </a:t>
            </a:r>
            <a:r>
              <a:rPr sz="1400" b="1" spc="-10" dirty="0">
                <a:latin typeface="Times New Roman"/>
                <a:cs typeface="Times New Roman"/>
              </a:rPr>
              <a:t>động </a:t>
            </a:r>
            <a:r>
              <a:rPr sz="1400" b="1" spc="-5" dirty="0">
                <a:latin typeface="Times New Roman"/>
                <a:cs typeface="Times New Roman"/>
              </a:rPr>
              <a:t>đặc </a:t>
            </a:r>
            <a:r>
              <a:rPr sz="1400" b="1" dirty="0">
                <a:latin typeface="Times New Roman"/>
                <a:cs typeface="Times New Roman"/>
              </a:rPr>
              <a:t>thù </a:t>
            </a:r>
            <a:r>
              <a:rPr sz="1400" b="1" spc="-5" dirty="0">
                <a:latin typeface="Times New Roman"/>
                <a:cs typeface="Times New Roman"/>
              </a:rPr>
              <a:t>và </a:t>
            </a:r>
            <a:r>
              <a:rPr sz="1400" b="1" dirty="0">
                <a:latin typeface="Times New Roman"/>
                <a:cs typeface="Times New Roman"/>
              </a:rPr>
              <a:t>vinh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hạnh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400"/>
              </a:lnSpc>
              <a:spcBef>
                <a:spcPts val="590"/>
              </a:spcBef>
            </a:pPr>
            <a:r>
              <a:rPr sz="1400" spc="-5" dirty="0" err="1">
                <a:latin typeface="Times New Roman"/>
                <a:cs typeface="Times New Roman"/>
              </a:rPr>
              <a:t>Mọi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đều cần đi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nơi </a:t>
            </a:r>
            <a:r>
              <a:rPr sz="1400" dirty="0">
                <a:latin typeface="Times New Roman"/>
                <a:cs typeface="Times New Roman"/>
              </a:rPr>
              <a:t>làm việc, </a:t>
            </a:r>
            <a:r>
              <a:rPr sz="1400" spc="-5" dirty="0">
                <a:latin typeface="Times New Roman"/>
                <a:cs typeface="Times New Roman"/>
              </a:rPr>
              <a:t>nơi vui chơi </a:t>
            </a:r>
            <a:r>
              <a:rPr sz="1400" dirty="0">
                <a:latin typeface="Times New Roman"/>
                <a:cs typeface="Times New Roman"/>
              </a:rPr>
              <a:t>giải </a:t>
            </a:r>
            <a:r>
              <a:rPr sz="1400" spc="-5" dirty="0">
                <a:latin typeface="Times New Roman"/>
                <a:cs typeface="Times New Roman"/>
              </a:rPr>
              <a:t>trí,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sở </a:t>
            </a:r>
            <a:r>
              <a:rPr sz="1400" dirty="0">
                <a:latin typeface="Times New Roman"/>
                <a:cs typeface="Times New Roman"/>
              </a:rPr>
              <a:t>y </a:t>
            </a:r>
            <a:r>
              <a:rPr sz="1400" spc="-30" dirty="0">
                <a:latin typeface="Times New Roman"/>
                <a:cs typeface="Times New Roman"/>
              </a:rPr>
              <a:t>tế, 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học.v.v…để thực hiện các </a:t>
            </a:r>
            <a:r>
              <a:rPr sz="1400" dirty="0">
                <a:latin typeface="Times New Roman"/>
                <a:cs typeface="Times New Roman"/>
              </a:rPr>
              <a:t>hoạt động của đời </a:t>
            </a:r>
            <a:r>
              <a:rPr sz="1400" spc="-5" dirty="0">
                <a:latin typeface="Times New Roman"/>
                <a:cs typeface="Times New Roman"/>
              </a:rPr>
              <a:t>sống hàng ngày, </a:t>
            </a:r>
            <a:r>
              <a:rPr sz="1400" dirty="0">
                <a:latin typeface="Times New Roman"/>
                <a:cs typeface="Times New Roman"/>
              </a:rPr>
              <a:t>họ </a:t>
            </a:r>
            <a:r>
              <a:rPr sz="1400" spc="-5" dirty="0">
                <a:latin typeface="Times New Roman"/>
                <a:cs typeface="Times New Roman"/>
              </a:rPr>
              <a:t>đều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40" dirty="0">
                <a:latin typeface="Times New Roman"/>
                <a:cs typeface="Times New Roman"/>
              </a:rPr>
              <a:t>nhu  </a:t>
            </a:r>
            <a:r>
              <a:rPr sz="1400" dirty="0">
                <a:latin typeface="Times New Roman"/>
                <a:cs typeface="Times New Roman"/>
              </a:rPr>
              <a:t>cầu tham 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d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ới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hình </a:t>
            </a:r>
            <a:r>
              <a:rPr sz="1400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đi </a:t>
            </a:r>
            <a:r>
              <a:rPr sz="1400" spc="5" dirty="0">
                <a:latin typeface="Times New Roman"/>
                <a:cs typeface="Times New Roman"/>
              </a:rPr>
              <a:t>bộ,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</a:t>
            </a:r>
            <a:r>
              <a:rPr sz="1400" dirty="0" err="1">
                <a:latin typeface="Times New Roman"/>
                <a:cs typeface="Times New Roman"/>
              </a:rPr>
              <a:t>các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tiên giao thông </a:t>
            </a:r>
            <a:r>
              <a:rPr sz="1400" spc="-95" dirty="0">
                <a:latin typeface="Times New Roman"/>
                <a:cs typeface="Times New Roman"/>
              </a:rPr>
              <a:t>thô  </a:t>
            </a:r>
            <a:r>
              <a:rPr sz="1400" dirty="0">
                <a:latin typeface="Times New Roman"/>
                <a:cs typeface="Times New Roman"/>
              </a:rPr>
              <a:t>sơ,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giới </a:t>
            </a:r>
            <a:r>
              <a:rPr sz="1400" dirty="0">
                <a:latin typeface="Times New Roman"/>
                <a:cs typeface="Times New Roman"/>
              </a:rPr>
              <a:t>hoặc sử </a:t>
            </a:r>
            <a:r>
              <a:rPr sz="1400" spc="-5" dirty="0">
                <a:latin typeface="Times New Roman"/>
                <a:cs typeface="Times New Roman"/>
              </a:rPr>
              <a:t>dụng </a:t>
            </a:r>
            <a:r>
              <a:rPr sz="1400" dirty="0" err="1">
                <a:latin typeface="Times New Roman"/>
                <a:cs typeface="Times New Roman"/>
              </a:rPr>
              <a:t>các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spc="-70" dirty="0">
                <a:latin typeface="Times New Roman"/>
                <a:cs typeface="Times New Roman"/>
              </a:rPr>
              <a:t>công  </a:t>
            </a:r>
            <a:r>
              <a:rPr sz="1400" dirty="0">
                <a:latin typeface="Times New Roman"/>
                <a:cs typeface="Times New Roman"/>
              </a:rPr>
              <a:t>cộng.</a:t>
            </a:r>
          </a:p>
          <a:p>
            <a:pPr marL="12700" marR="5080" indent="456565" algn="just">
              <a:lnSpc>
                <a:spcPct val="95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bối </a:t>
            </a:r>
            <a:r>
              <a:rPr sz="1400" spc="-5" dirty="0">
                <a:latin typeface="Times New Roman"/>
                <a:cs typeface="Times New Roman"/>
              </a:rPr>
              <a:t>cảnh </a:t>
            </a:r>
            <a:r>
              <a:rPr sz="1400" dirty="0">
                <a:latin typeface="Times New Roman"/>
                <a:cs typeface="Times New Roman"/>
              </a:rPr>
              <a:t>đó,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hiện đại,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tốc </a:t>
            </a:r>
            <a:r>
              <a:rPr sz="1400" spc="-5" dirty="0">
                <a:latin typeface="Times New Roman"/>
                <a:cs typeface="Times New Roman"/>
              </a:rPr>
              <a:t>độ cao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dirty="0">
                <a:latin typeface="Times New Roman"/>
                <a:cs typeface="Times New Roman"/>
              </a:rPr>
              <a:t>phục vụ </a:t>
            </a:r>
            <a:r>
              <a:rPr sz="1400" spc="-50" dirty="0">
                <a:latin typeface="Times New Roman"/>
                <a:cs typeface="Times New Roman"/>
              </a:rPr>
              <a:t>nhu  </a:t>
            </a:r>
            <a:r>
              <a:rPr sz="1400" dirty="0">
                <a:latin typeface="Times New Roman"/>
                <a:cs typeface="Times New Roman"/>
              </a:rPr>
              <a:t>cầu </a:t>
            </a:r>
            <a:r>
              <a:rPr sz="1400" spc="-5" dirty="0">
                <a:latin typeface="Times New Roman"/>
                <a:cs typeface="Times New Roman"/>
              </a:rPr>
              <a:t>đi lại của riêng mình </a:t>
            </a:r>
            <a:r>
              <a:rPr sz="1400" spc="5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hành nghề chuyên nghiệp, đi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mọi miền </a:t>
            </a:r>
            <a:r>
              <a:rPr sz="1400" spc="-5" dirty="0" err="1">
                <a:latin typeface="Times New Roman"/>
                <a:cs typeface="Times New Roman"/>
              </a:rPr>
              <a:t>đất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>
                <a:latin typeface="Times New Roman"/>
                <a:cs typeface="Times New Roman"/>
              </a:rPr>
              <a:t>, 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dirty="0">
                <a:latin typeface="Times New Roman"/>
                <a:cs typeface="Times New Roman"/>
              </a:rPr>
              <a:t>tiếp </a:t>
            </a:r>
            <a:r>
              <a:rPr sz="1400" spc="-5" dirty="0">
                <a:latin typeface="Times New Roman"/>
                <a:cs typeface="Times New Roman"/>
              </a:rPr>
              <a:t>rộng rãi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hành khách </a:t>
            </a:r>
            <a:r>
              <a:rPr sz="1400" dirty="0">
                <a:latin typeface="Times New Roman"/>
                <a:cs typeface="Times New Roman"/>
              </a:rPr>
              <a:t>đi </a:t>
            </a:r>
            <a:r>
              <a:rPr sz="1400" spc="-5" dirty="0">
                <a:latin typeface="Times New Roman"/>
                <a:cs typeface="Times New Roman"/>
              </a:rPr>
              <a:t>xe,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các tầng lớp </a:t>
            </a:r>
            <a:r>
              <a:rPr sz="1400" spc="-5" dirty="0" err="1">
                <a:latin typeface="Times New Roman"/>
                <a:cs typeface="Times New Roman"/>
              </a:rPr>
              <a:t>dân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30" dirty="0" smtClean="0">
                <a:latin typeface="Times New Roman"/>
                <a:cs typeface="Times New Roman"/>
              </a:rPr>
              <a:t>c</a:t>
            </a:r>
            <a:r>
              <a:rPr lang="vi-VN" sz="1400" spc="-130" dirty="0" smtClean="0">
                <a:latin typeface="Times New Roman"/>
                <a:cs typeface="Times New Roman"/>
              </a:rPr>
              <a:t>ư</a:t>
            </a:r>
            <a:r>
              <a:rPr sz="1400" spc="-130" dirty="0" smtClean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tiếp </a:t>
            </a:r>
            <a:r>
              <a:rPr sz="1400" spc="-5" dirty="0">
                <a:latin typeface="Times New Roman"/>
                <a:cs typeface="Times New Roman"/>
              </a:rPr>
              <a:t>xúc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25" dirty="0">
                <a:latin typeface="Times New Roman"/>
                <a:cs typeface="Times New Roman"/>
              </a:rPr>
              <a:t>nhiều  </a:t>
            </a:r>
            <a:r>
              <a:rPr sz="1400" spc="-5" dirty="0">
                <a:latin typeface="Times New Roman"/>
                <a:cs typeface="Times New Roman"/>
              </a:rPr>
              <a:t>cảnh quan, phong </a:t>
            </a:r>
            <a:r>
              <a:rPr sz="1400" spc="5" dirty="0">
                <a:latin typeface="Times New Roman"/>
                <a:cs typeface="Times New Roman"/>
              </a:rPr>
              <a:t>tục </a:t>
            </a:r>
            <a:r>
              <a:rPr sz="1400" spc="-5" dirty="0">
                <a:latin typeface="Times New Roman"/>
                <a:cs typeface="Times New Roman"/>
              </a:rPr>
              <a:t>tập quán khác nhau, </a:t>
            </a:r>
            <a:r>
              <a:rPr sz="1400" dirty="0">
                <a:latin typeface="Times New Roman"/>
                <a:cs typeface="Times New Roman"/>
              </a:rPr>
              <a:t>tiếp </a:t>
            </a:r>
            <a:r>
              <a:rPr sz="1400" spc="-5" dirty="0">
                <a:latin typeface="Times New Roman"/>
                <a:cs typeface="Times New Roman"/>
              </a:rPr>
              <a:t>thu nhiều thông tin mới, </a:t>
            </a:r>
            <a:r>
              <a:rPr sz="1400" dirty="0">
                <a:latin typeface="Times New Roman"/>
                <a:cs typeface="Times New Roman"/>
              </a:rPr>
              <a:t>làm cho </a:t>
            </a:r>
            <a:r>
              <a:rPr sz="1400" spc="-5" dirty="0">
                <a:latin typeface="Times New Roman"/>
                <a:cs typeface="Times New Roman"/>
              </a:rPr>
              <a:t>cuộc  sống </a:t>
            </a:r>
            <a:r>
              <a:rPr sz="1400" dirty="0">
                <a:latin typeface="Times New Roman"/>
                <a:cs typeface="Times New Roman"/>
              </a:rPr>
              <a:t>trở nên </a:t>
            </a:r>
            <a:r>
              <a:rPr sz="1400" spc="-5" dirty="0">
                <a:latin typeface="Times New Roman"/>
                <a:cs typeface="Times New Roman"/>
              </a:rPr>
              <a:t>phong phú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kiến </a:t>
            </a:r>
            <a:r>
              <a:rPr sz="1400" spc="-5" dirty="0">
                <a:latin typeface="Times New Roman"/>
                <a:cs typeface="Times New Roman"/>
              </a:rPr>
              <a:t>thức hơn. </a:t>
            </a:r>
            <a:r>
              <a:rPr sz="1400" dirty="0">
                <a:latin typeface="Times New Roman"/>
                <a:cs typeface="Times New Roman"/>
              </a:rPr>
              <a:t>Hoạt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này có đặc </a:t>
            </a:r>
            <a:r>
              <a:rPr sz="1400" spc="-5" dirty="0">
                <a:latin typeface="Times New Roman"/>
                <a:cs typeface="Times New Roman"/>
              </a:rPr>
              <a:t>thù riêng, </a:t>
            </a:r>
            <a:r>
              <a:rPr sz="1400" spc="-125" dirty="0" smtClean="0">
                <a:latin typeface="Times New Roman"/>
                <a:cs typeface="Times New Roman"/>
              </a:rPr>
              <a:t>đ</a:t>
            </a:r>
            <a:r>
              <a:rPr lang="vi-VN" sz="1400" spc="-125" dirty="0" smtClean="0">
                <a:latin typeface="Times New Roman"/>
                <a:cs typeface="Times New Roman"/>
              </a:rPr>
              <a:t>ư</a:t>
            </a:r>
            <a:r>
              <a:rPr sz="1400" spc="-125" dirty="0" err="1" smtClean="0">
                <a:latin typeface="Times New Roman"/>
                <a:cs typeface="Times New Roman"/>
              </a:rPr>
              <a:t>ợc</a:t>
            </a:r>
            <a:r>
              <a:rPr sz="1400" spc="-125" dirty="0" smtClean="0">
                <a:latin typeface="Times New Roman"/>
                <a:cs typeface="Times New Roman"/>
              </a:rPr>
              <a:t>  </a:t>
            </a:r>
            <a:r>
              <a:rPr sz="1400" dirty="0" err="1">
                <a:latin typeface="Times New Roman"/>
                <a:cs typeface="Times New Roman"/>
              </a:rPr>
              <a:t>thừa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ởng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những thành </a:t>
            </a:r>
            <a:r>
              <a:rPr sz="1400" dirty="0">
                <a:latin typeface="Times New Roman"/>
                <a:cs typeface="Times New Roman"/>
              </a:rPr>
              <a:t>tựu về </a:t>
            </a:r>
            <a:r>
              <a:rPr sz="1400" spc="-5" dirty="0">
                <a:latin typeface="Times New Roman"/>
                <a:cs typeface="Times New Roman"/>
              </a:rPr>
              <a:t>khoa </a:t>
            </a:r>
            <a:r>
              <a:rPr sz="1400" dirty="0">
                <a:latin typeface="Times New Roman"/>
                <a:cs typeface="Times New Roman"/>
              </a:rPr>
              <a:t>học </a:t>
            </a:r>
            <a:r>
              <a:rPr sz="1400" spc="-5" dirty="0">
                <a:latin typeface="Times New Roman"/>
                <a:cs typeface="Times New Roman"/>
              </a:rPr>
              <a:t>công nghệ, </a:t>
            </a:r>
            <a:r>
              <a:rPr sz="1400" dirty="0">
                <a:latin typeface="Times New Roman"/>
                <a:cs typeface="Times New Roman"/>
              </a:rPr>
              <a:t>sức </a:t>
            </a:r>
            <a:r>
              <a:rPr sz="1400" spc="-5" dirty="0">
                <a:latin typeface="Times New Roman"/>
                <a:cs typeface="Times New Roman"/>
              </a:rPr>
              <a:t>sáng </a:t>
            </a:r>
            <a:r>
              <a:rPr sz="1400" dirty="0">
                <a:latin typeface="Times New Roman"/>
                <a:cs typeface="Times New Roman"/>
              </a:rPr>
              <a:t>tạo của </a:t>
            </a:r>
            <a:r>
              <a:rPr sz="1400" spc="-5" dirty="0" err="1">
                <a:latin typeface="Times New Roman"/>
                <a:cs typeface="Times New Roman"/>
              </a:rPr>
              <a:t>loài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135" dirty="0">
                <a:latin typeface="Times New Roman"/>
                <a:cs typeface="Times New Roman"/>
              </a:rPr>
              <a:t>là 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vinh </a:t>
            </a:r>
            <a:r>
              <a:rPr sz="1400" spc="-5" dirty="0">
                <a:latin typeface="Times New Roman"/>
                <a:cs typeface="Times New Roman"/>
              </a:rPr>
              <a:t>hạnh trong mọi </a:t>
            </a:r>
            <a:r>
              <a:rPr sz="1400" dirty="0">
                <a:latin typeface="Times New Roman"/>
                <a:cs typeface="Times New Roman"/>
              </a:rPr>
              <a:t>hoạt </a:t>
            </a:r>
            <a:r>
              <a:rPr sz="1400" spc="-5" dirty="0">
                <a:latin typeface="Times New Roman"/>
                <a:cs typeface="Times New Roman"/>
              </a:rPr>
              <a:t>động của cuộc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sống.</a:t>
            </a:r>
          </a:p>
          <a:p>
            <a:pPr marL="457200" lvl="2" indent="-445134" algn="just">
              <a:lnSpc>
                <a:spcPct val="100000"/>
              </a:lnSpc>
              <a:spcBef>
                <a:spcPts val="515"/>
              </a:spcBef>
              <a:buAutoNum type="arabicPeriod" startAt="2"/>
              <a:tabLst>
                <a:tab pos="457834" algn="l"/>
              </a:tabLst>
            </a:pPr>
            <a:r>
              <a:rPr sz="1400" b="1" dirty="0">
                <a:latin typeface="Times New Roman"/>
                <a:cs typeface="Times New Roman"/>
              </a:rPr>
              <a:t>Là loại </a:t>
            </a:r>
            <a:r>
              <a:rPr sz="1400" b="1" spc="-5" dirty="0">
                <a:latin typeface="Times New Roman"/>
                <a:cs typeface="Times New Roman"/>
              </a:rPr>
              <a:t>hình </a:t>
            </a:r>
            <a:r>
              <a:rPr sz="1400" b="1" dirty="0">
                <a:latin typeface="Times New Roman"/>
                <a:cs typeface="Times New Roman"/>
              </a:rPr>
              <a:t>hoạt </a:t>
            </a:r>
            <a:r>
              <a:rPr sz="1400" b="1" spc="-10" dirty="0">
                <a:latin typeface="Times New Roman"/>
                <a:cs typeface="Times New Roman"/>
              </a:rPr>
              <a:t>động </a:t>
            </a:r>
            <a:r>
              <a:rPr sz="1400" b="1" spc="-5" dirty="0">
                <a:latin typeface="Times New Roman"/>
                <a:cs typeface="Times New Roman"/>
              </a:rPr>
              <a:t>độc lập, </a:t>
            </a:r>
            <a:r>
              <a:rPr sz="1400" b="1" spc="-10" dirty="0">
                <a:latin typeface="Times New Roman"/>
                <a:cs typeface="Times New Roman"/>
              </a:rPr>
              <a:t>khó khăn </a:t>
            </a:r>
            <a:r>
              <a:rPr sz="1400" b="1" dirty="0">
                <a:latin typeface="Times New Roman"/>
                <a:cs typeface="Times New Roman"/>
              </a:rPr>
              <a:t>và có </a:t>
            </a:r>
            <a:r>
              <a:rPr sz="1400" b="1" spc="-5" dirty="0">
                <a:latin typeface="Times New Roman"/>
                <a:cs typeface="Times New Roman"/>
              </a:rPr>
              <a:t>tính </a:t>
            </a:r>
            <a:r>
              <a:rPr sz="1400" b="1" spc="-10" dirty="0">
                <a:latin typeface="Times New Roman"/>
                <a:cs typeface="Times New Roman"/>
              </a:rPr>
              <a:t>nguy </a:t>
            </a:r>
            <a:r>
              <a:rPr sz="1400" b="1" dirty="0">
                <a:latin typeface="Times New Roman"/>
                <a:cs typeface="Times New Roman"/>
              </a:rPr>
              <a:t>hiểm</a:t>
            </a:r>
            <a:r>
              <a:rPr sz="1400" b="1" spc="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cao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300"/>
              </a:lnSpc>
              <a:spcBef>
                <a:spcPts val="610"/>
              </a:spcBef>
            </a:pP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là loại </a:t>
            </a:r>
            <a:r>
              <a:rPr sz="1400" spc="-5" dirty="0">
                <a:latin typeface="Times New Roman"/>
                <a:cs typeface="Times New Roman"/>
              </a:rPr>
              <a:t>hình </a:t>
            </a:r>
            <a:r>
              <a:rPr sz="1400" dirty="0">
                <a:latin typeface="Times New Roman"/>
                <a:cs typeface="Times New Roman"/>
              </a:rPr>
              <a:t>hoạt </a:t>
            </a:r>
            <a:r>
              <a:rPr sz="1400" spc="-5" dirty="0">
                <a:latin typeface="Times New Roman"/>
                <a:cs typeface="Times New Roman"/>
              </a:rPr>
              <a:t>động lao </a:t>
            </a:r>
            <a:r>
              <a:rPr sz="1400" dirty="0">
                <a:latin typeface="Times New Roman"/>
                <a:cs typeface="Times New Roman"/>
              </a:rPr>
              <a:t>động trực </a:t>
            </a:r>
            <a:r>
              <a:rPr sz="1400" spc="-5" dirty="0">
                <a:latin typeface="Times New Roman"/>
                <a:cs typeface="Times New Roman"/>
              </a:rPr>
              <a:t>tiếp, </a:t>
            </a:r>
            <a:r>
              <a:rPr sz="1400" dirty="0">
                <a:latin typeface="Times New Roman"/>
                <a:cs typeface="Times New Roman"/>
              </a:rPr>
              <a:t>độc lập, có </a:t>
            </a:r>
            <a:r>
              <a:rPr sz="1400" spc="-5" dirty="0">
                <a:latin typeface="Times New Roman"/>
                <a:cs typeface="Times New Roman"/>
              </a:rPr>
              <a:t>năng </a:t>
            </a:r>
            <a:r>
              <a:rPr sz="1400" dirty="0">
                <a:latin typeface="Times New Roman"/>
                <a:cs typeface="Times New Roman"/>
              </a:rPr>
              <a:t>lực </a:t>
            </a:r>
            <a:r>
              <a:rPr sz="1400" spc="-5" dirty="0">
                <a:latin typeface="Times New Roman"/>
                <a:cs typeface="Times New Roman"/>
              </a:rPr>
              <a:t>vận  động tổng hợp của tay, </a:t>
            </a:r>
            <a:r>
              <a:rPr sz="1400" dirty="0">
                <a:latin typeface="Times New Roman"/>
                <a:cs typeface="Times New Roman"/>
              </a:rPr>
              <a:t>chân, thị </a:t>
            </a:r>
            <a:r>
              <a:rPr sz="1400" spc="-5" dirty="0">
                <a:latin typeface="Times New Roman"/>
                <a:cs typeface="Times New Roman"/>
              </a:rPr>
              <a:t>giác, thính giác </a:t>
            </a:r>
            <a:r>
              <a:rPr sz="1400" dirty="0">
                <a:latin typeface="Times New Roman"/>
                <a:cs typeface="Times New Roman"/>
              </a:rPr>
              <a:t>v.v…và </a:t>
            </a:r>
            <a:r>
              <a:rPr sz="1400" spc="-5" dirty="0">
                <a:latin typeface="Times New Roman"/>
                <a:cs typeface="Times New Roman"/>
              </a:rPr>
              <a:t>các yếu </a:t>
            </a:r>
            <a:r>
              <a:rPr sz="1400" dirty="0">
                <a:latin typeface="Times New Roman"/>
                <a:cs typeface="Times New Roman"/>
              </a:rPr>
              <a:t>tố tâm lý xã hội </a:t>
            </a:r>
            <a:r>
              <a:rPr sz="1400" spc="-5" dirty="0">
                <a:latin typeface="Times New Roman"/>
                <a:cs typeface="Times New Roman"/>
              </a:rPr>
              <a:t>khi  </a:t>
            </a:r>
            <a:r>
              <a:rPr sz="1400" dirty="0">
                <a:latin typeface="Times New Roman"/>
                <a:cs typeface="Times New Roman"/>
              </a:rPr>
              <a:t>xử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lý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tình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huống.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Hoạt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của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diễn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ra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chủ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yếu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lúc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điều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khiển </a:t>
            </a:r>
            <a:r>
              <a:rPr sz="1400" dirty="0">
                <a:latin typeface="Times New Roman"/>
                <a:cs typeface="Times New Roman"/>
              </a:rPr>
              <a:t> xe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bộ.</a:t>
            </a:r>
          </a:p>
          <a:p>
            <a:pPr marL="12700" marR="5715" indent="456565" algn="just">
              <a:lnSpc>
                <a:spcPct val="95400"/>
              </a:lnSpc>
              <a:spcBef>
                <a:spcPts val="590"/>
              </a:spcBef>
            </a:pPr>
            <a:r>
              <a:rPr sz="1400" spc="-5" dirty="0">
                <a:latin typeface="Times New Roman"/>
                <a:cs typeface="Times New Roman"/>
              </a:rPr>
              <a:t>Trong quá trình lái xe </a:t>
            </a:r>
            <a:r>
              <a:rPr sz="1400" spc="5" dirty="0">
                <a:latin typeface="Times New Roman"/>
                <a:cs typeface="Times New Roman"/>
              </a:rPr>
              <a:t>họ </a:t>
            </a:r>
            <a:r>
              <a:rPr sz="1400" spc="-10" dirty="0">
                <a:latin typeface="Times New Roman"/>
                <a:cs typeface="Times New Roman"/>
              </a:rPr>
              <a:t>còn </a:t>
            </a:r>
            <a:r>
              <a:rPr sz="1400" spc="-5" dirty="0">
                <a:latin typeface="Times New Roman"/>
                <a:cs typeface="Times New Roman"/>
              </a:rPr>
              <a:t>bị </a:t>
            </a:r>
            <a:r>
              <a:rPr sz="1400" spc="-5" dirty="0" err="1">
                <a:latin typeface="Times New Roman"/>
                <a:cs typeface="Times New Roman"/>
              </a:rPr>
              <a:t>ảnh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h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ởng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spc="-10" dirty="0" err="1">
                <a:latin typeface="Times New Roman"/>
                <a:cs typeface="Times New Roman"/>
              </a:rPr>
              <a:t>môi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err="1" smtClean="0">
                <a:latin typeface="Times New Roman"/>
                <a:cs typeface="Times New Roman"/>
              </a:rPr>
              <a:t>nh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smtClean="0">
                <a:latin typeface="Times New Roman"/>
                <a:cs typeface="Times New Roman"/>
              </a:rPr>
              <a:t>: </a:t>
            </a:r>
            <a:r>
              <a:rPr sz="1400" spc="-180" dirty="0">
                <a:latin typeface="Times New Roman"/>
                <a:cs typeface="Times New Roman"/>
              </a:rPr>
              <a:t>Ánh  </a:t>
            </a:r>
            <a:r>
              <a:rPr sz="1400" spc="-5" dirty="0">
                <a:latin typeface="Times New Roman"/>
                <a:cs typeface="Times New Roman"/>
              </a:rPr>
              <a:t>sáng, </a:t>
            </a:r>
            <a:r>
              <a:rPr sz="1400" spc="-10" dirty="0">
                <a:latin typeface="Times New Roman"/>
                <a:cs typeface="Times New Roman"/>
              </a:rPr>
              <a:t>màu </a:t>
            </a:r>
            <a:r>
              <a:rPr sz="1400" dirty="0">
                <a:latin typeface="Times New Roman"/>
                <a:cs typeface="Times New Roman"/>
              </a:rPr>
              <a:t>sắc, </a:t>
            </a:r>
            <a:r>
              <a:rPr sz="1400" spc="-5" dirty="0">
                <a:latin typeface="Times New Roman"/>
                <a:cs typeface="Times New Roman"/>
              </a:rPr>
              <a:t>tiếng </a:t>
            </a:r>
            <a:r>
              <a:rPr sz="1400" dirty="0">
                <a:latin typeface="Times New Roman"/>
                <a:cs typeface="Times New Roman"/>
              </a:rPr>
              <a:t>ồn, </a:t>
            </a:r>
            <a:r>
              <a:rPr sz="1400" spc="-5" dirty="0">
                <a:latin typeface="Times New Roman"/>
                <a:cs typeface="Times New Roman"/>
              </a:rPr>
              <a:t>nhiệt </a:t>
            </a:r>
            <a:r>
              <a:rPr sz="1400" dirty="0">
                <a:latin typeface="Times New Roman"/>
                <a:cs typeface="Times New Roman"/>
              </a:rPr>
              <a:t>độ, </a:t>
            </a:r>
            <a:r>
              <a:rPr sz="1400" spc="-5" dirty="0">
                <a:latin typeface="Times New Roman"/>
                <a:cs typeface="Times New Roman"/>
              </a:rPr>
              <a:t>khói, </a:t>
            </a:r>
            <a:r>
              <a:rPr sz="1400" dirty="0">
                <a:latin typeface="Times New Roman"/>
                <a:cs typeface="Times New Roman"/>
              </a:rPr>
              <a:t>bụi và </a:t>
            </a:r>
            <a:r>
              <a:rPr sz="1400" spc="5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rung do điều kiện </a:t>
            </a:r>
            <a:r>
              <a:rPr sz="1400" spc="-5" dirty="0" err="1">
                <a:latin typeface="Times New Roman"/>
                <a:cs typeface="Times New Roman"/>
              </a:rPr>
              <a:t>mặt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đ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25" dirty="0">
                <a:latin typeface="Times New Roman"/>
                <a:cs typeface="Times New Roman"/>
              </a:rPr>
              <a:t>với  </a:t>
            </a:r>
            <a:r>
              <a:rPr sz="1400" spc="-5" dirty="0">
                <a:latin typeface="Times New Roman"/>
                <a:cs typeface="Times New Roman"/>
              </a:rPr>
              <a:t>mức </a:t>
            </a:r>
            <a:r>
              <a:rPr sz="1400" dirty="0">
                <a:latin typeface="Times New Roman"/>
                <a:cs typeface="Times New Roman"/>
              </a:rPr>
              <a:t>độ tác </a:t>
            </a:r>
            <a:r>
              <a:rPr sz="1400" spc="-5" dirty="0">
                <a:latin typeface="Times New Roman"/>
                <a:cs typeface="Times New Roman"/>
              </a:rPr>
              <a:t>động lớn hơn </a:t>
            </a:r>
            <a:r>
              <a:rPr sz="1400" dirty="0">
                <a:latin typeface="Times New Roman"/>
                <a:cs typeface="Times New Roman"/>
              </a:rPr>
              <a:t>các loại </a:t>
            </a:r>
            <a:r>
              <a:rPr sz="1400" spc="-5" dirty="0">
                <a:latin typeface="Times New Roman"/>
                <a:cs typeface="Times New Roman"/>
              </a:rPr>
              <a:t>hình hoạt động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Lái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là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công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việc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điều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kiện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thời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tiết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khắc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nghiệt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14" dirty="0">
                <a:latin typeface="Times New Roman"/>
                <a:cs typeface="Times New Roman"/>
              </a:rPr>
              <a:t>(</a:t>
            </a:r>
            <a:r>
              <a:rPr sz="1400" spc="-114" dirty="0" smtClean="0">
                <a:latin typeface="Times New Roman"/>
                <a:cs typeface="Times New Roman"/>
              </a:rPr>
              <a:t>m</a:t>
            </a:r>
            <a:r>
              <a:rPr lang="vi-VN" sz="1400" spc="-114" dirty="0" smtClean="0">
                <a:latin typeface="Times New Roman"/>
                <a:cs typeface="Times New Roman"/>
              </a:rPr>
              <a:t>ư</a:t>
            </a:r>
            <a:r>
              <a:rPr sz="1400" spc="-114" dirty="0" smtClean="0">
                <a:latin typeface="Times New Roman"/>
                <a:cs typeface="Times New Roman"/>
              </a:rPr>
              <a:t>a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gió,  </a:t>
            </a:r>
            <a:r>
              <a:rPr sz="1400" spc="-90" dirty="0" smtClean="0">
                <a:latin typeface="Times New Roman"/>
                <a:cs typeface="Times New Roman"/>
              </a:rPr>
              <a:t>s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mù, </a:t>
            </a:r>
            <a:r>
              <a:rPr sz="1400" spc="-5" dirty="0">
                <a:latin typeface="Times New Roman"/>
                <a:cs typeface="Times New Roman"/>
              </a:rPr>
              <a:t>bùn </a:t>
            </a:r>
            <a:r>
              <a:rPr sz="1400" dirty="0">
                <a:latin typeface="Times New Roman"/>
                <a:cs typeface="Times New Roman"/>
              </a:rPr>
              <a:t>lầy, </a:t>
            </a:r>
            <a:r>
              <a:rPr sz="1400" spc="-5" dirty="0" err="1">
                <a:latin typeface="Times New Roman"/>
                <a:cs typeface="Times New Roman"/>
              </a:rPr>
              <a:t>trơn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ợt</a:t>
            </a:r>
            <a:r>
              <a:rPr sz="1400" spc="-70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nắng </a:t>
            </a:r>
            <a:r>
              <a:rPr sz="1400" spc="-5" dirty="0">
                <a:latin typeface="Times New Roman"/>
                <a:cs typeface="Times New Roman"/>
              </a:rPr>
              <a:t>nóng, </a:t>
            </a:r>
            <a:r>
              <a:rPr sz="1400" dirty="0" err="1">
                <a:latin typeface="Times New Roman"/>
                <a:cs typeface="Times New Roman"/>
              </a:rPr>
              <a:t>ẩm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ớt</a:t>
            </a:r>
            <a:r>
              <a:rPr sz="1400" spc="-10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v.v…),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5" dirty="0">
                <a:latin typeface="Times New Roman"/>
                <a:cs typeface="Times New Roman"/>
              </a:rPr>
              <a:t>kể </a:t>
            </a:r>
            <a:r>
              <a:rPr sz="1400" spc="-5" dirty="0">
                <a:latin typeface="Times New Roman"/>
                <a:cs typeface="Times New Roman"/>
              </a:rPr>
              <a:t>ngày đêm, </a:t>
            </a:r>
            <a:r>
              <a:rPr sz="1400" spc="-175" dirty="0">
                <a:latin typeface="Times New Roman"/>
                <a:cs typeface="Times New Roman"/>
              </a:rPr>
              <a:t>các  </a:t>
            </a:r>
            <a:r>
              <a:rPr sz="1400" spc="-5" dirty="0">
                <a:latin typeface="Times New Roman"/>
                <a:cs typeface="Times New Roman"/>
              </a:rPr>
              <a:t>vùng khí </a:t>
            </a:r>
            <a:r>
              <a:rPr sz="1400" dirty="0">
                <a:latin typeface="Times New Roman"/>
                <a:cs typeface="Times New Roman"/>
              </a:rPr>
              <a:t>hậu, cả </a:t>
            </a:r>
            <a:r>
              <a:rPr sz="1400" spc="-5" dirty="0">
                <a:latin typeface="Times New Roman"/>
                <a:cs typeface="Times New Roman"/>
              </a:rPr>
              <a:t>trên </a:t>
            </a:r>
            <a:r>
              <a:rPr sz="1400" spc="-5" dirty="0" err="1">
                <a:latin typeface="Times New Roman"/>
                <a:cs typeface="Times New Roman"/>
              </a:rPr>
              <a:t>tuyến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vắng </a:t>
            </a:r>
            <a:r>
              <a:rPr sz="1400" dirty="0">
                <a:latin typeface="Times New Roman"/>
                <a:cs typeface="Times New Roman"/>
              </a:rPr>
              <a:t>vẻ, </a:t>
            </a:r>
            <a:r>
              <a:rPr sz="1400" spc="-5" dirty="0">
                <a:latin typeface="Times New Roman"/>
                <a:cs typeface="Times New Roman"/>
              </a:rPr>
              <a:t>heo hút, </a:t>
            </a:r>
            <a:r>
              <a:rPr sz="1400" spc="-10" dirty="0">
                <a:latin typeface="Times New Roman"/>
                <a:cs typeface="Times New Roman"/>
              </a:rPr>
              <a:t>cheo </a:t>
            </a:r>
            <a:r>
              <a:rPr sz="1400" spc="-5" dirty="0">
                <a:latin typeface="Times New Roman"/>
                <a:cs typeface="Times New Roman"/>
              </a:rPr>
              <a:t>leo, </a:t>
            </a:r>
            <a:r>
              <a:rPr sz="1400" spc="1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nơi mật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giao  thông đông đúc tại </a:t>
            </a:r>
            <a:r>
              <a:rPr sz="1400" dirty="0">
                <a:latin typeface="Times New Roman"/>
                <a:cs typeface="Times New Roman"/>
              </a:rPr>
              <a:t>đô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thị.</a:t>
            </a:r>
          </a:p>
          <a:p>
            <a:pPr marL="12700" marR="5080" indent="456565" algn="just">
              <a:lnSpc>
                <a:spcPct val="95400"/>
              </a:lnSpc>
              <a:spcBef>
                <a:spcPts val="595"/>
              </a:spcBef>
            </a:pP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thực </a:t>
            </a:r>
            <a:r>
              <a:rPr sz="1400" dirty="0">
                <a:latin typeface="Times New Roman"/>
                <a:cs typeface="Times New Roman"/>
              </a:rPr>
              <a:t>sự là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lao động nặng nhọc, </a:t>
            </a:r>
            <a:r>
              <a:rPr sz="1400" spc="-145" dirty="0" smtClean="0">
                <a:latin typeface="Times New Roman"/>
                <a:cs typeface="Times New Roman"/>
              </a:rPr>
              <a:t>l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động, căng </a:t>
            </a:r>
            <a:r>
              <a:rPr sz="1400" spc="-20" dirty="0">
                <a:latin typeface="Times New Roman"/>
                <a:cs typeface="Times New Roman"/>
              </a:rPr>
              <a:t>thẳng, 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xuyên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sát và thực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thao tác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xác. Không </a:t>
            </a:r>
            <a:r>
              <a:rPr sz="1400" dirty="0">
                <a:latin typeface="Times New Roman"/>
                <a:cs typeface="Times New Roman"/>
              </a:rPr>
              <a:t>những phải </a:t>
            </a:r>
            <a:r>
              <a:rPr sz="1400" spc="-65" dirty="0">
                <a:latin typeface="Times New Roman"/>
                <a:cs typeface="Times New Roman"/>
              </a:rPr>
              <a:t>có  </a:t>
            </a:r>
            <a:r>
              <a:rPr sz="1400" dirty="0">
                <a:latin typeface="Times New Roman"/>
                <a:cs typeface="Times New Roman"/>
              </a:rPr>
              <a:t>kỹ năng </a:t>
            </a:r>
            <a:r>
              <a:rPr sz="1400" spc="-5" dirty="0">
                <a:latin typeface="Times New Roman"/>
                <a:cs typeface="Times New Roman"/>
              </a:rPr>
              <a:t>thuần </a:t>
            </a:r>
            <a:r>
              <a:rPr sz="1400" dirty="0">
                <a:latin typeface="Times New Roman"/>
                <a:cs typeface="Times New Roman"/>
              </a:rPr>
              <a:t>thục, </a:t>
            </a:r>
            <a:r>
              <a:rPr sz="1400" spc="-10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còn phải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đầu óc </a:t>
            </a:r>
            <a:r>
              <a:rPr sz="1400" spc="-5" dirty="0">
                <a:latin typeface="Times New Roman"/>
                <a:cs typeface="Times New Roman"/>
              </a:rPr>
              <a:t>luôn </a:t>
            </a:r>
            <a:r>
              <a:rPr sz="1400" dirty="0">
                <a:latin typeface="Times New Roman"/>
                <a:cs typeface="Times New Roman"/>
              </a:rPr>
              <a:t>tỉnh táo, </a:t>
            </a:r>
            <a:r>
              <a:rPr sz="1400" spc="-5" dirty="0">
                <a:latin typeface="Times New Roman"/>
                <a:cs typeface="Times New Roman"/>
              </a:rPr>
              <a:t>phán đoán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đánh giá </a:t>
            </a:r>
            <a:r>
              <a:rPr sz="1400" spc="5" dirty="0">
                <a:latin typeface="Times New Roman"/>
                <a:cs typeface="Times New Roman"/>
              </a:rPr>
              <a:t>sớm  </a:t>
            </a:r>
            <a:r>
              <a:rPr sz="1400" spc="-5" dirty="0">
                <a:latin typeface="Times New Roman"/>
                <a:cs typeface="Times New Roman"/>
              </a:rPr>
              <a:t>mọi tình huống, </a:t>
            </a:r>
            <a:r>
              <a:rPr sz="1400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lý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lý, kịp thời. </a:t>
            </a:r>
            <a:r>
              <a:rPr sz="1400" dirty="0">
                <a:latin typeface="Times New Roman"/>
                <a:cs typeface="Times New Roman"/>
              </a:rPr>
              <a:t>Nếu chỉ </a:t>
            </a:r>
            <a:r>
              <a:rPr sz="1400" spc="-5" dirty="0">
                <a:latin typeface="Times New Roman"/>
                <a:cs typeface="Times New Roman"/>
              </a:rPr>
              <a:t>lơ </a:t>
            </a:r>
            <a:r>
              <a:rPr sz="1400" dirty="0">
                <a:latin typeface="Times New Roman"/>
                <a:cs typeface="Times New Roman"/>
              </a:rPr>
              <a:t>là,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tập </a:t>
            </a:r>
            <a:r>
              <a:rPr sz="1400" spc="-5" dirty="0">
                <a:latin typeface="Times New Roman"/>
                <a:cs typeface="Times New Roman"/>
              </a:rPr>
              <a:t>trung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chậm </a:t>
            </a:r>
            <a:r>
              <a:rPr sz="1400" dirty="0">
                <a:latin typeface="Times New Roman"/>
                <a:cs typeface="Times New Roman"/>
              </a:rPr>
              <a:t>xử </a:t>
            </a:r>
            <a:r>
              <a:rPr sz="1400" spc="-10" dirty="0">
                <a:latin typeface="Times New Roman"/>
                <a:cs typeface="Times New Roman"/>
              </a:rPr>
              <a:t>lý 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chút là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tai </a:t>
            </a:r>
            <a:r>
              <a:rPr sz="1400" spc="5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nguy </a:t>
            </a:r>
            <a:r>
              <a:rPr sz="1400" dirty="0">
                <a:latin typeface="Times New Roman"/>
                <a:cs typeface="Times New Roman"/>
              </a:rPr>
              <a:t>hiểm cho </a:t>
            </a:r>
            <a:r>
              <a:rPr sz="1400" spc="-5" dirty="0">
                <a:latin typeface="Times New Roman"/>
                <a:cs typeface="Times New Roman"/>
              </a:rPr>
              <a:t>bản thân, gia đình và </a:t>
            </a:r>
            <a:r>
              <a:rPr sz="1400" dirty="0">
                <a:latin typeface="Times New Roman"/>
                <a:cs typeface="Times New Roman"/>
              </a:rPr>
              <a:t>xã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hội.</a:t>
            </a:r>
            <a:endParaRPr sz="1400" dirty="0">
              <a:latin typeface="Times New Roman"/>
              <a:cs typeface="Times New Roman"/>
            </a:endParaRPr>
          </a:p>
          <a:p>
            <a:pPr marL="12700" marR="272415" indent="456565" algn="just">
              <a:lnSpc>
                <a:spcPts val="1600"/>
              </a:lnSpc>
              <a:spcBef>
                <a:spcPts val="635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phải có sức khỏe tốt, để </a:t>
            </a:r>
            <a:r>
              <a:rPr sz="1400" spc="-5" dirty="0">
                <a:latin typeface="Times New Roman"/>
                <a:cs typeface="Times New Roman"/>
              </a:rPr>
              <a:t>bảo đảm </a:t>
            </a:r>
            <a:r>
              <a:rPr sz="1400" dirty="0">
                <a:latin typeface="Times New Roman"/>
                <a:cs typeface="Times New Roman"/>
              </a:rPr>
              <a:t>lái xe an </a:t>
            </a:r>
            <a:r>
              <a:rPr sz="1400" spc="-5" dirty="0">
                <a:latin typeface="Times New Roman"/>
                <a:cs typeface="Times New Roman"/>
              </a:rPr>
              <a:t>toàn trong </a:t>
            </a:r>
            <a:r>
              <a:rPr sz="1400" dirty="0">
                <a:latin typeface="Times New Roman"/>
                <a:cs typeface="Times New Roman"/>
              </a:rPr>
              <a:t>bất </a:t>
            </a:r>
            <a:r>
              <a:rPr sz="1400" spc="-75" dirty="0">
                <a:latin typeface="Times New Roman"/>
                <a:cs typeface="Times New Roman"/>
              </a:rPr>
              <a:t>kỳ  </a:t>
            </a:r>
            <a:r>
              <a:rPr sz="1400" spc="-5" dirty="0">
                <a:latin typeface="Times New Roman"/>
                <a:cs typeface="Times New Roman"/>
              </a:rPr>
              <a:t>tình huống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nào.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5860" cy="606361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6350" lvl="2" algn="just">
              <a:lnSpc>
                <a:spcPts val="1600"/>
              </a:lnSpc>
              <a:spcBef>
                <a:spcPts val="225"/>
              </a:spcBef>
              <a:buAutoNum type="arabicPeriod" startAt="3"/>
              <a:tabLst>
                <a:tab pos="480695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Lái </a:t>
            </a:r>
            <a:r>
              <a:rPr sz="1400" b="1" dirty="0">
                <a:latin typeface="Times New Roman"/>
                <a:cs typeface="Times New Roman"/>
              </a:rPr>
              <a:t>xe ô </a:t>
            </a:r>
            <a:r>
              <a:rPr sz="1400" b="1" spc="-10" dirty="0">
                <a:latin typeface="Times New Roman"/>
                <a:cs typeface="Times New Roman"/>
              </a:rPr>
              <a:t>tô </a:t>
            </a:r>
            <a:r>
              <a:rPr sz="1400" b="1" spc="-5" dirty="0">
                <a:latin typeface="Times New Roman"/>
                <a:cs typeface="Times New Roman"/>
              </a:rPr>
              <a:t>là </a:t>
            </a:r>
            <a:r>
              <a:rPr sz="1400" b="1" dirty="0">
                <a:latin typeface="Times New Roman"/>
                <a:cs typeface="Times New Roman"/>
              </a:rPr>
              <a:t>loại </a:t>
            </a:r>
            <a:r>
              <a:rPr sz="1400" b="1" spc="-5" dirty="0">
                <a:latin typeface="Times New Roman"/>
                <a:cs typeface="Times New Roman"/>
              </a:rPr>
              <a:t>hình lao động </a:t>
            </a:r>
            <a:r>
              <a:rPr sz="1400" b="1" spc="-15" dirty="0">
                <a:latin typeface="Times New Roman"/>
                <a:cs typeface="Times New Roman"/>
              </a:rPr>
              <a:t>kỹ </a:t>
            </a:r>
            <a:r>
              <a:rPr sz="1400" b="1" dirty="0">
                <a:latin typeface="Times New Roman"/>
                <a:cs typeface="Times New Roman"/>
              </a:rPr>
              <a:t>thuật </a:t>
            </a:r>
            <a:r>
              <a:rPr sz="1400" b="1" spc="-5" dirty="0">
                <a:latin typeface="Times New Roman"/>
                <a:cs typeface="Times New Roman"/>
              </a:rPr>
              <a:t>nguy hiểm, </a:t>
            </a:r>
            <a:r>
              <a:rPr sz="1400" b="1" dirty="0">
                <a:latin typeface="Times New Roman"/>
                <a:cs typeface="Times New Roman"/>
              </a:rPr>
              <a:t>liên </a:t>
            </a:r>
            <a:r>
              <a:rPr sz="1400" b="1" spc="-5" dirty="0">
                <a:latin typeface="Times New Roman"/>
                <a:cs typeface="Times New Roman"/>
              </a:rPr>
              <a:t>quan </a:t>
            </a:r>
            <a:r>
              <a:rPr sz="1400" b="1" dirty="0">
                <a:latin typeface="Times New Roman"/>
                <a:cs typeface="Times New Roman"/>
              </a:rPr>
              <a:t>đến </a:t>
            </a:r>
            <a:r>
              <a:rPr sz="1400" b="1" spc="-5" dirty="0">
                <a:latin typeface="Times New Roman"/>
                <a:cs typeface="Times New Roman"/>
              </a:rPr>
              <a:t>sinh  mạng </a:t>
            </a:r>
            <a:r>
              <a:rPr sz="1400" b="1" dirty="0">
                <a:latin typeface="Times New Roman"/>
                <a:cs typeface="Times New Roman"/>
              </a:rPr>
              <a:t>con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60" dirty="0" smtClean="0">
                <a:latin typeface="Times New Roman"/>
                <a:cs typeface="Times New Roman"/>
              </a:rPr>
              <a:t>ng</a:t>
            </a:r>
            <a:r>
              <a:rPr lang="vi-VN" sz="1400" b="1" spc="-60" dirty="0" smtClean="0">
                <a:latin typeface="Times New Roman"/>
                <a:cs typeface="Times New Roman"/>
              </a:rPr>
              <a:t>ư</a:t>
            </a:r>
            <a:r>
              <a:rPr sz="1400" b="1" spc="-60" dirty="0" err="1" smtClean="0">
                <a:latin typeface="Times New Roman"/>
                <a:cs typeface="Times New Roman"/>
              </a:rPr>
              <a:t>ời</a:t>
            </a:r>
            <a:r>
              <a:rPr sz="1400" spc="-6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400"/>
              </a:lnSpc>
              <a:spcBef>
                <a:spcPts val="550"/>
              </a:spcBef>
            </a:pP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không chỉ </a:t>
            </a:r>
            <a:r>
              <a:rPr sz="1400" dirty="0">
                <a:latin typeface="Times New Roman"/>
                <a:cs typeface="Times New Roman"/>
              </a:rPr>
              <a:t>là thực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thao </a:t>
            </a:r>
            <a:r>
              <a:rPr sz="1400" dirty="0">
                <a:latin typeface="Times New Roman"/>
                <a:cs typeface="Times New Roman"/>
              </a:rPr>
              <a:t>tác </a:t>
            </a:r>
            <a:r>
              <a:rPr sz="1400" spc="-5" dirty="0">
                <a:latin typeface="Times New Roman"/>
                <a:cs typeface="Times New Roman"/>
              </a:rPr>
              <a:t>đơn </a:t>
            </a:r>
            <a:r>
              <a:rPr sz="1400" dirty="0">
                <a:latin typeface="Times New Roman"/>
                <a:cs typeface="Times New Roman"/>
              </a:rPr>
              <a:t>thuần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có thể gọi là thực  hiện </a:t>
            </a:r>
            <a:r>
              <a:rPr sz="1400" spc="-5" dirty="0">
                <a:latin typeface="Times New Roman"/>
                <a:cs typeface="Times New Roman"/>
              </a:rPr>
              <a:t>nhuần nhuyễn một </a:t>
            </a:r>
            <a:r>
              <a:rPr sz="1400" dirty="0">
                <a:latin typeface="Times New Roman"/>
                <a:cs typeface="Times New Roman"/>
              </a:rPr>
              <a:t>tổ </a:t>
            </a:r>
            <a:r>
              <a:rPr sz="1400" spc="-5" dirty="0">
                <a:latin typeface="Times New Roman"/>
                <a:cs typeface="Times New Roman"/>
              </a:rPr>
              <a:t>hợp các thao </a:t>
            </a:r>
            <a:r>
              <a:rPr sz="1400" dirty="0">
                <a:latin typeface="Times New Roman"/>
                <a:cs typeface="Times New Roman"/>
              </a:rPr>
              <a:t>tác </a:t>
            </a:r>
            <a:r>
              <a:rPr sz="1400" spc="10" dirty="0">
                <a:latin typeface="Times New Roman"/>
                <a:cs typeface="Times New Roman"/>
              </a:rPr>
              <a:t>kỹ </a:t>
            </a:r>
            <a:r>
              <a:rPr sz="1400" spc="-5" dirty="0">
                <a:latin typeface="Times New Roman"/>
                <a:cs typeface="Times New Roman"/>
              </a:rPr>
              <a:t>thuật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thống, theo </a:t>
            </a:r>
            <a:r>
              <a:rPr sz="1400" dirty="0">
                <a:latin typeface="Times New Roman"/>
                <a:cs typeface="Times New Roman"/>
              </a:rPr>
              <a:t>từng </a:t>
            </a:r>
            <a:r>
              <a:rPr sz="1400" spc="-5" dirty="0">
                <a:latin typeface="Times New Roman"/>
                <a:cs typeface="Times New Roman"/>
              </a:rPr>
              <a:t>giai  </a:t>
            </a:r>
            <a:r>
              <a:rPr sz="1400" dirty="0">
                <a:latin typeface="Times New Roman"/>
                <a:cs typeface="Times New Roman"/>
              </a:rPr>
              <a:t>đoạn để </a:t>
            </a:r>
            <a:r>
              <a:rPr sz="1400" spc="-5" dirty="0">
                <a:latin typeface="Times New Roman"/>
                <a:cs typeface="Times New Roman"/>
              </a:rPr>
              <a:t>thu </a:t>
            </a:r>
            <a:r>
              <a:rPr sz="1400" dirty="0">
                <a:latin typeface="Times New Roman"/>
                <a:cs typeface="Times New Roman"/>
              </a:rPr>
              <a:t>thập đầy </a:t>
            </a:r>
            <a:r>
              <a:rPr sz="1400" spc="5" dirty="0">
                <a:latin typeface="Times New Roman"/>
                <a:cs typeface="Times New Roman"/>
              </a:rPr>
              <a:t>đủ </a:t>
            </a:r>
            <a:r>
              <a:rPr sz="1400" spc="-5" dirty="0">
                <a:latin typeface="Times New Roman"/>
                <a:cs typeface="Times New Roman"/>
              </a:rPr>
              <a:t>các thông tin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5" dirty="0">
                <a:latin typeface="Times New Roman"/>
                <a:cs typeface="Times New Roman"/>
              </a:rPr>
              <a:t>thiết, phán đoán, đánh </a:t>
            </a:r>
            <a:r>
              <a:rPr sz="1400" dirty="0">
                <a:latin typeface="Times New Roman"/>
                <a:cs typeface="Times New Roman"/>
              </a:rPr>
              <a:t>giá và </a:t>
            </a:r>
            <a:r>
              <a:rPr sz="1400" spc="15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lý đúng mọi  tình huống, tiến tới quyết định các thao tác chính </a:t>
            </a:r>
            <a:r>
              <a:rPr sz="1400" dirty="0">
                <a:latin typeface="Times New Roman"/>
                <a:cs typeface="Times New Roman"/>
              </a:rPr>
              <a:t>xác, </a:t>
            </a:r>
            <a:r>
              <a:rPr sz="1400" spc="5" dirty="0">
                <a:latin typeface="Times New Roman"/>
                <a:cs typeface="Times New Roman"/>
              </a:rPr>
              <a:t>hợp </a:t>
            </a:r>
            <a:r>
              <a:rPr sz="1400" dirty="0">
                <a:latin typeface="Times New Roman"/>
                <a:cs typeface="Times New Roman"/>
              </a:rPr>
              <a:t>lý, kịp </a:t>
            </a:r>
            <a:r>
              <a:rPr sz="1400" spc="-5" dirty="0">
                <a:latin typeface="Times New Roman"/>
                <a:cs typeface="Times New Roman"/>
              </a:rPr>
              <a:t>thời để không </a:t>
            </a:r>
            <a:r>
              <a:rPr sz="1400" dirty="0">
                <a:latin typeface="Times New Roman"/>
                <a:cs typeface="Times New Roman"/>
              </a:rPr>
              <a:t>xảy ra  tai nạn </a:t>
            </a:r>
            <a:r>
              <a:rPr sz="1400" spc="-5" dirty="0">
                <a:latin typeface="Times New Roman"/>
                <a:cs typeface="Times New Roman"/>
              </a:rPr>
              <a:t>nguy </a:t>
            </a:r>
            <a:r>
              <a:rPr sz="1400" dirty="0">
                <a:latin typeface="Times New Roman"/>
                <a:cs typeface="Times New Roman"/>
              </a:rPr>
              <a:t>hiểm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.</a:t>
            </a:r>
          </a:p>
          <a:p>
            <a:pPr marL="12700" marR="5715" indent="633730" algn="just">
              <a:lnSpc>
                <a:spcPct val="95200"/>
              </a:lnSpc>
              <a:spcBef>
                <a:spcPts val="595"/>
              </a:spcBef>
            </a:pP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loại hình </a:t>
            </a:r>
            <a:r>
              <a:rPr sz="1400" dirty="0">
                <a:latin typeface="Times New Roman"/>
                <a:cs typeface="Times New Roman"/>
              </a:rPr>
              <a:t>lao động kỹ </a:t>
            </a:r>
            <a:r>
              <a:rPr sz="1400" spc="-5" dirty="0">
                <a:latin typeface="Times New Roman"/>
                <a:cs typeface="Times New Roman"/>
              </a:rPr>
              <a:t>thuật nguy hiểm, </a:t>
            </a:r>
            <a:r>
              <a:rPr sz="1400" dirty="0">
                <a:latin typeface="Times New Roman"/>
                <a:cs typeface="Times New Roman"/>
              </a:rPr>
              <a:t>liên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sinh mạng  con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. </a:t>
            </a:r>
            <a:r>
              <a:rPr sz="1400" spc="-5" dirty="0">
                <a:latin typeface="Times New Roman"/>
                <a:cs typeface="Times New Roman"/>
              </a:rPr>
              <a:t>Vì vậy, </a:t>
            </a:r>
            <a:r>
              <a:rPr sz="1400" dirty="0">
                <a:latin typeface="Times New Roman"/>
                <a:cs typeface="Times New Roman"/>
              </a:rPr>
              <a:t>lái xe ô tô </a:t>
            </a:r>
            <a:r>
              <a:rPr sz="1400" spc="-5" dirty="0">
                <a:latin typeface="Times New Roman"/>
                <a:cs typeface="Times New Roman"/>
              </a:rPr>
              <a:t>cần phải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tính nhẫn nại, </a:t>
            </a:r>
            <a:r>
              <a:rPr sz="1400" dirty="0">
                <a:latin typeface="Times New Roman"/>
                <a:cs typeface="Times New Roman"/>
              </a:rPr>
              <a:t>rèn </a:t>
            </a:r>
            <a:r>
              <a:rPr sz="1400" spc="-5" dirty="0">
                <a:latin typeface="Times New Roman"/>
                <a:cs typeface="Times New Roman"/>
              </a:rPr>
              <a:t>luyện </a:t>
            </a:r>
            <a:r>
              <a:rPr sz="1400" dirty="0" err="1">
                <a:latin typeface="Times New Roman"/>
                <a:cs typeface="Times New Roman"/>
              </a:rPr>
              <a:t>từng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b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từ </a:t>
            </a:r>
            <a:r>
              <a:rPr sz="1400" spc="-160" dirty="0">
                <a:latin typeface="Times New Roman"/>
                <a:cs typeface="Times New Roman"/>
              </a:rPr>
              <a:t>kỹ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thuật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dirty="0">
                <a:latin typeface="Times New Roman"/>
                <a:cs typeface="Times New Roman"/>
              </a:rPr>
              <a:t>bản đến </a:t>
            </a:r>
            <a:r>
              <a:rPr sz="1400" spc="-5" dirty="0">
                <a:latin typeface="Times New Roman"/>
                <a:cs typeface="Times New Roman"/>
              </a:rPr>
              <a:t>“Ứng </a:t>
            </a:r>
            <a:r>
              <a:rPr sz="1400" dirty="0">
                <a:latin typeface="Times New Roman"/>
                <a:cs typeface="Times New Roman"/>
              </a:rPr>
              <a:t>dụng”; phải có </a:t>
            </a:r>
            <a:r>
              <a:rPr sz="1400" spc="-5" dirty="0">
                <a:latin typeface="Times New Roman"/>
                <a:cs typeface="Times New Roman"/>
              </a:rPr>
              <a:t>lòng kiên trì.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5" dirty="0">
                <a:latin typeface="Times New Roman"/>
                <a:cs typeface="Times New Roman"/>
              </a:rPr>
              <a:t>phải loại </a:t>
            </a:r>
            <a:r>
              <a:rPr sz="1400" dirty="0">
                <a:latin typeface="Times New Roman"/>
                <a:cs typeface="Times New Roman"/>
              </a:rPr>
              <a:t>bỏ </a:t>
            </a:r>
            <a:r>
              <a:rPr sz="1400" spc="-5" dirty="0">
                <a:latin typeface="Times New Roman"/>
                <a:cs typeface="Times New Roman"/>
              </a:rPr>
              <a:t>tính nóng </a:t>
            </a:r>
            <a:r>
              <a:rPr sz="1400" dirty="0">
                <a:latin typeface="Times New Roman"/>
                <a:cs typeface="Times New Roman"/>
              </a:rPr>
              <a:t>vội, </a:t>
            </a:r>
            <a:r>
              <a:rPr sz="1400" spc="-5" dirty="0">
                <a:latin typeface="Times New Roman"/>
                <a:cs typeface="Times New Roman"/>
              </a:rPr>
              <a:t>lúc  nào cũng </a:t>
            </a:r>
            <a:r>
              <a:rPr sz="1400" dirty="0">
                <a:latin typeface="Times New Roman"/>
                <a:cs typeface="Times New Roman"/>
              </a:rPr>
              <a:t>phải đề </a:t>
            </a:r>
            <a:r>
              <a:rPr sz="1400" spc="-5" dirty="0">
                <a:latin typeface="Times New Roman"/>
                <a:cs typeface="Times New Roman"/>
              </a:rPr>
              <a:t>cao </a:t>
            </a:r>
            <a:r>
              <a:rPr sz="1400" spc="5" dirty="0">
                <a:latin typeface="Times New Roman"/>
                <a:cs typeface="Times New Roman"/>
              </a:rPr>
              <a:t>chữ </a:t>
            </a:r>
            <a:r>
              <a:rPr sz="1400" spc="-5" dirty="0">
                <a:latin typeface="Times New Roman"/>
                <a:cs typeface="Times New Roman"/>
              </a:rPr>
              <a:t>“Nhẫn”. Quyết </a:t>
            </a:r>
            <a:r>
              <a:rPr sz="1400" spc="5" dirty="0">
                <a:latin typeface="Times New Roman"/>
                <a:cs typeface="Times New Roman"/>
              </a:rPr>
              <a:t>tâm </a:t>
            </a:r>
            <a:r>
              <a:rPr sz="1400" dirty="0">
                <a:latin typeface="Times New Roman"/>
                <a:cs typeface="Times New Roman"/>
              </a:rPr>
              <a:t>rèn luyện trở </a:t>
            </a:r>
            <a:r>
              <a:rPr sz="1400" spc="-10" dirty="0" err="1">
                <a:latin typeface="Times New Roman"/>
                <a:cs typeface="Times New Roman"/>
              </a:rPr>
              <a:t>thành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an </a:t>
            </a:r>
            <a:r>
              <a:rPr sz="1400" spc="-20" dirty="0">
                <a:latin typeface="Times New Roman"/>
                <a:cs typeface="Times New Roman"/>
              </a:rPr>
              <a:t>toàn,  </a:t>
            </a:r>
            <a:r>
              <a:rPr sz="1400" spc="-5" dirty="0">
                <a:latin typeface="Times New Roman"/>
                <a:cs typeface="Times New Roman"/>
              </a:rPr>
              <a:t>tôn trọng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tham gia giao </a:t>
            </a:r>
            <a:r>
              <a:rPr sz="1400" spc="-5" dirty="0">
                <a:latin typeface="Times New Roman"/>
                <a:cs typeface="Times New Roman"/>
              </a:rPr>
              <a:t>thông khác, không bao </a:t>
            </a:r>
            <a:r>
              <a:rPr sz="1400" spc="5" dirty="0">
                <a:latin typeface="Times New Roman"/>
                <a:cs typeface="Times New Roman"/>
              </a:rPr>
              <a:t>giờ </a:t>
            </a:r>
            <a:r>
              <a:rPr sz="1400" dirty="0">
                <a:latin typeface="Times New Roman"/>
                <a:cs typeface="Times New Roman"/>
              </a:rPr>
              <a:t>gây ra tai</a:t>
            </a:r>
            <a:r>
              <a:rPr sz="1400" spc="-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nạn.</a:t>
            </a:r>
          </a:p>
          <a:p>
            <a:pPr marL="12700" marR="7620" lvl="2" algn="just">
              <a:lnSpc>
                <a:spcPts val="1600"/>
              </a:lnSpc>
              <a:spcBef>
                <a:spcPts val="650"/>
              </a:spcBef>
              <a:buAutoNum type="arabicPeriod" startAt="4"/>
              <a:tabLst>
                <a:tab pos="46228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Lái </a:t>
            </a:r>
            <a:r>
              <a:rPr sz="1400" b="1" dirty="0">
                <a:latin typeface="Times New Roman"/>
                <a:cs typeface="Times New Roman"/>
              </a:rPr>
              <a:t>xe ô </a:t>
            </a:r>
            <a:r>
              <a:rPr sz="1400" b="1" spc="-10" dirty="0">
                <a:latin typeface="Times New Roman"/>
                <a:cs typeface="Times New Roman"/>
              </a:rPr>
              <a:t>tô </a:t>
            </a:r>
            <a:r>
              <a:rPr sz="1400" b="1" spc="-5" dirty="0">
                <a:latin typeface="Times New Roman"/>
                <a:cs typeface="Times New Roman"/>
              </a:rPr>
              <a:t>là loại </a:t>
            </a:r>
            <a:r>
              <a:rPr sz="1400" b="1" dirty="0">
                <a:latin typeface="Times New Roman"/>
                <a:cs typeface="Times New Roman"/>
              </a:rPr>
              <a:t>hình </a:t>
            </a:r>
            <a:r>
              <a:rPr sz="1400" b="1" spc="-5" dirty="0">
                <a:latin typeface="Times New Roman"/>
                <a:cs typeface="Times New Roman"/>
              </a:rPr>
              <a:t>hoạt động tiềm </a:t>
            </a:r>
            <a:r>
              <a:rPr sz="1400" b="1" dirty="0">
                <a:latin typeface="Times New Roman"/>
                <a:cs typeface="Times New Roman"/>
              </a:rPr>
              <a:t>ẩn </a:t>
            </a:r>
            <a:r>
              <a:rPr sz="1400" b="1" spc="-5" dirty="0">
                <a:latin typeface="Times New Roman"/>
                <a:cs typeface="Times New Roman"/>
              </a:rPr>
              <a:t>nguy </a:t>
            </a:r>
            <a:r>
              <a:rPr sz="1400" b="1" dirty="0">
                <a:latin typeface="Times New Roman"/>
                <a:cs typeface="Times New Roman"/>
              </a:rPr>
              <a:t>cơ xảy ra </a:t>
            </a:r>
            <a:r>
              <a:rPr sz="1400" b="1" spc="-5" dirty="0">
                <a:latin typeface="Times New Roman"/>
                <a:cs typeface="Times New Roman"/>
              </a:rPr>
              <a:t>tai </a:t>
            </a:r>
            <a:r>
              <a:rPr sz="1400" b="1" spc="5" dirty="0">
                <a:latin typeface="Times New Roman"/>
                <a:cs typeface="Times New Roman"/>
              </a:rPr>
              <a:t>nạn </a:t>
            </a:r>
            <a:r>
              <a:rPr sz="1400" b="1" spc="-5" dirty="0">
                <a:latin typeface="Times New Roman"/>
                <a:cs typeface="Times New Roman"/>
              </a:rPr>
              <a:t>giao </a:t>
            </a:r>
            <a:r>
              <a:rPr sz="1400" b="1" spc="-5" dirty="0" err="1">
                <a:latin typeface="Times New Roman"/>
                <a:cs typeface="Times New Roman"/>
              </a:rPr>
              <a:t>thông</a:t>
            </a:r>
            <a:r>
              <a:rPr sz="1400" b="1" spc="-5" dirty="0">
                <a:latin typeface="Times New Roman"/>
                <a:cs typeface="Times New Roman"/>
              </a:rPr>
              <a:t>  </a:t>
            </a:r>
            <a:r>
              <a:rPr sz="1400" b="1" spc="-60" dirty="0" smtClean="0">
                <a:latin typeface="Times New Roman"/>
                <a:cs typeface="Times New Roman"/>
              </a:rPr>
              <a:t>đ</a:t>
            </a:r>
            <a:r>
              <a:rPr lang="vi-VN" sz="1400" b="1" spc="-60" dirty="0" smtClean="0">
                <a:latin typeface="Times New Roman"/>
                <a:cs typeface="Times New Roman"/>
              </a:rPr>
              <a:t>ư</a:t>
            </a:r>
            <a:r>
              <a:rPr sz="1400" b="1" spc="-60" dirty="0" err="1" smtClean="0">
                <a:latin typeface="Times New Roman"/>
                <a:cs typeface="Times New Roman"/>
              </a:rPr>
              <a:t>ờng</a:t>
            </a:r>
            <a:r>
              <a:rPr sz="1400" b="1" dirty="0" smtClean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bộ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95400"/>
              </a:lnSpc>
              <a:spcBef>
                <a:spcPts val="550"/>
              </a:spcBef>
            </a:pP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dirty="0">
                <a:latin typeface="Times New Roman"/>
                <a:cs typeface="Times New Roman"/>
              </a:rPr>
              <a:t>báo </a:t>
            </a:r>
            <a:r>
              <a:rPr sz="1400" spc="-5" dirty="0">
                <a:latin typeface="Times New Roman"/>
                <a:cs typeface="Times New Roman"/>
              </a:rPr>
              <a:t>cáo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Tổ </a:t>
            </a:r>
            <a:r>
              <a:rPr sz="1400" dirty="0">
                <a:latin typeface="Times New Roman"/>
                <a:cs typeface="Times New Roman"/>
              </a:rPr>
              <a:t>chức Y tế thế giới </a:t>
            </a:r>
            <a:r>
              <a:rPr sz="1400" spc="-10" dirty="0">
                <a:latin typeface="Times New Roman"/>
                <a:cs typeface="Times New Roman"/>
              </a:rPr>
              <a:t>(WHO)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Ngân hàng </a:t>
            </a:r>
            <a:r>
              <a:rPr sz="1400" spc="5" dirty="0">
                <a:latin typeface="Times New Roman"/>
                <a:cs typeface="Times New Roman"/>
              </a:rPr>
              <a:t>thế </a:t>
            </a:r>
            <a:r>
              <a:rPr sz="1400" spc="-5" dirty="0">
                <a:latin typeface="Times New Roman"/>
                <a:cs typeface="Times New Roman"/>
              </a:rPr>
              <a:t>giới (WB),  mỗi </a:t>
            </a:r>
            <a:r>
              <a:rPr sz="1400" spc="5" dirty="0">
                <a:latin typeface="Times New Roman"/>
                <a:cs typeface="Times New Roman"/>
              </a:rPr>
              <a:t>năm thế </a:t>
            </a:r>
            <a:r>
              <a:rPr sz="1400" dirty="0">
                <a:latin typeface="Times New Roman"/>
                <a:cs typeface="Times New Roman"/>
              </a:rPr>
              <a:t>giới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1,27 </a:t>
            </a:r>
            <a:r>
              <a:rPr sz="1400" spc="-5" dirty="0" err="1">
                <a:latin typeface="Times New Roman"/>
                <a:cs typeface="Times New Roman"/>
              </a:rPr>
              <a:t>triệu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chết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khoảng 50 </a:t>
            </a:r>
            <a:r>
              <a:rPr sz="1400" spc="-5" dirty="0" err="1">
                <a:latin typeface="Times New Roman"/>
                <a:cs typeface="Times New Roman"/>
              </a:rPr>
              <a:t>triệu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vì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lang="en-US" sz="1400" spc="-165" dirty="0" smtClean="0">
                <a:latin typeface="Times New Roman"/>
                <a:cs typeface="Times New Roman"/>
              </a:rPr>
              <a:t>tai </a:t>
            </a:r>
            <a:r>
              <a:rPr sz="1400" spc="-5" dirty="0" err="1" smtClean="0">
                <a:latin typeface="Times New Roman"/>
                <a:cs typeface="Times New Roman"/>
              </a:rPr>
              <a:t>nạn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bộ.</a:t>
            </a:r>
            <a:endParaRPr sz="1400" dirty="0">
              <a:latin typeface="Times New Roman"/>
              <a:cs typeface="Times New Roman"/>
            </a:endParaRPr>
          </a:p>
          <a:p>
            <a:pPr marL="12700" marR="205104" indent="398780">
              <a:lnSpc>
                <a:spcPts val="1610"/>
              </a:lnSpc>
              <a:spcBef>
                <a:spcPts val="615"/>
              </a:spcBef>
            </a:pPr>
            <a:r>
              <a:rPr sz="1400" spc="-5" dirty="0">
                <a:latin typeface="Times New Roman"/>
                <a:cs typeface="Times New Roman"/>
              </a:rPr>
              <a:t>Tại </a:t>
            </a:r>
            <a:r>
              <a:rPr sz="1400" spc="-10" dirty="0">
                <a:latin typeface="Times New Roman"/>
                <a:cs typeface="Times New Roman"/>
              </a:rPr>
              <a:t>Mỹ, </a:t>
            </a:r>
            <a:r>
              <a:rPr sz="1400" dirty="0">
                <a:latin typeface="Times New Roman"/>
                <a:cs typeface="Times New Roman"/>
              </a:rPr>
              <a:t>năm </a:t>
            </a:r>
            <a:r>
              <a:rPr sz="1400" spc="-5" dirty="0">
                <a:latin typeface="Times New Roman"/>
                <a:cs typeface="Times New Roman"/>
              </a:rPr>
              <a:t>2015 </a:t>
            </a:r>
            <a:r>
              <a:rPr sz="1400" spc="-5" dirty="0" err="1">
                <a:latin typeface="Times New Roman"/>
                <a:cs typeface="Times New Roman"/>
              </a:rPr>
              <a:t>Số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Mỹ tử </a:t>
            </a:r>
            <a:r>
              <a:rPr sz="1400" spc="-5" dirty="0">
                <a:latin typeface="Times New Roman"/>
                <a:cs typeface="Times New Roman"/>
              </a:rPr>
              <a:t>vong vì 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35.200 </a:t>
            </a:r>
            <a:r>
              <a:rPr sz="1400" spc="-150" dirty="0" smtClean="0">
                <a:latin typeface="Times New Roman"/>
                <a:cs typeface="Times New Roman"/>
              </a:rPr>
              <a:t>ng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err="1" smtClean="0">
                <a:latin typeface="Times New Roman"/>
                <a:cs typeface="Times New Roman"/>
              </a:rPr>
              <a:t>ời</a:t>
            </a:r>
            <a:r>
              <a:rPr sz="1400" spc="-150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tăng </a:t>
            </a:r>
            <a:r>
              <a:rPr sz="1400" dirty="0">
                <a:latin typeface="Times New Roman"/>
                <a:cs typeface="Times New Roman"/>
              </a:rPr>
              <a:t>7,7 phần trăm </a:t>
            </a:r>
            <a:r>
              <a:rPr sz="1400" spc="-5" dirty="0">
                <a:latin typeface="Times New Roman"/>
                <a:cs typeface="Times New Roman"/>
              </a:rPr>
              <a:t>so </a:t>
            </a:r>
            <a:r>
              <a:rPr sz="1400" spc="5" dirty="0">
                <a:latin typeface="Times New Roman"/>
                <a:cs typeface="Times New Roman"/>
              </a:rPr>
              <a:t>với </a:t>
            </a:r>
            <a:r>
              <a:rPr sz="1400" dirty="0" err="1">
                <a:latin typeface="Times New Roman"/>
                <a:cs typeface="Times New Roman"/>
              </a:rPr>
              <a:t>năm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tr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ớc</a:t>
            </a:r>
            <a:r>
              <a:rPr sz="1400" spc="-65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377825">
              <a:lnSpc>
                <a:spcPts val="1639"/>
              </a:lnSpc>
              <a:spcBef>
                <a:spcPts val="509"/>
              </a:spcBef>
            </a:pPr>
            <a:r>
              <a:rPr sz="1400" spc="-5" dirty="0">
                <a:latin typeface="Times New Roman"/>
                <a:cs typeface="Times New Roman"/>
              </a:rPr>
              <a:t>Tại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Trung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Quốc,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năm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2015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Tổ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chức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tế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thế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giới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cho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biết,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mỗi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năm,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ít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nhất</a:t>
            </a:r>
          </a:p>
          <a:p>
            <a:pPr marL="12700">
              <a:lnSpc>
                <a:spcPts val="1639"/>
              </a:lnSpc>
            </a:pPr>
            <a:r>
              <a:rPr sz="1400" spc="-5" dirty="0">
                <a:latin typeface="Times New Roman"/>
                <a:cs typeface="Times New Roman"/>
              </a:rPr>
              <a:t>200.000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5" dirty="0">
                <a:latin typeface="Times New Roman"/>
                <a:cs typeface="Times New Roman"/>
              </a:rPr>
              <a:t>chết vì 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98780" algn="just">
              <a:lnSpc>
                <a:spcPct val="95900"/>
              </a:lnSpc>
              <a:spcBef>
                <a:spcPts val="575"/>
              </a:spcBef>
            </a:pP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dirty="0">
                <a:latin typeface="Times New Roman"/>
                <a:cs typeface="Times New Roman"/>
              </a:rPr>
              <a:t>dữ </a:t>
            </a:r>
            <a:r>
              <a:rPr sz="1400" spc="-5" dirty="0">
                <a:latin typeface="Times New Roman"/>
                <a:cs typeface="Times New Roman"/>
              </a:rPr>
              <a:t>liệu thống </a:t>
            </a:r>
            <a:r>
              <a:rPr sz="1400" dirty="0">
                <a:latin typeface="Times New Roman"/>
                <a:cs typeface="Times New Roman"/>
              </a:rPr>
              <a:t>kê </a:t>
            </a:r>
            <a:r>
              <a:rPr sz="1400" spc="-5" dirty="0">
                <a:latin typeface="Times New Roman"/>
                <a:cs typeface="Times New Roman"/>
              </a:rPr>
              <a:t>trong Báo cáo An toàn Giao thông toàn </a:t>
            </a:r>
            <a:r>
              <a:rPr sz="1400" spc="5" dirty="0">
                <a:latin typeface="Times New Roman"/>
                <a:cs typeface="Times New Roman"/>
              </a:rPr>
              <a:t>cầu </a:t>
            </a:r>
            <a:r>
              <a:rPr sz="1400" dirty="0">
                <a:latin typeface="Times New Roman"/>
                <a:cs typeface="Times New Roman"/>
              </a:rPr>
              <a:t>năm </a:t>
            </a:r>
            <a:r>
              <a:rPr sz="1400" spc="-5" dirty="0">
                <a:latin typeface="Times New Roman"/>
                <a:cs typeface="Times New Roman"/>
              </a:rPr>
              <a:t>2015 </a:t>
            </a:r>
            <a:r>
              <a:rPr sz="1400" dirty="0">
                <a:latin typeface="Times New Roman"/>
                <a:cs typeface="Times New Roman"/>
              </a:rPr>
              <a:t>của  </a:t>
            </a:r>
            <a:r>
              <a:rPr sz="1400" spc="-5" dirty="0">
                <a:latin typeface="Times New Roman"/>
                <a:cs typeface="Times New Roman"/>
              </a:rPr>
              <a:t>WHO, </a:t>
            </a:r>
            <a:r>
              <a:rPr sz="1400" dirty="0">
                <a:latin typeface="Times New Roman"/>
                <a:cs typeface="Times New Roman"/>
              </a:rPr>
              <a:t>các quốc gia </a:t>
            </a:r>
            <a:r>
              <a:rPr sz="1400" spc="-5" dirty="0">
                <a:latin typeface="Times New Roman"/>
                <a:cs typeface="Times New Roman"/>
              </a:rPr>
              <a:t>Châu Âu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10" dirty="0">
                <a:latin typeface="Times New Roman"/>
                <a:cs typeface="Times New Roman"/>
              </a:rPr>
              <a:t>tỷ </a:t>
            </a:r>
            <a:r>
              <a:rPr sz="1400" dirty="0">
                <a:latin typeface="Times New Roman"/>
                <a:cs typeface="Times New Roman"/>
              </a:rPr>
              <a:t>lệ tử </a:t>
            </a:r>
            <a:r>
              <a:rPr sz="1400" spc="-5" dirty="0">
                <a:latin typeface="Times New Roman"/>
                <a:cs typeface="Times New Roman"/>
              </a:rPr>
              <a:t>vong </a:t>
            </a:r>
            <a:r>
              <a:rPr sz="1400" dirty="0">
                <a:latin typeface="Times New Roman"/>
                <a:cs typeface="Times New Roman"/>
              </a:rPr>
              <a:t>thấp nhất nhất, </a:t>
            </a:r>
            <a:r>
              <a:rPr sz="1400" spc="-5" dirty="0">
                <a:latin typeface="Times New Roman"/>
                <a:cs typeface="Times New Roman"/>
              </a:rPr>
              <a:t>trong khi </a:t>
            </a:r>
            <a:r>
              <a:rPr sz="1400" spc="5" dirty="0">
                <a:latin typeface="Times New Roman"/>
                <a:cs typeface="Times New Roman"/>
              </a:rPr>
              <a:t>tỉ </a:t>
            </a:r>
            <a:r>
              <a:rPr sz="1400" spc="-5" dirty="0">
                <a:latin typeface="Times New Roman"/>
                <a:cs typeface="Times New Roman"/>
              </a:rPr>
              <a:t>lệ </a:t>
            </a:r>
            <a:r>
              <a:rPr sz="1400" dirty="0">
                <a:latin typeface="Times New Roman"/>
                <a:cs typeface="Times New Roman"/>
              </a:rPr>
              <a:t>này lại </a:t>
            </a:r>
            <a:r>
              <a:rPr sz="1400" spc="-5" dirty="0">
                <a:latin typeface="Times New Roman"/>
                <a:cs typeface="Times New Roman"/>
              </a:rPr>
              <a:t>cao  </a:t>
            </a:r>
            <a:r>
              <a:rPr sz="1400" dirty="0">
                <a:latin typeface="Times New Roman"/>
                <a:cs typeface="Times New Roman"/>
              </a:rPr>
              <a:t>nhất ở các </a:t>
            </a:r>
            <a:r>
              <a:rPr sz="1400" spc="-5" dirty="0">
                <a:latin typeface="Times New Roman"/>
                <a:cs typeface="Times New Roman"/>
              </a:rPr>
              <a:t>quốc gia Châu Phi. Cũng theo </a:t>
            </a:r>
            <a:r>
              <a:rPr sz="1400" spc="5" dirty="0">
                <a:latin typeface="Times New Roman"/>
                <a:cs typeface="Times New Roman"/>
              </a:rPr>
              <a:t>số </a:t>
            </a:r>
            <a:r>
              <a:rPr sz="1400" spc="-5" dirty="0">
                <a:latin typeface="Times New Roman"/>
                <a:cs typeface="Times New Roman"/>
              </a:rPr>
              <a:t>liệu </a:t>
            </a:r>
            <a:r>
              <a:rPr sz="1400" spc="-10" dirty="0">
                <a:latin typeface="Times New Roman"/>
                <a:cs typeface="Times New Roman"/>
              </a:rPr>
              <a:t>này, </a:t>
            </a:r>
            <a:r>
              <a:rPr sz="1400" dirty="0">
                <a:latin typeface="Times New Roman"/>
                <a:cs typeface="Times New Roman"/>
              </a:rPr>
              <a:t>Việt </a:t>
            </a:r>
            <a:r>
              <a:rPr sz="1400" spc="-5" dirty="0">
                <a:latin typeface="Times New Roman"/>
                <a:cs typeface="Times New Roman"/>
              </a:rPr>
              <a:t>Nam </a:t>
            </a:r>
            <a:r>
              <a:rPr sz="1400" dirty="0">
                <a:latin typeface="Times New Roman"/>
                <a:cs typeface="Times New Roman"/>
              </a:rPr>
              <a:t>có tỉ lệ tử </a:t>
            </a:r>
            <a:r>
              <a:rPr sz="1400" spc="-5" dirty="0" err="1">
                <a:latin typeface="Times New Roman"/>
                <a:cs typeface="Times New Roman"/>
              </a:rPr>
              <a:t>vong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lang="vi-VN" sz="1400" spc="-175" dirty="0" smtClean="0">
                <a:latin typeface="Times New Roman"/>
                <a:cs typeface="Times New Roman"/>
              </a:rPr>
              <a:t>ư</a:t>
            </a:r>
            <a:r>
              <a:rPr sz="1400" spc="-175" dirty="0" err="1" smtClean="0">
                <a:latin typeface="Times New Roman"/>
                <a:cs typeface="Times New Roman"/>
              </a:rPr>
              <a:t>ớc</a:t>
            </a:r>
            <a:r>
              <a:rPr sz="1400" spc="-175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tính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24,5/100,000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(ngang với Mauritania), </a:t>
            </a:r>
            <a:r>
              <a:rPr sz="1400" dirty="0">
                <a:latin typeface="Times New Roman"/>
                <a:cs typeface="Times New Roman"/>
              </a:rPr>
              <a:t>đứng thứ </a:t>
            </a:r>
            <a:r>
              <a:rPr sz="1400" spc="-5" dirty="0">
                <a:latin typeface="Times New Roman"/>
                <a:cs typeface="Times New Roman"/>
              </a:rPr>
              <a:t>138/179 </a:t>
            </a:r>
            <a:r>
              <a:rPr sz="1400" dirty="0">
                <a:latin typeface="Times New Roman"/>
                <a:cs typeface="Times New Roman"/>
              </a:rPr>
              <a:t>quốc gia và </a:t>
            </a:r>
            <a:r>
              <a:rPr sz="1400" spc="-5" dirty="0">
                <a:latin typeface="Times New Roman"/>
                <a:cs typeface="Times New Roman"/>
              </a:rPr>
              <a:t>vùng  lãnh </a:t>
            </a:r>
            <a:r>
              <a:rPr sz="1400" dirty="0">
                <a:latin typeface="Times New Roman"/>
                <a:cs typeface="Times New Roman"/>
              </a:rPr>
              <a:t>thổ </a:t>
            </a:r>
            <a:r>
              <a:rPr sz="1400" spc="-5" dirty="0">
                <a:latin typeface="Times New Roman"/>
                <a:cs typeface="Times New Roman"/>
              </a:rPr>
              <a:t>trên </a:t>
            </a:r>
            <a:r>
              <a:rPr sz="1400" dirty="0">
                <a:latin typeface="Times New Roman"/>
                <a:cs typeface="Times New Roman"/>
              </a:rPr>
              <a:t>thế </a:t>
            </a:r>
            <a:r>
              <a:rPr sz="1400" spc="-5" dirty="0">
                <a:latin typeface="Times New Roman"/>
                <a:cs typeface="Times New Roman"/>
              </a:rPr>
              <a:t>giới. Tuy </a:t>
            </a:r>
            <a:r>
              <a:rPr sz="1400" dirty="0">
                <a:latin typeface="Times New Roman"/>
                <a:cs typeface="Times New Roman"/>
              </a:rPr>
              <a:t>nhiên, </a:t>
            </a:r>
            <a:r>
              <a:rPr sz="1400" spc="-5" dirty="0">
                <a:latin typeface="Times New Roman"/>
                <a:cs typeface="Times New Roman"/>
              </a:rPr>
              <a:t>trong khu </a:t>
            </a:r>
            <a:r>
              <a:rPr sz="1400" spc="5" dirty="0">
                <a:latin typeface="Times New Roman"/>
                <a:cs typeface="Times New Roman"/>
              </a:rPr>
              <a:t>vực </a:t>
            </a:r>
            <a:r>
              <a:rPr sz="1400" spc="-10" dirty="0">
                <a:latin typeface="Times New Roman"/>
                <a:cs typeface="Times New Roman"/>
              </a:rPr>
              <a:t>Đông </a:t>
            </a:r>
            <a:r>
              <a:rPr sz="1400" spc="-5" dirty="0">
                <a:latin typeface="Times New Roman"/>
                <a:cs typeface="Times New Roman"/>
              </a:rPr>
              <a:t>Nam Á, </a:t>
            </a:r>
            <a:r>
              <a:rPr sz="1400" spc="5" dirty="0">
                <a:latin typeface="Times New Roman"/>
                <a:cs typeface="Times New Roman"/>
              </a:rPr>
              <a:t>tỉ </a:t>
            </a:r>
            <a:r>
              <a:rPr sz="1400" dirty="0">
                <a:latin typeface="Times New Roman"/>
                <a:cs typeface="Times New Roman"/>
              </a:rPr>
              <a:t>lệ </a:t>
            </a:r>
            <a:r>
              <a:rPr sz="1400" spc="-5" dirty="0">
                <a:latin typeface="Times New Roman"/>
                <a:cs typeface="Times New Roman"/>
              </a:rPr>
              <a:t>này </a:t>
            </a:r>
            <a:r>
              <a:rPr sz="1400" dirty="0">
                <a:latin typeface="Times New Roman"/>
                <a:cs typeface="Times New Roman"/>
              </a:rPr>
              <a:t>của Việt </a:t>
            </a:r>
            <a:r>
              <a:rPr sz="1400" spc="-10" dirty="0">
                <a:latin typeface="Times New Roman"/>
                <a:cs typeface="Times New Roman"/>
              </a:rPr>
              <a:t>Nam  </a:t>
            </a:r>
            <a:r>
              <a:rPr sz="1400" dirty="0">
                <a:latin typeface="Times New Roman"/>
                <a:cs typeface="Times New Roman"/>
              </a:rPr>
              <a:t>cao thứ </a:t>
            </a:r>
            <a:r>
              <a:rPr sz="1400" spc="-5" dirty="0">
                <a:latin typeface="Times New Roman"/>
                <a:cs typeface="Times New Roman"/>
              </a:rPr>
              <a:t>hai sau Thái Lan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(36,2/100,000).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44027" y="964247"/>
            <a:ext cx="398145" cy="238125"/>
            <a:chOff x="1744027" y="964247"/>
            <a:chExt cx="398145" cy="238125"/>
          </a:xfrm>
        </p:grpSpPr>
        <p:sp>
          <p:nvSpPr>
            <p:cNvPr id="3" name="object 3"/>
            <p:cNvSpPr/>
            <p:nvPr/>
          </p:nvSpPr>
          <p:spPr>
            <a:xfrm>
              <a:off x="1748789" y="969010"/>
              <a:ext cx="388620" cy="228600"/>
            </a:xfrm>
            <a:custGeom>
              <a:avLst/>
              <a:gdLst/>
              <a:ahLst/>
              <a:cxnLst/>
              <a:rect l="l" t="t" r="r" b="b"/>
              <a:pathLst>
                <a:path w="388619" h="228600">
                  <a:moveTo>
                    <a:pt x="388619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388619" y="228600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748789" y="969010"/>
              <a:ext cx="388620" cy="228600"/>
            </a:xfrm>
            <a:custGeom>
              <a:avLst/>
              <a:gdLst/>
              <a:ahLst/>
              <a:cxnLst/>
              <a:rect l="l" t="t" r="r" b="b"/>
              <a:pathLst>
                <a:path w="388619" h="228600">
                  <a:moveTo>
                    <a:pt x="0" y="228600"/>
                  </a:moveTo>
                  <a:lnTo>
                    <a:pt x="388619" y="228600"/>
                  </a:lnTo>
                  <a:lnTo>
                    <a:pt x="388619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22984" y="718820"/>
            <a:ext cx="554799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818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Tỉ </a:t>
            </a:r>
            <a:r>
              <a:rPr sz="1400" b="1" dirty="0">
                <a:latin typeface="Times New Roman"/>
                <a:cs typeface="Times New Roman"/>
              </a:rPr>
              <a:t>lệ tử </a:t>
            </a:r>
            <a:r>
              <a:rPr sz="1400" b="1" spc="-5" dirty="0">
                <a:latin typeface="Times New Roman"/>
                <a:cs typeface="Times New Roman"/>
              </a:rPr>
              <a:t>vong </a:t>
            </a:r>
            <a:r>
              <a:rPr sz="1400" b="1" spc="-10" dirty="0">
                <a:latin typeface="Times New Roman"/>
                <a:cs typeface="Times New Roman"/>
              </a:rPr>
              <a:t>do </a:t>
            </a:r>
            <a:r>
              <a:rPr sz="1400" b="1" spc="-5" dirty="0">
                <a:latin typeface="Times New Roman"/>
                <a:cs typeface="Times New Roman"/>
              </a:rPr>
              <a:t>tai </a:t>
            </a:r>
            <a:r>
              <a:rPr sz="1400" b="1" dirty="0">
                <a:latin typeface="Times New Roman"/>
                <a:cs typeface="Times New Roman"/>
              </a:rPr>
              <a:t>nạn </a:t>
            </a:r>
            <a:r>
              <a:rPr sz="1400" b="1" spc="-5" dirty="0">
                <a:latin typeface="Times New Roman"/>
                <a:cs typeface="Times New Roman"/>
              </a:rPr>
              <a:t>giao thông tại các quốc gia Đông Nam</a:t>
            </a:r>
            <a:r>
              <a:rPr sz="1400" b="1" spc="10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Á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Quốc</a:t>
            </a:r>
            <a:r>
              <a:rPr sz="1400" spc="-5" dirty="0">
                <a:latin typeface="Times New Roman"/>
                <a:cs typeface="Times New Roman"/>
              </a:rPr>
              <a:t> gia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2984" y="1738630"/>
            <a:ext cx="6737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Thái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004" y="2147061"/>
            <a:ext cx="901700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176530">
              <a:lnSpc>
                <a:spcPts val="161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Việt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Nam  </a:t>
            </a:r>
            <a:r>
              <a:rPr sz="1400" spc="-5" dirty="0">
                <a:latin typeface="Times New Roman"/>
                <a:cs typeface="Times New Roman"/>
              </a:rPr>
              <a:t>Indonesia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2984" y="2759710"/>
            <a:ext cx="6788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Malaysia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6200" y="3170047"/>
            <a:ext cx="82613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56515" marR="5080" indent="-44450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ip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 </a:t>
            </a:r>
            <a:r>
              <a:rPr sz="1400" spc="-5" dirty="0">
                <a:latin typeface="Times New Roman"/>
                <a:cs typeface="Times New Roman"/>
              </a:rPr>
              <a:t>Singapore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2004" y="3782695"/>
            <a:ext cx="9150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Timor-Leste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4592" y="4191126"/>
            <a:ext cx="7156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5" dirty="0">
                <a:latin typeface="Times New Roman"/>
                <a:cs typeface="Times New Roman"/>
              </a:rPr>
              <a:t>M</a:t>
            </a:r>
            <a:r>
              <a:rPr sz="1400" spc="-2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2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ar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2004" y="4805298"/>
            <a:ext cx="6245225" cy="2079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3535" algn="ctr">
              <a:lnSpc>
                <a:spcPct val="100000"/>
              </a:lnSpc>
              <a:spcBef>
                <a:spcPts val="105"/>
              </a:spcBef>
              <a:tabLst>
                <a:tab pos="1352550" algn="l"/>
                <a:tab pos="2579370" algn="l"/>
                <a:tab pos="3667760" algn="l"/>
                <a:tab pos="4858385" algn="l"/>
              </a:tabLst>
            </a:pPr>
            <a:r>
              <a:rPr sz="1400" dirty="0">
                <a:latin typeface="Times New Roman"/>
                <a:cs typeface="Times New Roman"/>
              </a:rPr>
              <a:t>0	10	20	30	</a:t>
            </a:r>
            <a:r>
              <a:rPr sz="1400" spc="5" dirty="0">
                <a:latin typeface="Times New Roman"/>
                <a:cs typeface="Times New Roman"/>
              </a:rPr>
              <a:t>40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1946910" algn="just">
              <a:lnSpc>
                <a:spcPts val="1645"/>
              </a:lnSpc>
            </a:pPr>
            <a:r>
              <a:rPr sz="1400" i="1" spc="-5" dirty="0">
                <a:latin typeface="Times New Roman"/>
                <a:cs typeface="Times New Roman"/>
              </a:rPr>
              <a:t>Tỷ </a:t>
            </a:r>
            <a:r>
              <a:rPr sz="1400" i="1" dirty="0">
                <a:latin typeface="Times New Roman"/>
                <a:cs typeface="Times New Roman"/>
              </a:rPr>
              <a:t>lệ </a:t>
            </a:r>
            <a:r>
              <a:rPr sz="1400" i="1" spc="-5" dirty="0">
                <a:latin typeface="Times New Roman"/>
                <a:cs typeface="Times New Roman"/>
              </a:rPr>
              <a:t>tử vong trên 100,000 </a:t>
            </a:r>
            <a:r>
              <a:rPr sz="1400" i="1" dirty="0">
                <a:latin typeface="Times New Roman"/>
                <a:cs typeface="Times New Roman"/>
              </a:rPr>
              <a:t>người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09245" algn="just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Tại </a:t>
            </a:r>
            <a:r>
              <a:rPr sz="1400" dirty="0">
                <a:latin typeface="Times New Roman"/>
                <a:cs typeface="Times New Roman"/>
              </a:rPr>
              <a:t>Việt </a:t>
            </a:r>
            <a:r>
              <a:rPr sz="1400" spc="-5" dirty="0">
                <a:latin typeface="Times New Roman"/>
                <a:cs typeface="Times New Roman"/>
              </a:rPr>
              <a:t>Nam </a:t>
            </a:r>
            <a:r>
              <a:rPr sz="1400" dirty="0">
                <a:latin typeface="Times New Roman"/>
                <a:cs typeface="Times New Roman"/>
              </a:rPr>
              <a:t>theo </a:t>
            </a:r>
            <a:r>
              <a:rPr sz="1400" spc="-5" dirty="0">
                <a:latin typeface="Times New Roman"/>
                <a:cs typeface="Times New Roman"/>
              </a:rPr>
              <a:t>thống </a:t>
            </a:r>
            <a:r>
              <a:rPr sz="1400" dirty="0">
                <a:latin typeface="Times New Roman"/>
                <a:cs typeface="Times New Roman"/>
              </a:rPr>
              <a:t>kê của </a:t>
            </a:r>
            <a:r>
              <a:rPr sz="1400" spc="-5" dirty="0">
                <a:latin typeface="Times New Roman"/>
                <a:cs typeface="Times New Roman"/>
              </a:rPr>
              <a:t>Cục cảnh </a:t>
            </a:r>
            <a:r>
              <a:rPr sz="1400" dirty="0">
                <a:latin typeface="Times New Roman"/>
                <a:cs typeface="Times New Roman"/>
              </a:rPr>
              <a:t>sát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năm </a:t>
            </a:r>
            <a:r>
              <a:rPr sz="1400" spc="-5" dirty="0">
                <a:latin typeface="Times New Roman"/>
                <a:cs typeface="Times New Roman"/>
              </a:rPr>
              <a:t>2015 </a:t>
            </a:r>
            <a:r>
              <a:rPr sz="1400" dirty="0" err="1">
                <a:latin typeface="Times New Roman"/>
                <a:cs typeface="Times New Roman"/>
              </a:rPr>
              <a:t>cả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5" dirty="0">
                <a:latin typeface="Times New Roman"/>
                <a:cs typeface="Times New Roman"/>
              </a:rPr>
              <a:t>xảy 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22.827 </a:t>
            </a:r>
            <a:r>
              <a:rPr sz="1400" spc="5" dirty="0">
                <a:latin typeface="Times New Roman"/>
                <a:cs typeface="Times New Roman"/>
              </a:rPr>
              <a:t>vụ, </a:t>
            </a:r>
            <a:r>
              <a:rPr sz="1400" dirty="0">
                <a:latin typeface="Times New Roman"/>
                <a:cs typeface="Times New Roman"/>
              </a:rPr>
              <a:t>làm chết </a:t>
            </a:r>
            <a:r>
              <a:rPr sz="1400" spc="-5" dirty="0">
                <a:latin typeface="Times New Roman"/>
                <a:cs typeface="Times New Roman"/>
              </a:rPr>
              <a:t>8.727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 err="1">
                <a:latin typeface="Times New Roman"/>
                <a:cs typeface="Times New Roman"/>
              </a:rPr>
              <a:t>bị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21.069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ng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ời</a:t>
            </a:r>
            <a:r>
              <a:rPr sz="1400" i="1" spc="-7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ts val="1610"/>
              </a:lnSpc>
              <a:spcBef>
                <a:spcPts val="10"/>
              </a:spcBef>
            </a:pPr>
            <a:r>
              <a:rPr sz="1400" spc="-5" dirty="0">
                <a:latin typeface="Times New Roman"/>
                <a:cs typeface="Times New Roman"/>
              </a:rPr>
              <a:t>Qua thống </a:t>
            </a:r>
            <a:r>
              <a:rPr sz="1400" dirty="0">
                <a:latin typeface="Times New Roman"/>
                <a:cs typeface="Times New Roman"/>
              </a:rPr>
              <a:t>kê, </a:t>
            </a:r>
            <a:r>
              <a:rPr sz="1400" spc="-5" dirty="0">
                <a:latin typeface="Times New Roman"/>
                <a:cs typeface="Times New Roman"/>
              </a:rPr>
              <a:t>phân tích </a:t>
            </a:r>
            <a:r>
              <a:rPr sz="1400" dirty="0">
                <a:latin typeface="Times New Roman"/>
                <a:cs typeface="Times New Roman"/>
              </a:rPr>
              <a:t>tổng </a:t>
            </a:r>
            <a:r>
              <a:rPr sz="1400" spc="-5" dirty="0">
                <a:latin typeface="Times New Roman"/>
                <a:cs typeface="Times New Roman"/>
              </a:rPr>
              <a:t>số các </a:t>
            </a:r>
            <a:r>
              <a:rPr sz="1400" spc="5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TNGT </a:t>
            </a:r>
            <a:r>
              <a:rPr sz="1400" dirty="0">
                <a:latin typeface="Times New Roman"/>
                <a:cs typeface="Times New Roman"/>
              </a:rPr>
              <a:t>xảy ra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năm </a:t>
            </a:r>
            <a:r>
              <a:rPr sz="1400" spc="-5" dirty="0">
                <a:latin typeface="Times New Roman"/>
                <a:cs typeface="Times New Roman"/>
              </a:rPr>
              <a:t>2015 cho  </a:t>
            </a:r>
            <a:r>
              <a:rPr sz="1400" dirty="0">
                <a:latin typeface="Times New Roman"/>
                <a:cs typeface="Times New Roman"/>
              </a:rPr>
              <a:t>thấy các </a:t>
            </a:r>
            <a:r>
              <a:rPr sz="1400" spc="-5" dirty="0">
                <a:latin typeface="Times New Roman"/>
                <a:cs typeface="Times New Roman"/>
              </a:rPr>
              <a:t>lỗi </a:t>
            </a:r>
            <a:r>
              <a:rPr sz="1400" dirty="0">
                <a:latin typeface="Times New Roman"/>
                <a:cs typeface="Times New Roman"/>
              </a:rPr>
              <a:t>vi </a:t>
            </a:r>
            <a:r>
              <a:rPr sz="1400" spc="5" dirty="0">
                <a:latin typeface="Times New Roman"/>
                <a:cs typeface="Times New Roman"/>
              </a:rPr>
              <a:t>phạm </a:t>
            </a:r>
            <a:r>
              <a:rPr sz="1400" spc="-5" dirty="0">
                <a:latin typeface="Times New Roman"/>
                <a:cs typeface="Times New Roman"/>
              </a:rPr>
              <a:t>TTATGT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yếu dẫn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TNGT </a:t>
            </a:r>
            <a:r>
              <a:rPr sz="1400" dirty="0">
                <a:latin typeface="Times New Roman"/>
                <a:cs typeface="Times New Roman"/>
              </a:rPr>
              <a:t>là: </a:t>
            </a:r>
            <a:r>
              <a:rPr sz="1400" spc="-5" dirty="0">
                <a:latin typeface="Times New Roman"/>
                <a:cs typeface="Times New Roman"/>
              </a:rPr>
              <a:t>đi không đúng </a:t>
            </a:r>
            <a:r>
              <a:rPr sz="1400" spc="-5" dirty="0" err="1">
                <a:latin typeface="Times New Roman"/>
                <a:cs typeface="Times New Roman"/>
              </a:rPr>
              <a:t>làn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>
                <a:latin typeface="Times New Roman"/>
                <a:cs typeface="Times New Roman"/>
              </a:rPr>
              <a:t>,   </a:t>
            </a:r>
            <a:r>
              <a:rPr sz="1400" dirty="0" err="1">
                <a:latin typeface="Times New Roman"/>
                <a:cs typeface="Times New Roman"/>
              </a:rPr>
              <a:t>phần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quy định </a:t>
            </a:r>
            <a:r>
              <a:rPr sz="1400" dirty="0">
                <a:latin typeface="Times New Roman"/>
                <a:cs typeface="Times New Roman"/>
              </a:rPr>
              <a:t>chiếm tỉ lệ </a:t>
            </a:r>
            <a:r>
              <a:rPr sz="1400" spc="-5" dirty="0">
                <a:latin typeface="Times New Roman"/>
                <a:cs typeface="Times New Roman"/>
              </a:rPr>
              <a:t>cao (26%), </a:t>
            </a:r>
            <a:r>
              <a:rPr sz="1400" dirty="0">
                <a:latin typeface="Times New Roman"/>
                <a:cs typeface="Times New Roman"/>
              </a:rPr>
              <a:t>chạy </a:t>
            </a:r>
            <a:r>
              <a:rPr sz="1400" spc="-5" dirty="0">
                <a:latin typeface="Times New Roman"/>
                <a:cs typeface="Times New Roman"/>
              </a:rPr>
              <a:t>quá </a:t>
            </a:r>
            <a:r>
              <a:rPr sz="1400" dirty="0">
                <a:latin typeface="Times New Roman"/>
                <a:cs typeface="Times New Roman"/>
              </a:rPr>
              <a:t>tốc </a:t>
            </a:r>
            <a:r>
              <a:rPr sz="1400" spc="-5" dirty="0">
                <a:latin typeface="Times New Roman"/>
                <a:cs typeface="Times New Roman"/>
              </a:rPr>
              <a:t>độ (9%), </a:t>
            </a:r>
            <a:r>
              <a:rPr sz="1400" spc="-5" dirty="0" err="1">
                <a:latin typeface="Times New Roman"/>
                <a:cs typeface="Times New Roman"/>
              </a:rPr>
              <a:t>chuyển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5" dirty="0" smtClean="0">
                <a:latin typeface="Times New Roman"/>
                <a:cs typeface="Times New Roman"/>
              </a:rPr>
              <a:t>h</a:t>
            </a:r>
            <a:r>
              <a:rPr lang="vi-VN" sz="1400" spc="-155" dirty="0" smtClean="0">
                <a:latin typeface="Times New Roman"/>
                <a:cs typeface="Times New Roman"/>
              </a:rPr>
              <a:t>ư</a:t>
            </a:r>
            <a:r>
              <a:rPr sz="1400" spc="-155" dirty="0" err="1" smtClean="0">
                <a:latin typeface="Times New Roman"/>
                <a:cs typeface="Times New Roman"/>
              </a:rPr>
              <a:t>ớng</a:t>
            </a:r>
            <a:r>
              <a:rPr sz="1400" spc="-155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không đúng quy </a:t>
            </a:r>
            <a:r>
              <a:rPr sz="1400" dirty="0">
                <a:latin typeface="Times New Roman"/>
                <a:cs typeface="Times New Roman"/>
              </a:rPr>
              <a:t>định (9%), </a:t>
            </a:r>
            <a:r>
              <a:rPr sz="1400" spc="-5" dirty="0">
                <a:latin typeface="Times New Roman"/>
                <a:cs typeface="Times New Roman"/>
              </a:rPr>
              <a:t>ngoài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dirty="0">
                <a:latin typeface="Times New Roman"/>
                <a:cs typeface="Times New Roman"/>
              </a:rPr>
              <a:t>lỗi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nh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đ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105" dirty="0" smtClean="0">
                <a:latin typeface="Times New Roman"/>
                <a:cs typeface="Times New Roman"/>
              </a:rPr>
              <a:t>v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ợt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xe, </a:t>
            </a:r>
            <a:r>
              <a:rPr sz="1400" spc="5" dirty="0">
                <a:latin typeface="Times New Roman"/>
                <a:cs typeface="Times New Roman"/>
              </a:rPr>
              <a:t>sử </a:t>
            </a:r>
            <a:r>
              <a:rPr sz="1400" spc="-130" dirty="0" err="1">
                <a:latin typeface="Times New Roman"/>
                <a:cs typeface="Times New Roman"/>
              </a:rPr>
              <a:t>dụng</a:t>
            </a:r>
            <a:r>
              <a:rPr sz="1400" spc="-130" dirty="0">
                <a:latin typeface="Times New Roman"/>
                <a:cs typeface="Times New Roman"/>
              </a:rPr>
              <a:t>  </a:t>
            </a:r>
            <a:r>
              <a:rPr sz="1400" spc="-100" dirty="0" smtClean="0">
                <a:latin typeface="Times New Roman"/>
                <a:cs typeface="Times New Roman"/>
              </a:rPr>
              <a:t>r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ợu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bia chiếm </a:t>
            </a:r>
            <a:r>
              <a:rPr sz="1400" dirty="0">
                <a:latin typeface="Times New Roman"/>
                <a:cs typeface="Times New Roman"/>
              </a:rPr>
              <a:t>tỉ lệ </a:t>
            </a:r>
            <a:r>
              <a:rPr sz="1400" spc="-5" dirty="0">
                <a:latin typeface="Times New Roman"/>
                <a:cs typeface="Times New Roman"/>
              </a:rPr>
              <a:t>đáng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kể.</a:t>
            </a:r>
          </a:p>
        </p:txBody>
      </p:sp>
      <p:sp>
        <p:nvSpPr>
          <p:cNvPr id="13" name="object 13"/>
          <p:cNvSpPr/>
          <p:nvPr/>
        </p:nvSpPr>
        <p:spPr>
          <a:xfrm>
            <a:off x="6400800" y="1059180"/>
            <a:ext cx="0" cy="3200400"/>
          </a:xfrm>
          <a:custGeom>
            <a:avLst/>
            <a:gdLst/>
            <a:ahLst/>
            <a:cxnLst/>
            <a:rect l="l" t="t" r="r" b="b"/>
            <a:pathLst>
              <a:path h="3200400">
                <a:moveTo>
                  <a:pt x="0" y="0"/>
                </a:moveTo>
                <a:lnTo>
                  <a:pt x="0" y="32004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819275" y="1042352"/>
            <a:ext cx="4129404" cy="3393440"/>
            <a:chOff x="1819275" y="1042352"/>
            <a:chExt cx="4129404" cy="3393440"/>
          </a:xfrm>
        </p:grpSpPr>
        <p:sp>
          <p:nvSpPr>
            <p:cNvPr id="15" name="object 15"/>
            <p:cNvSpPr/>
            <p:nvPr/>
          </p:nvSpPr>
          <p:spPr>
            <a:xfrm>
              <a:off x="1828800" y="1249044"/>
              <a:ext cx="0" cy="3176905"/>
            </a:xfrm>
            <a:custGeom>
              <a:avLst/>
              <a:gdLst/>
              <a:ahLst/>
              <a:cxnLst/>
              <a:rect l="l" t="t" r="r" b="b"/>
              <a:pathLst>
                <a:path h="3176904">
                  <a:moveTo>
                    <a:pt x="0" y="0"/>
                  </a:moveTo>
                  <a:lnTo>
                    <a:pt x="0" y="31769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971800" y="1043939"/>
              <a:ext cx="2286000" cy="3223260"/>
            </a:xfrm>
            <a:custGeom>
              <a:avLst/>
              <a:gdLst/>
              <a:ahLst/>
              <a:cxnLst/>
              <a:rect l="l" t="t" r="r" b="b"/>
              <a:pathLst>
                <a:path w="2286000" h="3223260">
                  <a:moveTo>
                    <a:pt x="0" y="949325"/>
                  </a:moveTo>
                  <a:lnTo>
                    <a:pt x="0" y="1052194"/>
                  </a:lnTo>
                </a:path>
                <a:path w="2286000" h="3223260">
                  <a:moveTo>
                    <a:pt x="0" y="0"/>
                  </a:moveTo>
                  <a:lnTo>
                    <a:pt x="0" y="720725"/>
                  </a:lnTo>
                </a:path>
                <a:path w="2286000" h="3223260">
                  <a:moveTo>
                    <a:pt x="1143000" y="949325"/>
                  </a:moveTo>
                  <a:lnTo>
                    <a:pt x="1143000" y="1052194"/>
                  </a:lnTo>
                </a:path>
                <a:path w="2286000" h="3223260">
                  <a:moveTo>
                    <a:pt x="1143000" y="15239"/>
                  </a:moveTo>
                  <a:lnTo>
                    <a:pt x="1143000" y="720725"/>
                  </a:lnTo>
                </a:path>
                <a:path w="2286000" h="3223260">
                  <a:moveTo>
                    <a:pt x="2286000" y="949325"/>
                  </a:moveTo>
                  <a:lnTo>
                    <a:pt x="2286000" y="3223259"/>
                  </a:lnTo>
                </a:path>
                <a:path w="2286000" h="3223260">
                  <a:moveTo>
                    <a:pt x="2286000" y="22859"/>
                  </a:moveTo>
                  <a:lnTo>
                    <a:pt x="2286000" y="7207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800" y="1764664"/>
              <a:ext cx="4114800" cy="228600"/>
            </a:xfrm>
            <a:custGeom>
              <a:avLst/>
              <a:gdLst/>
              <a:ahLst/>
              <a:cxnLst/>
              <a:rect l="l" t="t" r="r" b="b"/>
              <a:pathLst>
                <a:path w="4114800" h="228600">
                  <a:moveTo>
                    <a:pt x="41148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4114800" y="228600"/>
                  </a:lnTo>
                  <a:lnTo>
                    <a:pt x="4114800" y="0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828800" y="1764664"/>
              <a:ext cx="4114800" cy="228600"/>
            </a:xfrm>
            <a:custGeom>
              <a:avLst/>
              <a:gdLst/>
              <a:ahLst/>
              <a:cxnLst/>
              <a:rect l="l" t="t" r="r" b="b"/>
              <a:pathLst>
                <a:path w="4114800" h="228600">
                  <a:moveTo>
                    <a:pt x="0" y="228600"/>
                  </a:moveTo>
                  <a:lnTo>
                    <a:pt x="4114800" y="228600"/>
                  </a:lnTo>
                  <a:lnTo>
                    <a:pt x="41148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971800" y="2324734"/>
              <a:ext cx="1143000" cy="1847214"/>
            </a:xfrm>
            <a:custGeom>
              <a:avLst/>
              <a:gdLst/>
              <a:ahLst/>
              <a:cxnLst/>
              <a:rect l="l" t="t" r="r" b="b"/>
              <a:pathLst>
                <a:path w="1143000" h="1847214">
                  <a:moveTo>
                    <a:pt x="0" y="0"/>
                  </a:moveTo>
                  <a:lnTo>
                    <a:pt x="0" y="78105"/>
                  </a:lnTo>
                </a:path>
                <a:path w="1143000" h="1847214">
                  <a:moveTo>
                    <a:pt x="1143000" y="0"/>
                  </a:moveTo>
                  <a:lnTo>
                    <a:pt x="1143000" y="462280"/>
                  </a:lnTo>
                </a:path>
                <a:path w="1143000" h="1847214">
                  <a:moveTo>
                    <a:pt x="0" y="306705"/>
                  </a:moveTo>
                  <a:lnTo>
                    <a:pt x="0" y="462280"/>
                  </a:lnTo>
                </a:path>
                <a:path w="1143000" h="1847214">
                  <a:moveTo>
                    <a:pt x="0" y="690880"/>
                  </a:moveTo>
                  <a:lnTo>
                    <a:pt x="0" y="859790"/>
                  </a:lnTo>
                </a:path>
                <a:path w="1143000" h="1847214">
                  <a:moveTo>
                    <a:pt x="1143000" y="690880"/>
                  </a:moveTo>
                  <a:lnTo>
                    <a:pt x="1143000" y="1847215"/>
                  </a:lnTo>
                </a:path>
                <a:path w="1143000" h="1847214">
                  <a:moveTo>
                    <a:pt x="0" y="1088390"/>
                  </a:moveTo>
                  <a:lnTo>
                    <a:pt x="0" y="1503045"/>
                  </a:lnTo>
                </a:path>
                <a:path w="1143000" h="1847214">
                  <a:moveTo>
                    <a:pt x="0" y="1731645"/>
                  </a:moveTo>
                  <a:lnTo>
                    <a:pt x="0" y="18472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0" name="object 20"/>
          <p:cNvSpPr/>
          <p:nvPr/>
        </p:nvSpPr>
        <p:spPr>
          <a:xfrm>
            <a:off x="1829435" y="4732020"/>
            <a:ext cx="4799965" cy="0"/>
          </a:xfrm>
          <a:custGeom>
            <a:avLst/>
            <a:gdLst/>
            <a:ahLst/>
            <a:cxnLst/>
            <a:rect l="l" t="t" r="r" b="b"/>
            <a:pathLst>
              <a:path w="4799965">
                <a:moveTo>
                  <a:pt x="0" y="0"/>
                </a:moveTo>
                <a:lnTo>
                  <a:pt x="4799965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04636" y="1788922"/>
            <a:ext cx="2584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Times New Roman"/>
                <a:cs typeface="Times New Roman"/>
              </a:rPr>
              <a:t>36.2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28800" y="2096135"/>
            <a:ext cx="2743200" cy="228600"/>
          </a:xfrm>
          <a:custGeom>
            <a:avLst/>
            <a:gdLst/>
            <a:ahLst/>
            <a:cxnLst/>
            <a:rect l="l" t="t" r="r" b="b"/>
            <a:pathLst>
              <a:path w="2743200" h="228600">
                <a:moveTo>
                  <a:pt x="0" y="228600"/>
                </a:moveTo>
                <a:lnTo>
                  <a:pt x="2743200" y="228600"/>
                </a:lnTo>
                <a:lnTo>
                  <a:pt x="27432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38325" y="2100897"/>
            <a:ext cx="2729230" cy="219075"/>
          </a:xfrm>
          <a:prstGeom prst="rect">
            <a:avLst/>
          </a:prstGeom>
          <a:solidFill>
            <a:srgbClr val="003300"/>
          </a:solidFill>
        </p:spPr>
        <p:txBody>
          <a:bodyPr vert="horz" wrap="square" lIns="0" tIns="33020" rIns="0" bIns="0" rtlCol="0">
            <a:spAutoFit/>
          </a:bodyPr>
          <a:lstStyle/>
          <a:p>
            <a:pPr marR="80645" algn="r">
              <a:lnSpc>
                <a:spcPct val="100000"/>
              </a:lnSpc>
              <a:spcBef>
                <a:spcPts val="260"/>
              </a:spcBef>
            </a:pPr>
            <a:r>
              <a:rPr sz="1100" dirty="0">
                <a:solidFill>
                  <a:srgbClr val="FFFFFF"/>
                </a:solidFill>
                <a:latin typeface="Times New Roman"/>
                <a:cs typeface="Times New Roman"/>
              </a:rPr>
              <a:t>24.5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28800" y="2402839"/>
            <a:ext cx="1714500" cy="228600"/>
          </a:xfrm>
          <a:custGeom>
            <a:avLst/>
            <a:gdLst/>
            <a:ahLst/>
            <a:cxnLst/>
            <a:rect l="l" t="t" r="r" b="b"/>
            <a:pathLst>
              <a:path w="1714500" h="228600">
                <a:moveTo>
                  <a:pt x="0" y="228600"/>
                </a:moveTo>
                <a:lnTo>
                  <a:pt x="1714500" y="228600"/>
                </a:lnTo>
                <a:lnTo>
                  <a:pt x="17145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38325" y="2407602"/>
            <a:ext cx="1700530" cy="219075"/>
          </a:xfrm>
          <a:prstGeom prst="rect">
            <a:avLst/>
          </a:prstGeom>
          <a:solidFill>
            <a:srgbClr val="003300"/>
          </a:solidFill>
        </p:spPr>
        <p:txBody>
          <a:bodyPr vert="horz" wrap="square" lIns="0" tIns="33020" rIns="0" bIns="0" rtlCol="0">
            <a:spAutoFit/>
          </a:bodyPr>
          <a:lstStyle/>
          <a:p>
            <a:pPr marR="82550" algn="r">
              <a:lnSpc>
                <a:spcPct val="100000"/>
              </a:lnSpc>
              <a:spcBef>
                <a:spcPts val="260"/>
              </a:spcBef>
            </a:pPr>
            <a:r>
              <a:rPr sz="1100" dirty="0">
                <a:solidFill>
                  <a:srgbClr val="FFFFFF"/>
                </a:solidFill>
                <a:latin typeface="Times New Roman"/>
                <a:cs typeface="Times New Roman"/>
              </a:rPr>
              <a:t>153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824037" y="2782252"/>
            <a:ext cx="2638425" cy="238125"/>
            <a:chOff x="1824037" y="2782252"/>
            <a:chExt cx="2638425" cy="238125"/>
          </a:xfrm>
        </p:grpSpPr>
        <p:sp>
          <p:nvSpPr>
            <p:cNvPr id="27" name="object 27"/>
            <p:cNvSpPr/>
            <p:nvPr/>
          </p:nvSpPr>
          <p:spPr>
            <a:xfrm>
              <a:off x="1828800" y="2787014"/>
              <a:ext cx="2628900" cy="228600"/>
            </a:xfrm>
            <a:custGeom>
              <a:avLst/>
              <a:gdLst/>
              <a:ahLst/>
              <a:cxnLst/>
              <a:rect l="l" t="t" r="r" b="b"/>
              <a:pathLst>
                <a:path w="2628900" h="228600">
                  <a:moveTo>
                    <a:pt x="26289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628900" y="228600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828800" y="2787014"/>
              <a:ext cx="2628900" cy="228600"/>
            </a:xfrm>
            <a:custGeom>
              <a:avLst/>
              <a:gdLst/>
              <a:ahLst/>
              <a:cxnLst/>
              <a:rect l="l" t="t" r="r" b="b"/>
              <a:pathLst>
                <a:path w="2628900" h="228600">
                  <a:moveTo>
                    <a:pt x="0" y="228600"/>
                  </a:moveTo>
                  <a:lnTo>
                    <a:pt x="2628900" y="228600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222369" y="2811525"/>
            <a:ext cx="1530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Times New Roman"/>
                <a:cs typeface="Times New Roman"/>
              </a:rPr>
              <a:t>24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828800" y="3184525"/>
            <a:ext cx="1257300" cy="228600"/>
          </a:xfrm>
          <a:custGeom>
            <a:avLst/>
            <a:gdLst/>
            <a:ahLst/>
            <a:cxnLst/>
            <a:rect l="l" t="t" r="r" b="b"/>
            <a:pathLst>
              <a:path w="1257300" h="228600">
                <a:moveTo>
                  <a:pt x="0" y="228600"/>
                </a:moveTo>
                <a:lnTo>
                  <a:pt x="1257300" y="228600"/>
                </a:lnTo>
                <a:lnTo>
                  <a:pt x="12573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38325" y="3189287"/>
            <a:ext cx="1243330" cy="219075"/>
          </a:xfrm>
          <a:prstGeom prst="rect">
            <a:avLst/>
          </a:prstGeom>
          <a:solidFill>
            <a:srgbClr val="003300"/>
          </a:solidFill>
        </p:spPr>
        <p:txBody>
          <a:bodyPr vert="horz" wrap="square" lIns="0" tIns="33655" rIns="0" bIns="0" rtlCol="0">
            <a:spAutoFit/>
          </a:bodyPr>
          <a:lstStyle/>
          <a:p>
            <a:pPr marR="81280" algn="r">
              <a:lnSpc>
                <a:spcPct val="100000"/>
              </a:lnSpc>
              <a:spcBef>
                <a:spcPts val="265"/>
              </a:spcBef>
            </a:pPr>
            <a:r>
              <a:rPr sz="1100" dirty="0">
                <a:solidFill>
                  <a:srgbClr val="FFFFFF"/>
                </a:solidFill>
                <a:latin typeface="Times New Roman"/>
                <a:cs typeface="Times New Roman"/>
              </a:rPr>
              <a:t>10.5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828800" y="3443604"/>
            <a:ext cx="388620" cy="228600"/>
          </a:xfrm>
          <a:custGeom>
            <a:avLst/>
            <a:gdLst/>
            <a:ahLst/>
            <a:cxnLst/>
            <a:rect l="l" t="t" r="r" b="b"/>
            <a:pathLst>
              <a:path w="388619" h="228600">
                <a:moveTo>
                  <a:pt x="0" y="228600"/>
                </a:moveTo>
                <a:lnTo>
                  <a:pt x="388619" y="228600"/>
                </a:lnTo>
                <a:lnTo>
                  <a:pt x="388619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38325" y="3417887"/>
            <a:ext cx="374650" cy="249554"/>
          </a:xfrm>
          <a:prstGeom prst="rect">
            <a:avLst/>
          </a:prstGeom>
          <a:solidFill>
            <a:srgbClr val="003300"/>
          </a:solidFill>
        </p:spPr>
        <p:txBody>
          <a:bodyPr vert="horz" wrap="square" lIns="0" tIns="64135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505"/>
              </a:spcBef>
            </a:pPr>
            <a:r>
              <a:rPr sz="1100" dirty="0">
                <a:solidFill>
                  <a:srgbClr val="FFFFFF"/>
                </a:solidFill>
                <a:latin typeface="Times New Roman"/>
                <a:cs typeface="Times New Roman"/>
              </a:rPr>
              <a:t>3.6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28800" y="3827779"/>
            <a:ext cx="1943100" cy="228600"/>
          </a:xfrm>
          <a:custGeom>
            <a:avLst/>
            <a:gdLst/>
            <a:ahLst/>
            <a:cxnLst/>
            <a:rect l="l" t="t" r="r" b="b"/>
            <a:pathLst>
              <a:path w="1943100" h="228600">
                <a:moveTo>
                  <a:pt x="0" y="228600"/>
                </a:moveTo>
                <a:lnTo>
                  <a:pt x="1943100" y="228600"/>
                </a:lnTo>
                <a:lnTo>
                  <a:pt x="19431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38325" y="3832542"/>
            <a:ext cx="1929130" cy="219075"/>
          </a:xfrm>
          <a:prstGeom prst="rect">
            <a:avLst/>
          </a:prstGeom>
          <a:solidFill>
            <a:srgbClr val="003300"/>
          </a:solidFill>
        </p:spPr>
        <p:txBody>
          <a:bodyPr vert="horz" wrap="square" lIns="0" tIns="33020" rIns="0" bIns="0" rtlCol="0">
            <a:spAutoFit/>
          </a:bodyPr>
          <a:lstStyle/>
          <a:p>
            <a:pPr marR="81280" algn="r">
              <a:lnSpc>
                <a:spcPct val="100000"/>
              </a:lnSpc>
              <a:spcBef>
                <a:spcPts val="260"/>
              </a:spcBef>
            </a:pPr>
            <a:r>
              <a:rPr sz="1100" dirty="0">
                <a:solidFill>
                  <a:srgbClr val="FFFFFF"/>
                </a:solidFill>
                <a:latin typeface="Times New Roman"/>
                <a:cs typeface="Times New Roman"/>
              </a:rPr>
              <a:t>16.6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28800" y="4171950"/>
            <a:ext cx="2400300" cy="245110"/>
          </a:xfrm>
          <a:custGeom>
            <a:avLst/>
            <a:gdLst/>
            <a:ahLst/>
            <a:cxnLst/>
            <a:rect l="l" t="t" r="r" b="b"/>
            <a:pathLst>
              <a:path w="2400300" h="245110">
                <a:moveTo>
                  <a:pt x="0" y="245110"/>
                </a:moveTo>
                <a:lnTo>
                  <a:pt x="2400300" y="245110"/>
                </a:lnTo>
                <a:lnTo>
                  <a:pt x="2400300" y="0"/>
                </a:lnTo>
                <a:lnTo>
                  <a:pt x="0" y="0"/>
                </a:lnTo>
                <a:lnTo>
                  <a:pt x="0" y="24511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38325" y="4176712"/>
            <a:ext cx="2386330" cy="235585"/>
          </a:xfrm>
          <a:prstGeom prst="rect">
            <a:avLst/>
          </a:prstGeom>
          <a:solidFill>
            <a:srgbClr val="003300"/>
          </a:solidFill>
        </p:spPr>
        <p:txBody>
          <a:bodyPr vert="horz" wrap="square" lIns="0" tIns="33655" rIns="0" bIns="0" rtlCol="0">
            <a:spAutoFit/>
          </a:bodyPr>
          <a:lstStyle/>
          <a:p>
            <a:pPr marR="81280" algn="r">
              <a:lnSpc>
                <a:spcPct val="100000"/>
              </a:lnSpc>
              <a:spcBef>
                <a:spcPts val="265"/>
              </a:spcBef>
            </a:pPr>
            <a:r>
              <a:rPr sz="1100" dirty="0">
                <a:solidFill>
                  <a:srgbClr val="FFFFFF"/>
                </a:solidFill>
                <a:latin typeface="Times New Roman"/>
                <a:cs typeface="Times New Roman"/>
              </a:rPr>
              <a:t>20.3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593719"/>
            <a:ext cx="6245860" cy="544322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264795" algn="just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Nhìn chung, tình hình </a:t>
            </a:r>
            <a:r>
              <a:rPr sz="1400" dirty="0">
                <a:latin typeface="Times New Roman"/>
                <a:cs typeface="Times New Roman"/>
              </a:rPr>
              <a:t>tai </a:t>
            </a:r>
            <a:r>
              <a:rPr sz="1400" spc="5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dirty="0" err="1">
                <a:latin typeface="Times New Roman"/>
                <a:cs typeface="Times New Roman"/>
              </a:rPr>
              <a:t>các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trên </a:t>
            </a:r>
            <a:r>
              <a:rPr sz="1400" dirty="0">
                <a:latin typeface="Times New Roman"/>
                <a:cs typeface="Times New Roman"/>
              </a:rPr>
              <a:t>thế giới </a:t>
            </a:r>
            <a:r>
              <a:rPr sz="1400" spc="-75" dirty="0">
                <a:latin typeface="Times New Roman"/>
                <a:cs typeface="Times New Roman"/>
              </a:rPr>
              <a:t>diễn 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spc="-5" dirty="0" err="1">
                <a:latin typeface="Times New Roman"/>
                <a:cs typeface="Times New Roman"/>
              </a:rPr>
              <a:t>chiều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ngày một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tăng và nghiêm </a:t>
            </a:r>
            <a:r>
              <a:rPr sz="1400" dirty="0">
                <a:latin typeface="Times New Roman"/>
                <a:cs typeface="Times New Roman"/>
              </a:rPr>
              <a:t>trọng. </a:t>
            </a:r>
            <a:r>
              <a:rPr sz="1400" spc="-5" dirty="0">
                <a:latin typeface="Times New Roman"/>
                <a:cs typeface="Times New Roman"/>
              </a:rPr>
              <a:t>Hai </a:t>
            </a: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quan Tổ chức </a:t>
            </a:r>
            <a:r>
              <a:rPr sz="1400" dirty="0">
                <a:latin typeface="Times New Roman"/>
                <a:cs typeface="Times New Roman"/>
              </a:rPr>
              <a:t>Y </a:t>
            </a:r>
            <a:r>
              <a:rPr sz="1400" spc="-5" dirty="0">
                <a:latin typeface="Times New Roman"/>
                <a:cs typeface="Times New Roman"/>
              </a:rPr>
              <a:t>tế </a:t>
            </a:r>
            <a:r>
              <a:rPr sz="1400" spc="-25" dirty="0">
                <a:latin typeface="Times New Roman"/>
                <a:cs typeface="Times New Roman"/>
              </a:rPr>
              <a:t>thế  </a:t>
            </a:r>
            <a:r>
              <a:rPr sz="1400" dirty="0">
                <a:latin typeface="Times New Roman"/>
                <a:cs typeface="Times New Roman"/>
              </a:rPr>
              <a:t>giới </a:t>
            </a:r>
            <a:r>
              <a:rPr sz="1400" spc="-10" dirty="0">
                <a:latin typeface="Times New Roman"/>
                <a:cs typeface="Times New Roman"/>
              </a:rPr>
              <a:t>(WHO)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Ngân hàng </a:t>
            </a:r>
            <a:r>
              <a:rPr sz="1400" spc="5" dirty="0">
                <a:latin typeface="Times New Roman"/>
                <a:cs typeface="Times New Roman"/>
              </a:rPr>
              <a:t>thế </a:t>
            </a:r>
            <a:r>
              <a:rPr sz="1400" spc="-5" dirty="0">
                <a:latin typeface="Times New Roman"/>
                <a:cs typeface="Times New Roman"/>
              </a:rPr>
              <a:t>giới (WB) cảnh </a:t>
            </a:r>
            <a:r>
              <a:rPr sz="1400" dirty="0">
                <a:latin typeface="Times New Roman"/>
                <a:cs typeface="Times New Roman"/>
              </a:rPr>
              <a:t>báo, nếu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dirty="0">
                <a:latin typeface="Times New Roman"/>
                <a:cs typeface="Times New Roman"/>
              </a:rPr>
              <a:t>phủ </a:t>
            </a:r>
            <a:r>
              <a:rPr sz="1400" spc="-5" dirty="0" err="1">
                <a:latin typeface="Times New Roman"/>
                <a:cs typeface="Times New Roman"/>
              </a:rPr>
              <a:t>các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-35" dirty="0">
                <a:latin typeface="Times New Roman"/>
                <a:cs typeface="Times New Roman"/>
              </a:rPr>
              <a:t>có  </a:t>
            </a:r>
            <a:r>
              <a:rPr sz="1400" dirty="0">
                <a:latin typeface="Times New Roman"/>
                <a:cs typeface="Times New Roman"/>
              </a:rPr>
              <a:t>biện </a:t>
            </a:r>
            <a:r>
              <a:rPr sz="1400" spc="-5" dirty="0">
                <a:latin typeface="Times New Roman"/>
                <a:cs typeface="Times New Roman"/>
              </a:rPr>
              <a:t>pháp ngăn </a:t>
            </a:r>
            <a:r>
              <a:rPr sz="1400" dirty="0">
                <a:latin typeface="Times New Roman"/>
                <a:cs typeface="Times New Roman"/>
              </a:rPr>
              <a:t>chặn </a:t>
            </a:r>
            <a:r>
              <a:rPr sz="1400" spc="-5" dirty="0">
                <a:latin typeface="Times New Roman"/>
                <a:cs typeface="Times New Roman"/>
              </a:rPr>
              <a:t>tình </a:t>
            </a:r>
            <a:r>
              <a:rPr sz="1400" dirty="0">
                <a:latin typeface="Times New Roman"/>
                <a:cs typeface="Times New Roman"/>
              </a:rPr>
              <a:t>trạng này thì đến năm </a:t>
            </a:r>
            <a:r>
              <a:rPr sz="1400" spc="-5" dirty="0">
                <a:latin typeface="Times New Roman"/>
                <a:cs typeface="Times New Roman"/>
              </a:rPr>
              <a:t>2020, </a:t>
            </a:r>
            <a:r>
              <a:rPr sz="1400" dirty="0">
                <a:latin typeface="Times New Roman"/>
                <a:cs typeface="Times New Roman"/>
              </a:rPr>
              <a:t>tai </a:t>
            </a:r>
            <a:r>
              <a:rPr sz="1400" spc="5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spc="10" dirty="0">
                <a:latin typeface="Times New Roman"/>
                <a:cs typeface="Times New Roman"/>
              </a:rPr>
              <a:t>sẽ </a:t>
            </a:r>
            <a:r>
              <a:rPr sz="1400" spc="-5" dirty="0">
                <a:latin typeface="Times New Roman"/>
                <a:cs typeface="Times New Roman"/>
              </a:rPr>
              <a:t>đứng </a:t>
            </a:r>
            <a:r>
              <a:rPr sz="1400" dirty="0">
                <a:latin typeface="Times New Roman"/>
                <a:cs typeface="Times New Roman"/>
              </a:rPr>
              <a:t>thứ  ba </a:t>
            </a:r>
            <a:r>
              <a:rPr sz="1400" spc="-5" dirty="0">
                <a:latin typeface="Times New Roman"/>
                <a:cs typeface="Times New Roman"/>
              </a:rPr>
              <a:t>trong các nguyên </a:t>
            </a:r>
            <a:r>
              <a:rPr sz="1400" dirty="0">
                <a:latin typeface="Times New Roman"/>
                <a:cs typeface="Times New Roman"/>
              </a:rPr>
              <a:t>nhân gây </a:t>
            </a:r>
            <a:r>
              <a:rPr sz="1400" spc="5" dirty="0">
                <a:latin typeface="Times New Roman"/>
                <a:cs typeface="Times New Roman"/>
              </a:rPr>
              <a:t>tử </a:t>
            </a:r>
            <a:r>
              <a:rPr sz="1400" spc="-5" dirty="0">
                <a:latin typeface="Times New Roman"/>
                <a:cs typeface="Times New Roman"/>
              </a:rPr>
              <a:t>vong </a:t>
            </a:r>
            <a:r>
              <a:rPr sz="1400" dirty="0">
                <a:latin typeface="Times New Roman"/>
                <a:cs typeface="Times New Roman"/>
              </a:rPr>
              <a:t>ở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ng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ời</a:t>
            </a:r>
            <a:r>
              <a:rPr sz="1400" spc="-7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56515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Đây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là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thách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thức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lớn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đối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với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tất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cả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các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quốc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đòi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hỏi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mỗi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quốc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phải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ra</a:t>
            </a:r>
            <a:endParaRPr sz="14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thiết </a:t>
            </a:r>
            <a:r>
              <a:rPr sz="1400" dirty="0">
                <a:latin typeface="Times New Roman"/>
                <a:cs typeface="Times New Roman"/>
              </a:rPr>
              <a:t>thực, </a:t>
            </a:r>
            <a:r>
              <a:rPr sz="1400" spc="-5" dirty="0">
                <a:latin typeface="Times New Roman"/>
                <a:cs typeface="Times New Roman"/>
              </a:rPr>
              <a:t>phù hợp </a:t>
            </a:r>
            <a:r>
              <a:rPr sz="1400" dirty="0">
                <a:latin typeface="Times New Roman"/>
                <a:cs typeface="Times New Roman"/>
              </a:rPr>
              <a:t>để giảm thiểu </a:t>
            </a:r>
            <a:r>
              <a:rPr sz="1400" spc="-5" dirty="0">
                <a:latin typeface="Times New Roman"/>
                <a:cs typeface="Times New Roman"/>
              </a:rPr>
              <a:t>những thiệt </a:t>
            </a:r>
            <a:r>
              <a:rPr sz="1400" dirty="0">
                <a:latin typeface="Times New Roman"/>
                <a:cs typeface="Times New Roman"/>
              </a:rPr>
              <a:t>hại và tác động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nó 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nền kinh tế, </a:t>
            </a:r>
            <a:r>
              <a:rPr sz="1400" dirty="0">
                <a:latin typeface="Times New Roman"/>
                <a:cs typeface="Times New Roman"/>
              </a:rPr>
              <a:t>đối với cả </a:t>
            </a:r>
            <a:r>
              <a:rPr sz="1400" spc="-5" dirty="0">
                <a:latin typeface="Times New Roman"/>
                <a:cs typeface="Times New Roman"/>
              </a:rPr>
              <a:t>xã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hội.</a:t>
            </a:r>
          </a:p>
          <a:p>
            <a:pPr marL="277495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Từ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việc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đúc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kết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kinh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nghiệm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của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các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n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ớc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trên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thế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giới,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để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cải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thiện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tình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hình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trật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35"/>
              </a:spcBef>
            </a:pPr>
            <a:r>
              <a:rPr sz="1400" dirty="0">
                <a:latin typeface="Times New Roman"/>
                <a:cs typeface="Times New Roman"/>
              </a:rPr>
              <a:t>tự an </a:t>
            </a:r>
            <a:r>
              <a:rPr sz="1400" spc="-5" dirty="0">
                <a:latin typeface="Times New Roman"/>
                <a:cs typeface="Times New Roman"/>
              </a:rPr>
              <a:t>toàn giao thông, </a:t>
            </a:r>
            <a:r>
              <a:rPr sz="1400" dirty="0">
                <a:latin typeface="Times New Roman"/>
                <a:cs typeface="Times New Roman"/>
              </a:rPr>
              <a:t>đặc biệt nhằm giảm </a:t>
            </a:r>
            <a:r>
              <a:rPr sz="1400" spc="5" dirty="0">
                <a:latin typeface="Times New Roman"/>
                <a:cs typeface="Times New Roman"/>
              </a:rPr>
              <a:t>số </a:t>
            </a:r>
            <a:r>
              <a:rPr sz="1400" spc="-5" dirty="0">
                <a:latin typeface="Times New Roman"/>
                <a:cs typeface="Times New Roman"/>
              </a:rPr>
              <a:t>vụ </a:t>
            </a:r>
            <a:r>
              <a:rPr sz="1400" spc="-10" dirty="0">
                <a:latin typeface="Times New Roman"/>
                <a:cs typeface="Times New Roman"/>
              </a:rPr>
              <a:t>TNGT, </a:t>
            </a:r>
            <a:r>
              <a:rPr sz="1400" dirty="0">
                <a:latin typeface="Times New Roman"/>
                <a:cs typeface="Times New Roman"/>
              </a:rPr>
              <a:t>ngoài </a:t>
            </a:r>
            <a:r>
              <a:rPr sz="1400" spc="-5" dirty="0">
                <a:latin typeface="Times New Roman"/>
                <a:cs typeface="Times New Roman"/>
              </a:rPr>
              <a:t>thực </a:t>
            </a:r>
            <a:r>
              <a:rPr sz="1400" dirty="0">
                <a:latin typeface="Times New Roman"/>
                <a:cs typeface="Times New Roman"/>
              </a:rPr>
              <a:t>hiện các </a:t>
            </a:r>
            <a:r>
              <a:rPr sz="1400" spc="-5" dirty="0">
                <a:latin typeface="Times New Roman"/>
                <a:cs typeface="Times New Roman"/>
              </a:rPr>
              <a:t>chính sách  pháp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nêu trên </a:t>
            </a:r>
            <a:r>
              <a:rPr sz="1400" spc="-5" dirty="0" err="1">
                <a:latin typeface="Times New Roman"/>
                <a:cs typeface="Times New Roman"/>
              </a:rPr>
              <a:t>các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cần đẩy mạnh công </a:t>
            </a:r>
            <a:r>
              <a:rPr sz="1400" dirty="0">
                <a:latin typeface="Times New Roman"/>
                <a:cs typeface="Times New Roman"/>
              </a:rPr>
              <a:t>tác </a:t>
            </a:r>
            <a:r>
              <a:rPr sz="1400" spc="-5" dirty="0">
                <a:latin typeface="Times New Roman"/>
                <a:cs typeface="Times New Roman"/>
              </a:rPr>
              <a:t>giáo </a:t>
            </a:r>
            <a:r>
              <a:rPr sz="1400" dirty="0">
                <a:latin typeface="Times New Roman"/>
                <a:cs typeface="Times New Roman"/>
              </a:rPr>
              <a:t>dục, </a:t>
            </a:r>
            <a:r>
              <a:rPr sz="1400" spc="-5" dirty="0">
                <a:latin typeface="Times New Roman"/>
                <a:cs typeface="Times New Roman"/>
              </a:rPr>
              <a:t>tuyên truyền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40" dirty="0">
                <a:latin typeface="Times New Roman"/>
                <a:cs typeface="Times New Roman"/>
              </a:rPr>
              <a:t>giao 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bộ, </a:t>
            </a:r>
            <a:r>
              <a:rPr sz="1400" spc="-5" dirty="0">
                <a:latin typeface="Times New Roman"/>
                <a:cs typeface="Times New Roman"/>
              </a:rPr>
              <a:t>nâng cao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dirty="0" err="1">
                <a:latin typeface="Times New Roman"/>
                <a:cs typeface="Times New Roman"/>
              </a:rPr>
              <a:t>thức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spc="5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thông, </a:t>
            </a:r>
            <a:r>
              <a:rPr sz="1400" dirty="0">
                <a:latin typeface="Times New Roman"/>
                <a:cs typeface="Times New Roman"/>
              </a:rPr>
              <a:t>xây dựng </a:t>
            </a:r>
            <a:r>
              <a:rPr sz="1400" spc="-5" dirty="0">
                <a:latin typeface="Times New Roman"/>
                <a:cs typeface="Times New Roman"/>
              </a:rPr>
              <a:t>văn hóa </a:t>
            </a:r>
            <a:r>
              <a:rPr sz="1400" spc="-90" dirty="0">
                <a:latin typeface="Times New Roman"/>
                <a:cs typeface="Times New Roman"/>
              </a:rPr>
              <a:t>giao  </a:t>
            </a:r>
            <a:r>
              <a:rPr sz="1400" spc="-5" dirty="0">
                <a:latin typeface="Times New Roman"/>
                <a:cs typeface="Times New Roman"/>
              </a:rPr>
              <a:t>thông </a:t>
            </a: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yếu </a:t>
            </a:r>
            <a:r>
              <a:rPr sz="1400" dirty="0">
                <a:latin typeface="Times New Roman"/>
                <a:cs typeface="Times New Roman"/>
              </a:rPr>
              <a:t>tố nhận </a:t>
            </a:r>
            <a:r>
              <a:rPr sz="1400" spc="-5" dirty="0">
                <a:latin typeface="Times New Roman"/>
                <a:cs typeface="Times New Roman"/>
              </a:rPr>
              <a:t>thức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10" dirty="0">
                <a:latin typeface="Times New Roman"/>
                <a:cs typeface="Times New Roman"/>
              </a:rPr>
              <a:t>con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luôn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đặt </a:t>
            </a:r>
            <a:r>
              <a:rPr sz="1400" dirty="0">
                <a:latin typeface="Times New Roman"/>
                <a:cs typeface="Times New Roman"/>
              </a:rPr>
              <a:t>lên </a:t>
            </a:r>
            <a:r>
              <a:rPr sz="1400" spc="-5" dirty="0">
                <a:latin typeface="Times New Roman"/>
                <a:cs typeface="Times New Roman"/>
              </a:rPr>
              <a:t>hàng </a:t>
            </a:r>
            <a:r>
              <a:rPr sz="1400" dirty="0">
                <a:latin typeface="Times New Roman"/>
                <a:cs typeface="Times New Roman"/>
              </a:rPr>
              <a:t>đầu; </a:t>
            </a:r>
            <a:r>
              <a:rPr sz="1400" spc="-5" dirty="0">
                <a:latin typeface="Times New Roman"/>
                <a:cs typeface="Times New Roman"/>
              </a:rPr>
              <a:t>cần </a:t>
            </a:r>
            <a:r>
              <a:rPr sz="1400" spc="-5" dirty="0" err="1">
                <a:latin typeface="Times New Roman"/>
                <a:cs typeface="Times New Roman"/>
              </a:rPr>
              <a:t>đầu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00" dirty="0" smtClean="0">
                <a:latin typeface="Times New Roman"/>
                <a:cs typeface="Times New Roman"/>
              </a:rPr>
              <a:t>t</a:t>
            </a:r>
            <a:r>
              <a:rPr lang="vi-VN" sz="1400" spc="-200" dirty="0" smtClean="0">
                <a:latin typeface="Times New Roman"/>
                <a:cs typeface="Times New Roman"/>
              </a:rPr>
              <a:t>ư</a:t>
            </a:r>
            <a:r>
              <a:rPr sz="1400" spc="-2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kết </a:t>
            </a:r>
            <a:r>
              <a:rPr sz="1400" spc="-195" dirty="0">
                <a:latin typeface="Times New Roman"/>
                <a:cs typeface="Times New Roman"/>
              </a:rPr>
              <a:t>cấu  </a:t>
            </a:r>
            <a:r>
              <a:rPr sz="1400" dirty="0">
                <a:latin typeface="Times New Roman"/>
                <a:cs typeface="Times New Roman"/>
              </a:rPr>
              <a:t>hạ </a:t>
            </a:r>
            <a:r>
              <a:rPr sz="1400" spc="-5" dirty="0">
                <a:latin typeface="Times New Roman"/>
                <a:cs typeface="Times New Roman"/>
              </a:rPr>
              <a:t>tầng giao thông với </a:t>
            </a:r>
            <a:r>
              <a:rPr sz="1400" spc="-5" dirty="0" err="1">
                <a:latin typeface="Times New Roman"/>
                <a:cs typeface="Times New Roman"/>
              </a:rPr>
              <a:t>chiến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l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ợc</a:t>
            </a:r>
            <a:r>
              <a:rPr sz="1400" spc="-8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tầm nhìn lâu dài, đặc biệt quan </a:t>
            </a:r>
            <a:r>
              <a:rPr sz="1400" dirty="0">
                <a:latin typeface="Times New Roman"/>
                <a:cs typeface="Times New Roman"/>
              </a:rPr>
              <a:t>tâm đến </a:t>
            </a:r>
            <a:r>
              <a:rPr sz="1400" spc="-5" dirty="0">
                <a:latin typeface="Times New Roman"/>
                <a:cs typeface="Times New Roman"/>
              </a:rPr>
              <a:t>vấn </a:t>
            </a:r>
            <a:r>
              <a:rPr sz="1400" dirty="0">
                <a:latin typeface="Times New Roman"/>
                <a:cs typeface="Times New Roman"/>
              </a:rPr>
              <a:t>đề </a:t>
            </a:r>
            <a:r>
              <a:rPr sz="1400" spc="-50" dirty="0">
                <a:latin typeface="Times New Roman"/>
                <a:cs typeface="Times New Roman"/>
              </a:rPr>
              <a:t>áp  </a:t>
            </a:r>
            <a:r>
              <a:rPr sz="1400" spc="-5" dirty="0">
                <a:latin typeface="Times New Roman"/>
                <a:cs typeface="Times New Roman"/>
              </a:rPr>
              <a:t>dụng khoa </a:t>
            </a:r>
            <a:r>
              <a:rPr sz="1400" spc="5" dirty="0">
                <a:latin typeface="Times New Roman"/>
                <a:cs typeface="Times New Roman"/>
              </a:rPr>
              <a:t>học </a:t>
            </a:r>
            <a:r>
              <a:rPr sz="1400" dirty="0">
                <a:latin typeface="Times New Roman"/>
                <a:cs typeface="Times New Roman"/>
              </a:rPr>
              <a:t>kỹ </a:t>
            </a:r>
            <a:r>
              <a:rPr sz="1400" spc="-5" dirty="0">
                <a:latin typeface="Times New Roman"/>
                <a:cs typeface="Times New Roman"/>
              </a:rPr>
              <a:t>thuật trong hoạt động giao thông, </a:t>
            </a:r>
            <a:r>
              <a:rPr sz="1400" spc="-120" dirty="0" err="1" smtClean="0">
                <a:latin typeface="Times New Roman"/>
                <a:cs typeface="Times New Roman"/>
              </a:rPr>
              <a:t>nh</a:t>
            </a:r>
            <a:r>
              <a:rPr lang="vi-VN" sz="1400" spc="-120" dirty="0" smtClean="0">
                <a:latin typeface="Times New Roman"/>
                <a:cs typeface="Times New Roman"/>
              </a:rPr>
              <a:t>ư</a:t>
            </a:r>
            <a:r>
              <a:rPr sz="1400" spc="-12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xây dựng hệ </a:t>
            </a:r>
            <a:r>
              <a:rPr sz="1400" spc="-5" dirty="0">
                <a:latin typeface="Times New Roman"/>
                <a:cs typeface="Times New Roman"/>
              </a:rPr>
              <a:t>thống giao </a:t>
            </a:r>
            <a:r>
              <a:rPr sz="1400" spc="-30" dirty="0">
                <a:latin typeface="Times New Roman"/>
                <a:cs typeface="Times New Roman"/>
              </a:rPr>
              <a:t>thông  </a:t>
            </a:r>
            <a:r>
              <a:rPr sz="1400" spc="-5" dirty="0">
                <a:latin typeface="Times New Roman"/>
                <a:cs typeface="Times New Roman"/>
              </a:rPr>
              <a:t>thông minh ITS </a:t>
            </a:r>
            <a:r>
              <a:rPr sz="1400" b="1" spc="-5" dirty="0">
                <a:latin typeface="Times New Roman"/>
                <a:cs typeface="Times New Roman"/>
              </a:rPr>
              <a:t>(lntelligent Transport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System).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95200"/>
              </a:lnSpc>
              <a:spcBef>
                <a:spcPts val="625"/>
              </a:spcBef>
            </a:pPr>
            <a:r>
              <a:rPr sz="1400" spc="-5" dirty="0">
                <a:latin typeface="Times New Roman"/>
                <a:cs typeface="Times New Roman"/>
              </a:rPr>
              <a:t>Qua đây,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5" dirty="0">
                <a:latin typeface="Times New Roman"/>
                <a:cs typeface="Times New Roman"/>
              </a:rPr>
              <a:t>phải nhận </a:t>
            </a:r>
            <a:r>
              <a:rPr sz="1400" dirty="0">
                <a:latin typeface="Times New Roman"/>
                <a:cs typeface="Times New Roman"/>
              </a:rPr>
              <a:t>biết </a:t>
            </a:r>
            <a:r>
              <a:rPr sz="1400" spc="-5" dirty="0">
                <a:latin typeface="Times New Roman"/>
                <a:cs typeface="Times New Roman"/>
              </a:rPr>
              <a:t>“Lái </a:t>
            </a:r>
            <a:r>
              <a:rPr sz="1400" dirty="0">
                <a:latin typeface="Times New Roman"/>
                <a:cs typeface="Times New Roman"/>
              </a:rPr>
              <a:t>xe là loại </a:t>
            </a:r>
            <a:r>
              <a:rPr sz="1400" spc="-5" dirty="0">
                <a:latin typeface="Times New Roman"/>
                <a:cs typeface="Times New Roman"/>
              </a:rPr>
              <a:t>hình </a:t>
            </a:r>
            <a:r>
              <a:rPr sz="1400" dirty="0">
                <a:latin typeface="Times New Roman"/>
                <a:cs typeface="Times New Roman"/>
              </a:rPr>
              <a:t>hoạt </a:t>
            </a:r>
            <a:r>
              <a:rPr sz="1400" spc="-5" dirty="0">
                <a:latin typeface="Times New Roman"/>
                <a:cs typeface="Times New Roman"/>
              </a:rPr>
              <a:t>động lao </a:t>
            </a:r>
            <a:r>
              <a:rPr sz="1400" spc="-55" dirty="0">
                <a:latin typeface="Times New Roman"/>
                <a:cs typeface="Times New Roman"/>
              </a:rPr>
              <a:t>động  </a:t>
            </a:r>
            <a:r>
              <a:rPr sz="1400" dirty="0">
                <a:latin typeface="Times New Roman"/>
                <a:cs typeface="Times New Roman"/>
              </a:rPr>
              <a:t>kỹ </a:t>
            </a:r>
            <a:r>
              <a:rPr sz="1400" spc="-5" dirty="0">
                <a:latin typeface="Times New Roman"/>
                <a:cs typeface="Times New Roman"/>
              </a:rPr>
              <a:t>thuật quyết định sinh mạng con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”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10" dirty="0">
                <a:latin typeface="Times New Roman"/>
                <a:cs typeface="Times New Roman"/>
              </a:rPr>
              <a:t>“Là </a:t>
            </a:r>
            <a:r>
              <a:rPr sz="1400" dirty="0">
                <a:latin typeface="Times New Roman"/>
                <a:cs typeface="Times New Roman"/>
              </a:rPr>
              <a:t>loại </a:t>
            </a:r>
            <a:r>
              <a:rPr sz="1400" spc="-5" dirty="0">
                <a:latin typeface="Times New Roman"/>
                <a:cs typeface="Times New Roman"/>
              </a:rPr>
              <a:t>hình hoạt động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tiềm ẩn </a:t>
            </a:r>
            <a:r>
              <a:rPr sz="1400" spc="-20" dirty="0">
                <a:latin typeface="Times New Roman"/>
                <a:cs typeface="Times New Roman"/>
              </a:rPr>
              <a:t>nguy  </a:t>
            </a:r>
            <a:r>
              <a:rPr sz="1400" dirty="0">
                <a:latin typeface="Times New Roman"/>
                <a:cs typeface="Times New Roman"/>
              </a:rPr>
              <a:t>cơ xảy ra </a:t>
            </a:r>
            <a:r>
              <a:rPr sz="1400" spc="-5" dirty="0">
                <a:latin typeface="Times New Roman"/>
                <a:cs typeface="Times New Roman"/>
              </a:rPr>
              <a:t>nhiều </a:t>
            </a:r>
            <a:r>
              <a:rPr sz="1400" dirty="0">
                <a:latin typeface="Times New Roman"/>
                <a:cs typeface="Times New Roman"/>
              </a:rPr>
              <a:t>tai nạn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bộ”. </a:t>
            </a:r>
            <a:r>
              <a:rPr sz="1400" spc="-5" dirty="0">
                <a:latin typeface="Times New Roman"/>
                <a:cs typeface="Times New Roman"/>
              </a:rPr>
              <a:t>Chính vì </a:t>
            </a:r>
            <a:r>
              <a:rPr sz="1400" spc="5" dirty="0" err="1">
                <a:latin typeface="Times New Roman"/>
                <a:cs typeface="Times New Roman"/>
              </a:rPr>
              <a:t>vậy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phải </a:t>
            </a:r>
            <a:r>
              <a:rPr sz="1400" spc="-65" dirty="0">
                <a:latin typeface="Times New Roman"/>
                <a:cs typeface="Times New Roman"/>
              </a:rPr>
              <a:t>quyết  </a:t>
            </a:r>
            <a:r>
              <a:rPr sz="1400" dirty="0">
                <a:latin typeface="Times New Roman"/>
                <a:cs typeface="Times New Roman"/>
              </a:rPr>
              <a:t>tâm thực </a:t>
            </a:r>
            <a:r>
              <a:rPr sz="1400" spc="-5" dirty="0">
                <a:latin typeface="Times New Roman"/>
                <a:cs typeface="Times New Roman"/>
              </a:rPr>
              <a:t>hiện đúng qui </a:t>
            </a:r>
            <a:r>
              <a:rPr sz="1400" dirty="0">
                <a:latin typeface="Times New Roman"/>
                <a:cs typeface="Times New Roman"/>
              </a:rPr>
              <a:t>định của </a:t>
            </a:r>
            <a:r>
              <a:rPr sz="1400" spc="-5" dirty="0">
                <a:latin typeface="Times New Roman"/>
                <a:cs typeface="Times New Roman"/>
              </a:rPr>
              <a:t>pháp luật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và quyết </a:t>
            </a:r>
            <a:r>
              <a:rPr sz="1400" spc="-5" dirty="0">
                <a:latin typeface="Times New Roman"/>
                <a:cs typeface="Times New Roman"/>
              </a:rPr>
              <a:t>tâm </a:t>
            </a:r>
            <a:r>
              <a:rPr sz="1400" dirty="0">
                <a:latin typeface="Times New Roman"/>
                <a:cs typeface="Times New Roman"/>
              </a:rPr>
              <a:t>rèn </a:t>
            </a:r>
            <a:r>
              <a:rPr sz="1400" spc="-5" dirty="0">
                <a:latin typeface="Times New Roman"/>
                <a:cs typeface="Times New Roman"/>
              </a:rPr>
              <a:t>luyện </a:t>
            </a:r>
            <a:r>
              <a:rPr sz="1400" spc="-5" dirty="0" err="1">
                <a:latin typeface="Times New Roman"/>
                <a:cs typeface="Times New Roman"/>
              </a:rPr>
              <a:t>thành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10" dirty="0">
                <a:latin typeface="Times New Roman"/>
                <a:cs typeface="Times New Roman"/>
              </a:rPr>
              <a:t>an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toàn.</a:t>
            </a:r>
            <a:endParaRPr sz="1400" dirty="0">
              <a:latin typeface="Times New Roman"/>
              <a:cs typeface="Times New Roman"/>
            </a:endParaRPr>
          </a:p>
          <a:p>
            <a:pPr marL="457200" lvl="2" indent="-445134" algn="just">
              <a:lnSpc>
                <a:spcPct val="100000"/>
              </a:lnSpc>
              <a:spcBef>
                <a:spcPts val="525"/>
              </a:spcBef>
              <a:buAutoNum type="arabicPeriod" startAt="6"/>
              <a:tabLst>
                <a:tab pos="457834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Những điểm </a:t>
            </a:r>
            <a:r>
              <a:rPr sz="1400" b="1" dirty="0">
                <a:latin typeface="Times New Roman"/>
                <a:cs typeface="Times New Roman"/>
              </a:rPr>
              <a:t>cơ bản giúp bạn </a:t>
            </a:r>
            <a:r>
              <a:rPr sz="1400" b="1" spc="-5" dirty="0">
                <a:latin typeface="Times New Roman"/>
                <a:cs typeface="Times New Roman"/>
              </a:rPr>
              <a:t>lái xe </a:t>
            </a:r>
            <a:r>
              <a:rPr sz="1400" b="1" dirty="0">
                <a:latin typeface="Times New Roman"/>
                <a:cs typeface="Times New Roman"/>
              </a:rPr>
              <a:t>an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toàn</a:t>
            </a:r>
            <a:endParaRPr sz="1400" dirty="0">
              <a:latin typeface="Times New Roman"/>
              <a:cs typeface="Times New Roman"/>
            </a:endParaRPr>
          </a:p>
          <a:p>
            <a:pPr marL="12700" marR="5715" lvl="3" indent="456565" algn="just">
              <a:lnSpc>
                <a:spcPts val="1600"/>
              </a:lnSpc>
              <a:spcBef>
                <a:spcPts val="635"/>
              </a:spcBef>
              <a:buAutoNum type="alphaLcParenR"/>
              <a:tabLst>
                <a:tab pos="660400" algn="l"/>
              </a:tabLst>
            </a:pP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ở thế </a:t>
            </a:r>
            <a:r>
              <a:rPr sz="1400" spc="-5" dirty="0">
                <a:latin typeface="Times New Roman"/>
                <a:cs typeface="Times New Roman"/>
              </a:rPr>
              <a:t>phòng </a:t>
            </a:r>
            <a:r>
              <a:rPr sz="1400" dirty="0">
                <a:latin typeface="Times New Roman"/>
                <a:cs typeface="Times New Roman"/>
              </a:rPr>
              <a:t>vệ, chủ </a:t>
            </a:r>
            <a:r>
              <a:rPr sz="1400" spc="-5" dirty="0">
                <a:latin typeface="Times New Roman"/>
                <a:cs typeface="Times New Roman"/>
              </a:rPr>
              <a:t>động tránh </a:t>
            </a:r>
            <a:r>
              <a:rPr sz="1400" dirty="0">
                <a:latin typeface="Times New Roman"/>
                <a:cs typeface="Times New Roman"/>
              </a:rPr>
              <a:t>tai nạn, sẵn </a:t>
            </a:r>
            <a:r>
              <a:rPr sz="1400" spc="-5" dirty="0">
                <a:latin typeface="Times New Roman"/>
                <a:cs typeface="Times New Roman"/>
              </a:rPr>
              <a:t>sàng ứng phó </a:t>
            </a:r>
            <a:r>
              <a:rPr sz="1400" dirty="0">
                <a:latin typeface="Times New Roman"/>
                <a:cs typeface="Times New Roman"/>
              </a:rPr>
              <a:t>với các </a:t>
            </a:r>
            <a:r>
              <a:rPr sz="1400" spc="-5" dirty="0">
                <a:latin typeface="Times New Roman"/>
                <a:cs typeface="Times New Roman"/>
              </a:rPr>
              <a:t>tình  huống nguy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hiểm;</a:t>
            </a:r>
            <a:endParaRPr sz="1400" dirty="0">
              <a:latin typeface="Times New Roman"/>
              <a:cs typeface="Times New Roman"/>
            </a:endParaRPr>
          </a:p>
          <a:p>
            <a:pPr marL="662940" lvl="3" indent="-194310" algn="just">
              <a:lnSpc>
                <a:spcPct val="100000"/>
              </a:lnSpc>
              <a:spcBef>
                <a:spcPts val="484"/>
              </a:spcBef>
              <a:buAutoNum type="alphaLcParenR"/>
              <a:tabLst>
                <a:tab pos="663575" algn="l"/>
              </a:tabLst>
            </a:pPr>
            <a:r>
              <a:rPr sz="1400" spc="-5" dirty="0">
                <a:latin typeface="Times New Roman"/>
                <a:cs typeface="Times New Roman"/>
              </a:rPr>
              <a:t>Tập trung khi lái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xe;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73835" y="541019"/>
            <a:ext cx="4419600" cy="2876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5860" cy="844486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6350" indent="456565" algn="just">
              <a:lnSpc>
                <a:spcPts val="1600"/>
              </a:lnSpc>
              <a:spcBef>
                <a:spcPts val="225"/>
              </a:spcBef>
              <a:buAutoNum type="alphaLcParenR" startAt="3"/>
              <a:tabLst>
                <a:tab pos="681990" algn="l"/>
              </a:tabLst>
            </a:pPr>
            <a:r>
              <a:rPr sz="1400" spc="-5" dirty="0">
                <a:latin typeface="Times New Roman"/>
                <a:cs typeface="Times New Roman"/>
              </a:rPr>
              <a:t>Chấp hành </a:t>
            </a:r>
            <a:r>
              <a:rPr sz="1400" dirty="0">
                <a:latin typeface="Times New Roman"/>
                <a:cs typeface="Times New Roman"/>
              </a:rPr>
              <a:t>chỉ </a:t>
            </a:r>
            <a:r>
              <a:rPr sz="1400" spc="-5" dirty="0">
                <a:latin typeface="Times New Roman"/>
                <a:cs typeface="Times New Roman"/>
              </a:rPr>
              <a:t>dẫn </a:t>
            </a:r>
            <a:r>
              <a:rPr sz="1400" dirty="0">
                <a:latin typeface="Times New Roman"/>
                <a:cs typeface="Times New Roman"/>
              </a:rPr>
              <a:t>của hệ </a:t>
            </a:r>
            <a:r>
              <a:rPr sz="1400" spc="-5" dirty="0">
                <a:latin typeface="Times New Roman"/>
                <a:cs typeface="Times New Roman"/>
              </a:rPr>
              <a:t>thống báo </a:t>
            </a:r>
            <a:r>
              <a:rPr sz="1400" dirty="0" err="1">
                <a:latin typeface="Times New Roman"/>
                <a:cs typeface="Times New Roman"/>
              </a:rPr>
              <a:t>hiệu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 </a:t>
            </a:r>
            <a:r>
              <a:rPr sz="1400" dirty="0">
                <a:latin typeface="Times New Roman"/>
                <a:cs typeface="Times New Roman"/>
              </a:rPr>
              <a:t>và Luật </a:t>
            </a:r>
            <a:r>
              <a:rPr sz="1400" spc="-10" dirty="0">
                <a:latin typeface="Times New Roman"/>
                <a:cs typeface="Times New Roman"/>
              </a:rPr>
              <a:t>Giao </a:t>
            </a:r>
            <a:r>
              <a:rPr sz="1400" spc="-25" dirty="0" err="1">
                <a:latin typeface="Times New Roman"/>
                <a:cs typeface="Times New Roman"/>
              </a:rPr>
              <a:t>thông</a:t>
            </a:r>
            <a:r>
              <a:rPr sz="1400" spc="-25" dirty="0">
                <a:latin typeface="Times New Roman"/>
                <a:cs typeface="Times New Roman"/>
              </a:rPr>
              <a:t> 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bộ;</a:t>
            </a:r>
          </a:p>
          <a:p>
            <a:pPr marL="662940" indent="-194310" algn="just">
              <a:lnSpc>
                <a:spcPct val="100000"/>
              </a:lnSpc>
              <a:spcBef>
                <a:spcPts val="470"/>
              </a:spcBef>
              <a:buAutoNum type="alphaLcParenR" startAt="3"/>
              <a:tabLst>
                <a:tab pos="663575" algn="l"/>
              </a:tabLst>
            </a:pPr>
            <a:r>
              <a:rPr sz="1400" spc="-5" dirty="0">
                <a:latin typeface="Times New Roman"/>
                <a:cs typeface="Times New Roman"/>
              </a:rPr>
              <a:t>Hòa nhã với </a:t>
            </a:r>
            <a:r>
              <a:rPr sz="1400" spc="-5" dirty="0" err="1">
                <a:latin typeface="Times New Roman"/>
                <a:cs typeface="Times New Roman"/>
              </a:rPr>
              <a:t>mọi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đề </a:t>
            </a:r>
            <a:r>
              <a:rPr sz="1400" spc="-5" dirty="0">
                <a:latin typeface="Times New Roman"/>
                <a:cs typeface="Times New Roman"/>
              </a:rPr>
              <a:t>cao </a:t>
            </a:r>
            <a:r>
              <a:rPr sz="1400" dirty="0">
                <a:latin typeface="Times New Roman"/>
                <a:cs typeface="Times New Roman"/>
              </a:rPr>
              <a:t>chữ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“Nhẫn”;</a:t>
            </a:r>
            <a:endParaRPr sz="14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ts val="1600"/>
              </a:lnSpc>
              <a:spcBef>
                <a:spcPts val="650"/>
              </a:spcBef>
            </a:pPr>
            <a:r>
              <a:rPr sz="1400" dirty="0">
                <a:latin typeface="Times New Roman"/>
                <a:cs typeface="Times New Roman"/>
              </a:rPr>
              <a:t>đ) </a:t>
            </a:r>
            <a:r>
              <a:rPr sz="1400" spc="-5" dirty="0">
                <a:latin typeface="Times New Roman"/>
                <a:cs typeface="Times New Roman"/>
              </a:rPr>
              <a:t>Chủ động thông </a:t>
            </a:r>
            <a:r>
              <a:rPr sz="1400" spc="-5" dirty="0" err="1">
                <a:latin typeface="Times New Roman"/>
                <a:cs typeface="Times New Roman"/>
              </a:rPr>
              <a:t>báo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tr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spc="-5" dirty="0">
                <a:latin typeface="Times New Roman"/>
                <a:cs typeface="Times New Roman"/>
              </a:rPr>
              <a:t>định điều khiển xe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mình </a:t>
            </a:r>
            <a:r>
              <a:rPr sz="1400" dirty="0" err="1">
                <a:latin typeface="Times New Roman"/>
                <a:cs typeface="Times New Roman"/>
              </a:rPr>
              <a:t>cho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90" dirty="0">
                <a:latin typeface="Times New Roman"/>
                <a:cs typeface="Times New Roman"/>
              </a:rPr>
              <a:t>cùng 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giao thông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biết;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400"/>
              </a:lnSpc>
              <a:spcBef>
                <a:spcPts val="550"/>
              </a:spcBef>
              <a:buAutoNum type="alphaLcParenR" startAt="5"/>
              <a:tabLst>
                <a:tab pos="678815" algn="l"/>
              </a:tabLst>
            </a:pPr>
            <a:r>
              <a:rPr sz="1400" spc="-5" dirty="0">
                <a:latin typeface="Times New Roman"/>
                <a:cs typeface="Times New Roman"/>
              </a:rPr>
              <a:t>Tỉnh táo </a:t>
            </a:r>
            <a:r>
              <a:rPr sz="1400" spc="5" dirty="0">
                <a:latin typeface="Times New Roman"/>
                <a:cs typeface="Times New Roman"/>
              </a:rPr>
              <a:t>đề </a:t>
            </a:r>
            <a:r>
              <a:rPr sz="1400" spc="-5" dirty="0">
                <a:latin typeface="Times New Roman"/>
                <a:cs typeface="Times New Roman"/>
              </a:rPr>
              <a:t>phòng. </a:t>
            </a:r>
            <a:r>
              <a:rPr sz="1400" dirty="0">
                <a:latin typeface="Times New Roman"/>
                <a:cs typeface="Times New Roman"/>
              </a:rPr>
              <a:t>Mặc </a:t>
            </a:r>
            <a:r>
              <a:rPr sz="1400" spc="-5" dirty="0">
                <a:latin typeface="Times New Roman"/>
                <a:cs typeface="Times New Roman"/>
              </a:rPr>
              <a:t>dù bạn nghiêm </a:t>
            </a:r>
            <a:r>
              <a:rPr sz="1400" spc="5" dirty="0">
                <a:latin typeface="Times New Roman"/>
                <a:cs typeface="Times New Roman"/>
              </a:rPr>
              <a:t>chỉnh </a:t>
            </a:r>
            <a:r>
              <a:rPr sz="1400" dirty="0">
                <a:latin typeface="Times New Roman"/>
                <a:cs typeface="Times New Roman"/>
              </a:rPr>
              <a:t>chấp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10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bộ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dirty="0">
                <a:latin typeface="Times New Roman"/>
                <a:cs typeface="Times New Roman"/>
              </a:rPr>
              <a:t>vẫn phải </a:t>
            </a:r>
            <a:r>
              <a:rPr sz="1400" spc="-5" dirty="0">
                <a:latin typeface="Times New Roman"/>
                <a:cs typeface="Times New Roman"/>
              </a:rPr>
              <a:t>nhận </a:t>
            </a:r>
            <a:r>
              <a:rPr sz="1400" spc="-5" dirty="0" err="1">
                <a:latin typeface="Times New Roman"/>
                <a:cs typeface="Times New Roman"/>
              </a:rPr>
              <a:t>thức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không chấp hành </a:t>
            </a:r>
            <a:r>
              <a:rPr sz="1400" spc="5" dirty="0" err="1">
                <a:latin typeface="Times New Roman"/>
                <a:cs typeface="Times New Roman"/>
              </a:rPr>
              <a:t>của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khác, </a:t>
            </a:r>
            <a:r>
              <a:rPr sz="1400" spc="-150" dirty="0">
                <a:latin typeface="Times New Roman"/>
                <a:cs typeface="Times New Roman"/>
              </a:rPr>
              <a:t>những  </a:t>
            </a:r>
            <a:r>
              <a:rPr sz="1400" spc="-5" dirty="0">
                <a:latin typeface="Times New Roman"/>
                <a:cs typeface="Times New Roman"/>
              </a:rPr>
              <a:t>tình huống nguy </a:t>
            </a:r>
            <a:r>
              <a:rPr sz="1400" dirty="0">
                <a:latin typeface="Times New Roman"/>
                <a:cs typeface="Times New Roman"/>
              </a:rPr>
              <a:t>hiểm bất ngờ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xảy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ra;</a:t>
            </a:r>
          </a:p>
          <a:p>
            <a:pPr marL="12700" marR="5080" indent="456565" algn="just">
              <a:lnSpc>
                <a:spcPts val="1610"/>
              </a:lnSpc>
              <a:spcBef>
                <a:spcPts val="625"/>
              </a:spcBef>
              <a:buAutoNum type="alphaLcParenR" startAt="7"/>
              <a:tabLst>
                <a:tab pos="671195" algn="l"/>
              </a:tabLst>
            </a:pPr>
            <a:r>
              <a:rPr sz="1400" spc="-5" dirty="0">
                <a:latin typeface="Times New Roman"/>
                <a:cs typeface="Times New Roman"/>
              </a:rPr>
              <a:t>Phải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dirty="0" err="1">
                <a:latin typeface="Times New Roman"/>
                <a:cs typeface="Times New Roman"/>
              </a:rPr>
              <a:t>thức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rằng </a:t>
            </a:r>
            <a:r>
              <a:rPr sz="1400" dirty="0">
                <a:latin typeface="Times New Roman"/>
                <a:cs typeface="Times New Roman"/>
              </a:rPr>
              <a:t>bạn </a:t>
            </a:r>
            <a:r>
              <a:rPr sz="1400" spc="-5" dirty="0">
                <a:latin typeface="Times New Roman"/>
                <a:cs typeface="Times New Roman"/>
              </a:rPr>
              <a:t>đang dùng </a:t>
            </a:r>
            <a:r>
              <a:rPr sz="1400" spc="-5" dirty="0" err="1">
                <a:latin typeface="Times New Roman"/>
                <a:cs typeface="Times New Roman"/>
              </a:rPr>
              <a:t>chung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spc="-75" dirty="0">
                <a:latin typeface="Times New Roman"/>
                <a:cs typeface="Times New Roman"/>
              </a:rPr>
              <a:t>(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360" dirty="0">
                <a:latin typeface="Times New Roman"/>
                <a:cs typeface="Times New Roman"/>
              </a:rPr>
              <a:t>đi </a:t>
            </a:r>
            <a:r>
              <a:rPr sz="1400" spc="-29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bộ,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đạp hay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đang điều </a:t>
            </a:r>
            <a:r>
              <a:rPr sz="1400" spc="-5" dirty="0" err="1">
                <a:latin typeface="Times New Roman"/>
                <a:cs typeface="Times New Roman"/>
              </a:rPr>
              <a:t>khiển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</a:t>
            </a:r>
            <a:r>
              <a:rPr sz="1400" dirty="0">
                <a:latin typeface="Times New Roman"/>
                <a:cs typeface="Times New Roman"/>
              </a:rPr>
              <a:t>cơ giới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khác);</a:t>
            </a:r>
            <a:endParaRPr sz="1400" dirty="0">
              <a:latin typeface="Times New Roman"/>
              <a:cs typeface="Times New Roman"/>
            </a:endParaRPr>
          </a:p>
          <a:p>
            <a:pPr marL="681355" indent="-212725" algn="just">
              <a:lnSpc>
                <a:spcPts val="1639"/>
              </a:lnSpc>
              <a:spcBef>
                <a:spcPts val="475"/>
              </a:spcBef>
              <a:buAutoNum type="alphaLcParenR" startAt="7"/>
              <a:tabLst>
                <a:tab pos="681990" algn="l"/>
              </a:tabLst>
            </a:pPr>
            <a:r>
              <a:rPr sz="1400" spc="-5" dirty="0">
                <a:latin typeface="Times New Roman"/>
                <a:cs typeface="Times New Roman"/>
              </a:rPr>
              <a:t>Tránh tình </a:t>
            </a:r>
            <a:r>
              <a:rPr sz="1400" dirty="0">
                <a:latin typeface="Times New Roman"/>
                <a:cs typeface="Times New Roman"/>
              </a:rPr>
              <a:t>trạng </a:t>
            </a:r>
            <a:r>
              <a:rPr sz="1400" spc="-5" dirty="0">
                <a:latin typeface="Times New Roman"/>
                <a:cs typeface="Times New Roman"/>
              </a:rPr>
              <a:t>nhìn chăm </a:t>
            </a:r>
            <a:r>
              <a:rPr sz="1400" dirty="0">
                <a:latin typeface="Times New Roman"/>
                <a:cs typeface="Times New Roman"/>
              </a:rPr>
              <a:t>chú </a:t>
            </a:r>
            <a:r>
              <a:rPr sz="1400" spc="-5" dirty="0">
                <a:latin typeface="Times New Roman"/>
                <a:cs typeface="Times New Roman"/>
              </a:rPr>
              <a:t>vào </a:t>
            </a:r>
            <a:r>
              <a:rPr sz="1400" spc="5" dirty="0" err="1">
                <a:latin typeface="Times New Roman"/>
                <a:cs typeface="Times New Roman"/>
              </a:rPr>
              <a:t>một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vật, một </a:t>
            </a:r>
            <a:r>
              <a:rPr sz="1400" spc="-5" dirty="0">
                <a:latin typeface="Times New Roman"/>
                <a:cs typeface="Times New Roman"/>
              </a:rPr>
              <a:t>vị trí quá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1/4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ts val="1639"/>
              </a:lnSpc>
            </a:pPr>
            <a:r>
              <a:rPr sz="1400" spc="-5" dirty="0">
                <a:latin typeface="Times New Roman"/>
                <a:cs typeface="Times New Roman"/>
              </a:rPr>
              <a:t>giây;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ts val="1600"/>
              </a:lnSpc>
              <a:spcBef>
                <a:spcPts val="645"/>
              </a:spcBef>
            </a:pPr>
            <a:r>
              <a:rPr sz="1400" dirty="0">
                <a:latin typeface="Times New Roman"/>
                <a:cs typeface="Times New Roman"/>
              </a:rPr>
              <a:t>i)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sát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dirty="0">
                <a:latin typeface="Times New Roman"/>
                <a:cs typeface="Times New Roman"/>
              </a:rPr>
              <a:t>hiện </a:t>
            </a:r>
            <a:r>
              <a:rPr sz="1400" dirty="0" err="1">
                <a:latin typeface="Times New Roman"/>
                <a:cs typeface="Times New Roman"/>
              </a:rPr>
              <a:t>có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đang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gần, </a:t>
            </a:r>
            <a:r>
              <a:rPr sz="1400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trong ngõ, </a:t>
            </a:r>
            <a:r>
              <a:rPr sz="1400" spc="5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nơi đỗ </a:t>
            </a:r>
            <a:r>
              <a:rPr sz="1400" dirty="0">
                <a:latin typeface="Times New Roman"/>
                <a:cs typeface="Times New Roman"/>
              </a:rPr>
              <a:t>xe, ở  </a:t>
            </a:r>
            <a:r>
              <a:rPr sz="1400" spc="-5" dirty="0">
                <a:latin typeface="Times New Roman"/>
                <a:cs typeface="Times New Roman"/>
              </a:rPr>
              <a:t>nơi buôn </a:t>
            </a:r>
            <a:r>
              <a:rPr sz="1400" dirty="0">
                <a:latin typeface="Times New Roman"/>
                <a:cs typeface="Times New Roman"/>
              </a:rPr>
              <a:t>bán </a:t>
            </a:r>
            <a:r>
              <a:rPr sz="1400" spc="5" dirty="0">
                <a:latin typeface="Times New Roman"/>
                <a:cs typeface="Times New Roman"/>
              </a:rPr>
              <a:t>sầm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uất;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ts val="1610"/>
              </a:lnSpc>
              <a:spcBef>
                <a:spcPts val="585"/>
              </a:spcBef>
              <a:buAutoNum type="alphaLcParenR" startAt="11"/>
              <a:tabLst>
                <a:tab pos="668020" algn="l"/>
              </a:tabLst>
            </a:pPr>
            <a:r>
              <a:rPr sz="1400" spc="-10" dirty="0">
                <a:latin typeface="Times New Roman"/>
                <a:cs typeface="Times New Roman"/>
              </a:rPr>
              <a:t>Luôn </a:t>
            </a:r>
            <a:r>
              <a:rPr sz="1400" spc="-5" dirty="0">
                <a:latin typeface="Times New Roman"/>
                <a:cs typeface="Times New Roman"/>
              </a:rPr>
              <a:t>dành đủ </a:t>
            </a: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gian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khoảng trống cho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mình </a:t>
            </a:r>
            <a:r>
              <a:rPr sz="1400" spc="10" dirty="0">
                <a:latin typeface="Times New Roman"/>
                <a:cs typeface="Times New Roman"/>
              </a:rPr>
              <a:t>để </a:t>
            </a:r>
            <a:r>
              <a:rPr sz="1400" dirty="0">
                <a:latin typeface="Times New Roman"/>
                <a:cs typeface="Times New Roman"/>
              </a:rPr>
              <a:t>thực hiện an </a:t>
            </a:r>
            <a:r>
              <a:rPr sz="1400" spc="-5" dirty="0">
                <a:latin typeface="Times New Roman"/>
                <a:cs typeface="Times New Roman"/>
              </a:rPr>
              <a:t>toàn  </a:t>
            </a:r>
            <a:r>
              <a:rPr sz="1400" dirty="0">
                <a:latin typeface="Times New Roman"/>
                <a:cs typeface="Times New Roman"/>
              </a:rPr>
              <a:t>những gì cần thực </a:t>
            </a:r>
            <a:r>
              <a:rPr sz="1400" spc="-5" dirty="0">
                <a:latin typeface="Times New Roman"/>
                <a:cs typeface="Times New Roman"/>
              </a:rPr>
              <a:t>hiện.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bám quá </a:t>
            </a:r>
            <a:r>
              <a:rPr sz="1400" spc="-5" dirty="0">
                <a:latin typeface="Times New Roman"/>
                <a:cs typeface="Times New Roman"/>
              </a:rPr>
              <a:t>sát </a:t>
            </a:r>
            <a:r>
              <a:rPr sz="1400" dirty="0">
                <a:latin typeface="Times New Roman"/>
                <a:cs typeface="Times New Roman"/>
              </a:rPr>
              <a:t>đằng sau xe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400"/>
              </a:lnSpc>
              <a:spcBef>
                <a:spcPts val="550"/>
              </a:spcBef>
              <a:buAutoNum type="alphaLcParenR" startAt="11"/>
              <a:tabLst>
                <a:tab pos="637540" algn="l"/>
              </a:tabLst>
            </a:pPr>
            <a:r>
              <a:rPr sz="1400" spc="-5" dirty="0">
                <a:latin typeface="Times New Roman"/>
                <a:cs typeface="Times New Roman"/>
              </a:rPr>
              <a:t>Hãy thận trọng hơn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hãy </a:t>
            </a:r>
            <a:r>
              <a:rPr sz="1400" dirty="0">
                <a:latin typeface="Times New Roman"/>
                <a:cs typeface="Times New Roman"/>
              </a:rPr>
              <a:t>tăng khoảng </a:t>
            </a:r>
            <a:r>
              <a:rPr sz="1400" spc="-5" dirty="0">
                <a:latin typeface="Times New Roman"/>
                <a:cs typeface="Times New Roman"/>
              </a:rPr>
              <a:t>cách </a:t>
            </a:r>
            <a:r>
              <a:rPr sz="1400" dirty="0">
                <a:latin typeface="Times New Roman"/>
                <a:cs typeface="Times New Roman"/>
              </a:rPr>
              <a:t>với các xe </a:t>
            </a:r>
            <a:r>
              <a:rPr sz="1400" spc="-5" dirty="0">
                <a:latin typeface="Times New Roman"/>
                <a:cs typeface="Times New Roman"/>
              </a:rPr>
              <a:t>khác, </a:t>
            </a:r>
            <a:r>
              <a:rPr sz="1400" spc="5" dirty="0">
                <a:latin typeface="Times New Roman"/>
                <a:cs typeface="Times New Roman"/>
              </a:rPr>
              <a:t>đặc </a:t>
            </a:r>
            <a:r>
              <a:rPr sz="1400" spc="-5" dirty="0">
                <a:latin typeface="Times New Roman"/>
                <a:cs typeface="Times New Roman"/>
              </a:rPr>
              <a:t>biệt </a:t>
            </a:r>
            <a:r>
              <a:rPr sz="1400" dirty="0">
                <a:latin typeface="Times New Roman"/>
                <a:cs typeface="Times New Roman"/>
              </a:rPr>
              <a:t>là về  </a:t>
            </a:r>
            <a:r>
              <a:rPr sz="1400" spc="-5" dirty="0">
                <a:latin typeface="Times New Roman"/>
                <a:cs typeface="Times New Roman"/>
              </a:rPr>
              <a:t>đêm, </a:t>
            </a:r>
            <a:r>
              <a:rPr sz="1400" dirty="0">
                <a:latin typeface="Times New Roman"/>
                <a:cs typeface="Times New Roman"/>
              </a:rPr>
              <a:t>khi thời tiết </a:t>
            </a:r>
            <a:r>
              <a:rPr sz="1400" spc="-5" dirty="0">
                <a:latin typeface="Times New Roman"/>
                <a:cs typeface="Times New Roman"/>
              </a:rPr>
              <a:t>xấu, vào </a:t>
            </a:r>
            <a:r>
              <a:rPr sz="1400" dirty="0">
                <a:latin typeface="Times New Roman"/>
                <a:cs typeface="Times New Roman"/>
              </a:rPr>
              <a:t>giờ </a:t>
            </a:r>
            <a:r>
              <a:rPr sz="1400" spc="-5" dirty="0">
                <a:latin typeface="Times New Roman"/>
                <a:cs typeface="Times New Roman"/>
              </a:rPr>
              <a:t>cao điểm, khi </a:t>
            </a:r>
            <a:r>
              <a:rPr sz="1400" dirty="0">
                <a:latin typeface="Times New Roman"/>
                <a:cs typeface="Times New Roman"/>
              </a:rPr>
              <a:t>định đổi </a:t>
            </a:r>
            <a:r>
              <a:rPr sz="1400" spc="-5" dirty="0" err="1">
                <a:latin typeface="Times New Roman"/>
                <a:cs typeface="Times New Roman"/>
              </a:rPr>
              <a:t>làn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và tiến </a:t>
            </a:r>
            <a:r>
              <a:rPr sz="1400" dirty="0">
                <a:latin typeface="Times New Roman"/>
                <a:cs typeface="Times New Roman"/>
              </a:rPr>
              <a:t>gần </a:t>
            </a:r>
            <a:r>
              <a:rPr sz="1400" spc="-5" dirty="0">
                <a:latin typeface="Times New Roman"/>
                <a:cs typeface="Times New Roman"/>
              </a:rPr>
              <a:t>vào </a:t>
            </a:r>
            <a:r>
              <a:rPr sz="1400" spc="-5" dirty="0" err="1">
                <a:latin typeface="Times New Roman"/>
                <a:cs typeface="Times New Roman"/>
              </a:rPr>
              <a:t>nơi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nhau;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600"/>
              </a:lnSpc>
              <a:spcBef>
                <a:spcPts val="635"/>
              </a:spcBef>
              <a:buAutoNum type="alphaLcParenR" startAt="11"/>
              <a:tabLst>
                <a:tab pos="732155" algn="l"/>
              </a:tabLst>
            </a:pPr>
            <a:r>
              <a:rPr sz="1400" spc="-5" dirty="0">
                <a:latin typeface="Times New Roman"/>
                <a:cs typeface="Times New Roman"/>
              </a:rPr>
              <a:t>Không 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trạng </a:t>
            </a:r>
            <a:r>
              <a:rPr sz="1400" spc="-5" dirty="0">
                <a:latin typeface="Times New Roman"/>
                <a:cs typeface="Times New Roman"/>
              </a:rPr>
              <a:t>thái mệt </a:t>
            </a:r>
            <a:r>
              <a:rPr sz="1400" dirty="0">
                <a:latin typeface="Times New Roman"/>
                <a:cs typeface="Times New Roman"/>
              </a:rPr>
              <a:t>mỏi, sử </a:t>
            </a:r>
            <a:r>
              <a:rPr sz="1400" spc="-5" dirty="0" err="1">
                <a:latin typeface="Times New Roman"/>
                <a:cs typeface="Times New Roman"/>
              </a:rPr>
              <a:t>dụng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r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ợu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bia và các chất </a:t>
            </a:r>
            <a:r>
              <a:rPr sz="1400" spc="-35" dirty="0">
                <a:latin typeface="Times New Roman"/>
                <a:cs typeface="Times New Roman"/>
              </a:rPr>
              <a:t>kích  </a:t>
            </a:r>
            <a:r>
              <a:rPr sz="1400" spc="-5" dirty="0">
                <a:latin typeface="Times New Roman"/>
                <a:cs typeface="Times New Roman"/>
              </a:rPr>
              <a:t>thích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khác;</a:t>
            </a:r>
            <a:endParaRPr sz="1400" dirty="0">
              <a:latin typeface="Times New Roman"/>
              <a:cs typeface="Times New Roman"/>
            </a:endParaRPr>
          </a:p>
          <a:p>
            <a:pPr marL="670560" indent="-201930" algn="just">
              <a:lnSpc>
                <a:spcPts val="1639"/>
              </a:lnSpc>
              <a:spcBef>
                <a:spcPts val="484"/>
              </a:spcBef>
              <a:buAutoNum type="alphaLcParenR" startAt="11"/>
              <a:tabLst>
                <a:tab pos="671195" algn="l"/>
              </a:tabLst>
            </a:pPr>
            <a:r>
              <a:rPr sz="1400" spc="-5" dirty="0">
                <a:latin typeface="Times New Roman"/>
                <a:cs typeface="Times New Roman"/>
              </a:rPr>
              <a:t>Nghiêm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chỉnh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chấp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hành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sự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điều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khiển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chỉ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dẫn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điều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khiển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ts val="1639"/>
              </a:lnSpc>
            </a:pPr>
            <a:r>
              <a:rPr sz="1400" spc="-5" dirty="0">
                <a:latin typeface="Times New Roman"/>
                <a:cs typeface="Times New Roman"/>
              </a:rPr>
              <a:t>thông.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610"/>
              </a:lnSpc>
              <a:spcBef>
                <a:spcPts val="630"/>
              </a:spcBef>
            </a:pPr>
            <a:r>
              <a:rPr sz="1400" b="1" i="1" dirty="0">
                <a:latin typeface="Times New Roman"/>
                <a:cs typeface="Times New Roman"/>
              </a:rPr>
              <a:t>Cùng </a:t>
            </a:r>
            <a:r>
              <a:rPr sz="1400" b="1" i="1" spc="-5" dirty="0">
                <a:latin typeface="Times New Roman"/>
                <a:cs typeface="Times New Roman"/>
              </a:rPr>
              <a:t>với 13 điểm </a:t>
            </a:r>
            <a:r>
              <a:rPr sz="1400" b="1" i="1" dirty="0">
                <a:latin typeface="Times New Roman"/>
                <a:cs typeface="Times New Roman"/>
              </a:rPr>
              <a:t>cơ </a:t>
            </a:r>
            <a:r>
              <a:rPr sz="1400" b="1" i="1" spc="5" dirty="0">
                <a:latin typeface="Times New Roman"/>
                <a:cs typeface="Times New Roman"/>
              </a:rPr>
              <a:t>bản </a:t>
            </a:r>
            <a:r>
              <a:rPr sz="1400" b="1" i="1" spc="-5" dirty="0">
                <a:latin typeface="Times New Roman"/>
                <a:cs typeface="Times New Roman"/>
              </a:rPr>
              <a:t>giúp </a:t>
            </a:r>
            <a:r>
              <a:rPr sz="1400" b="1" i="1" dirty="0">
                <a:latin typeface="Times New Roman"/>
                <a:cs typeface="Times New Roman"/>
              </a:rPr>
              <a:t>bạn </a:t>
            </a:r>
            <a:r>
              <a:rPr sz="1400" b="1" i="1" spc="-5" dirty="0">
                <a:latin typeface="Times New Roman"/>
                <a:cs typeface="Times New Roman"/>
              </a:rPr>
              <a:t>lái </a:t>
            </a:r>
            <a:r>
              <a:rPr sz="1400" b="1" i="1" dirty="0">
                <a:latin typeface="Times New Roman"/>
                <a:cs typeface="Times New Roman"/>
              </a:rPr>
              <a:t>xe an </a:t>
            </a:r>
            <a:r>
              <a:rPr sz="1400" b="1" i="1" spc="-5" dirty="0">
                <a:latin typeface="Times New Roman"/>
                <a:cs typeface="Times New Roman"/>
              </a:rPr>
              <a:t>toàn, </a:t>
            </a:r>
            <a:r>
              <a:rPr sz="1400" b="1" i="1" spc="5" dirty="0">
                <a:latin typeface="Times New Roman"/>
                <a:cs typeface="Times New Roman"/>
              </a:rPr>
              <a:t>cần </a:t>
            </a:r>
            <a:r>
              <a:rPr sz="1400" b="1" i="1" spc="-5" dirty="0">
                <a:latin typeface="Times New Roman"/>
                <a:cs typeface="Times New Roman"/>
              </a:rPr>
              <a:t>phải </a:t>
            </a:r>
            <a:r>
              <a:rPr sz="1400" b="1" i="1" spc="-10" dirty="0">
                <a:latin typeface="Times New Roman"/>
                <a:cs typeface="Times New Roman"/>
              </a:rPr>
              <a:t>có </a:t>
            </a:r>
            <a:r>
              <a:rPr sz="1400" b="1" i="1" dirty="0">
                <a:latin typeface="Times New Roman"/>
                <a:cs typeface="Times New Roman"/>
              </a:rPr>
              <a:t>hai </a:t>
            </a:r>
            <a:r>
              <a:rPr sz="1400" b="1" i="1" spc="5" dirty="0">
                <a:latin typeface="Times New Roman"/>
                <a:cs typeface="Times New Roman"/>
              </a:rPr>
              <a:t>yếu </a:t>
            </a:r>
            <a:r>
              <a:rPr sz="1400" b="1" i="1" dirty="0">
                <a:latin typeface="Times New Roman"/>
                <a:cs typeface="Times New Roman"/>
              </a:rPr>
              <a:t>tố </a:t>
            </a:r>
            <a:r>
              <a:rPr sz="1400" b="1" i="1" spc="-5" dirty="0">
                <a:latin typeface="Times New Roman"/>
                <a:cs typeface="Times New Roman"/>
              </a:rPr>
              <a:t>quan  trọng là</a:t>
            </a:r>
            <a:r>
              <a:rPr sz="1400" b="1" i="1" spc="10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>
              <a:lnSpc>
                <a:spcPts val="1600"/>
              </a:lnSpc>
              <a:spcBef>
                <a:spcPts val="590"/>
              </a:spcBef>
              <a:buChar char="-"/>
              <a:tabLst>
                <a:tab pos="587375" algn="l"/>
              </a:tabLst>
            </a:pP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kiến thức </a:t>
            </a:r>
            <a:r>
              <a:rPr sz="1400" spc="5" dirty="0">
                <a:latin typeface="Times New Roman"/>
                <a:cs typeface="Times New Roman"/>
              </a:rPr>
              <a:t>kỹ </a:t>
            </a:r>
            <a:r>
              <a:rPr sz="1400" dirty="0">
                <a:latin typeface="Times New Roman"/>
                <a:cs typeface="Times New Roman"/>
              </a:rPr>
              <a:t>thuật </a:t>
            </a:r>
            <a:r>
              <a:rPr sz="1400" spc="-5" dirty="0">
                <a:latin typeface="Times New Roman"/>
                <a:cs typeface="Times New Roman"/>
              </a:rPr>
              <a:t>cao, </a:t>
            </a:r>
            <a:r>
              <a:rPr sz="1400" spc="5" dirty="0">
                <a:latin typeface="Times New Roman"/>
                <a:cs typeface="Times New Roman"/>
              </a:rPr>
              <a:t>kể </a:t>
            </a:r>
            <a:r>
              <a:rPr sz="1400" dirty="0">
                <a:latin typeface="Times New Roman"/>
                <a:cs typeface="Times New Roman"/>
              </a:rPr>
              <a:t>cả kỹ </a:t>
            </a:r>
            <a:r>
              <a:rPr sz="1400" spc="-5" dirty="0">
                <a:latin typeface="Times New Roman"/>
                <a:cs typeface="Times New Roman"/>
              </a:rPr>
              <a:t>thuật </a:t>
            </a:r>
            <a:r>
              <a:rPr sz="1400" dirty="0">
                <a:latin typeface="Times New Roman"/>
                <a:cs typeface="Times New Roman"/>
              </a:rPr>
              <a:t>lái </a:t>
            </a:r>
            <a:r>
              <a:rPr sz="1400" spc="-5" dirty="0">
                <a:latin typeface="Times New Roman"/>
                <a:cs typeface="Times New Roman"/>
              </a:rPr>
              <a:t>xe </a:t>
            </a:r>
            <a:r>
              <a:rPr sz="1400" spc="-10" dirty="0">
                <a:latin typeface="Times New Roman"/>
                <a:cs typeface="Times New Roman"/>
              </a:rPr>
              <a:t>“Tự </a:t>
            </a:r>
            <a:r>
              <a:rPr sz="1400" dirty="0">
                <a:latin typeface="Times New Roman"/>
                <a:cs typeface="Times New Roman"/>
              </a:rPr>
              <a:t>vệ”, biết kiềm chế </a:t>
            </a:r>
            <a:r>
              <a:rPr sz="1400" spc="-10" dirty="0">
                <a:latin typeface="Times New Roman"/>
                <a:cs typeface="Times New Roman"/>
              </a:rPr>
              <a:t>mình 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spc="-5" dirty="0" err="1">
                <a:latin typeface="Times New Roman"/>
                <a:cs typeface="Times New Roman"/>
              </a:rPr>
              <a:t>dòng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l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thông,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sức </a:t>
            </a:r>
            <a:r>
              <a:rPr sz="1400" dirty="0">
                <a:latin typeface="Times New Roman"/>
                <a:cs typeface="Times New Roman"/>
              </a:rPr>
              <a:t>khỏe </a:t>
            </a:r>
            <a:r>
              <a:rPr sz="1400" spc="-5" dirty="0">
                <a:latin typeface="Times New Roman"/>
                <a:cs typeface="Times New Roman"/>
              </a:rPr>
              <a:t>tốt và tinh </a:t>
            </a:r>
            <a:r>
              <a:rPr sz="1400" dirty="0">
                <a:latin typeface="Times New Roman"/>
                <a:cs typeface="Times New Roman"/>
              </a:rPr>
              <a:t>thần </a:t>
            </a:r>
            <a:r>
              <a:rPr sz="1400" spc="-5" dirty="0">
                <a:latin typeface="Times New Roman"/>
                <a:cs typeface="Times New Roman"/>
              </a:rPr>
              <a:t>sảng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khoái;</a:t>
            </a:r>
            <a:endParaRPr sz="1400" dirty="0">
              <a:latin typeface="Times New Roman"/>
              <a:cs typeface="Times New Roman"/>
            </a:endParaRPr>
          </a:p>
          <a:p>
            <a:pPr marL="579120" indent="-110489">
              <a:lnSpc>
                <a:spcPts val="1639"/>
              </a:lnSpc>
              <a:spcBef>
                <a:spcPts val="484"/>
              </a:spcBef>
              <a:buChar char="-"/>
              <a:tabLst>
                <a:tab pos="579755" algn="l"/>
              </a:tabLst>
            </a:pPr>
            <a:r>
              <a:rPr sz="1400" dirty="0">
                <a:latin typeface="Times New Roman"/>
                <a:cs typeface="Times New Roman"/>
              </a:rPr>
              <a:t>Có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khả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năng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phán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đoán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đánh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giá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tình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huống,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xử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lý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kịp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thời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thao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tác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</a:t>
            </a:r>
          </a:p>
          <a:p>
            <a:pPr marL="12700">
              <a:lnSpc>
                <a:spcPts val="1639"/>
              </a:lnSpc>
            </a:pPr>
            <a:r>
              <a:rPr sz="1400" spc="5" dirty="0">
                <a:latin typeface="Times New Roman"/>
                <a:cs typeface="Times New Roman"/>
              </a:rPr>
              <a:t>lý.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15"/>
              </a:spcBef>
            </a:pPr>
            <a:r>
              <a:rPr sz="1400" b="1" i="1" spc="-5" dirty="0">
                <a:latin typeface="Times New Roman"/>
                <a:cs typeface="Times New Roman"/>
              </a:rPr>
              <a:t>Ngoài </a:t>
            </a:r>
            <a:r>
              <a:rPr sz="1400" b="1" i="1" dirty="0">
                <a:latin typeface="Times New Roman"/>
                <a:cs typeface="Times New Roman"/>
              </a:rPr>
              <a:t>ra, cần </a:t>
            </a:r>
            <a:r>
              <a:rPr sz="1400" b="1" i="1" spc="-5" dirty="0">
                <a:latin typeface="Times New Roman"/>
                <a:cs typeface="Times New Roman"/>
              </a:rPr>
              <a:t>phải chấp hành </a:t>
            </a:r>
            <a:r>
              <a:rPr sz="1400" b="1" i="1" dirty="0">
                <a:latin typeface="Times New Roman"/>
                <a:cs typeface="Times New Roman"/>
              </a:rPr>
              <a:t>3 nguyên tắc</a:t>
            </a:r>
            <a:r>
              <a:rPr sz="1400" b="1" i="1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marL="12700" marR="5080" indent="456565">
              <a:lnSpc>
                <a:spcPts val="1600"/>
              </a:lnSpc>
              <a:spcBef>
                <a:spcPts val="655"/>
              </a:spcBef>
              <a:buChar char="-"/>
              <a:tabLst>
                <a:tab pos="584200" algn="l"/>
              </a:tabLst>
            </a:pP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 thông không </a:t>
            </a:r>
            <a:r>
              <a:rPr sz="1400" spc="5" dirty="0">
                <a:latin typeface="Times New Roman"/>
                <a:cs typeface="Times New Roman"/>
              </a:rPr>
              <a:t>phải </a:t>
            </a:r>
            <a:r>
              <a:rPr sz="1400" spc="-5" dirty="0" err="1">
                <a:latin typeface="Times New Roman"/>
                <a:cs typeface="Times New Roman"/>
              </a:rPr>
              <a:t>là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đua, </a:t>
            </a:r>
            <a:r>
              <a:rPr sz="1400" dirty="0">
                <a:latin typeface="Times New Roman"/>
                <a:cs typeface="Times New Roman"/>
              </a:rPr>
              <a:t>do đó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phóng </a:t>
            </a:r>
            <a:r>
              <a:rPr sz="1400" spc="-100" dirty="0">
                <a:latin typeface="Times New Roman"/>
                <a:cs typeface="Times New Roman"/>
              </a:rPr>
              <a:t>nhanh,  </a:t>
            </a:r>
            <a:r>
              <a:rPr sz="1400" spc="-95" dirty="0" smtClean="0">
                <a:latin typeface="Times New Roman"/>
                <a:cs typeface="Times New Roman"/>
              </a:rPr>
              <a:t>v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ợt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ẩu;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>
              <a:lnSpc>
                <a:spcPts val="1610"/>
              </a:lnSpc>
              <a:spcBef>
                <a:spcPts val="580"/>
              </a:spcBef>
              <a:buChar char="-"/>
              <a:tabLst>
                <a:tab pos="590550" algn="l"/>
              </a:tabLst>
            </a:pP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5" dirty="0">
                <a:latin typeface="Times New Roman"/>
                <a:cs typeface="Times New Roman"/>
              </a:rPr>
              <a:t>tự </a:t>
            </a:r>
            <a:r>
              <a:rPr sz="1400" spc="-10" dirty="0">
                <a:latin typeface="Times New Roman"/>
                <a:cs typeface="Times New Roman"/>
              </a:rPr>
              <a:t>cô </a:t>
            </a:r>
            <a:r>
              <a:rPr sz="1400" dirty="0">
                <a:latin typeface="Times New Roman"/>
                <a:cs typeface="Times New Roman"/>
              </a:rPr>
              <a:t>lập </a:t>
            </a:r>
            <a:r>
              <a:rPr sz="1400" spc="-5" dirty="0">
                <a:latin typeface="Times New Roman"/>
                <a:cs typeface="Times New Roman"/>
              </a:rPr>
              <a:t>mình, </a:t>
            </a:r>
            <a:r>
              <a:rPr sz="1400" dirty="0">
                <a:latin typeface="Times New Roman"/>
                <a:cs typeface="Times New Roman"/>
              </a:rPr>
              <a:t>hãy báo </a:t>
            </a:r>
            <a:r>
              <a:rPr sz="1400" spc="-5" dirty="0">
                <a:latin typeface="Times New Roman"/>
                <a:cs typeface="Times New Roman"/>
              </a:rPr>
              <a:t>hiệu cho 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spc="10" dirty="0">
                <a:latin typeface="Times New Roman"/>
                <a:cs typeface="Times New Roman"/>
              </a:rPr>
              <a:t>về </a:t>
            </a:r>
            <a:r>
              <a:rPr sz="1400" dirty="0">
                <a:latin typeface="Times New Roman"/>
                <a:cs typeface="Times New Roman"/>
              </a:rPr>
              <a:t>ý định của </a:t>
            </a:r>
            <a:r>
              <a:rPr sz="1400" spc="-5" dirty="0">
                <a:latin typeface="Times New Roman"/>
                <a:cs typeface="Times New Roman"/>
              </a:rPr>
              <a:t>mình khi  </a:t>
            </a:r>
            <a:r>
              <a:rPr sz="1400" dirty="0">
                <a:latin typeface="Times New Roman"/>
                <a:cs typeface="Times New Roman"/>
              </a:rPr>
              <a:t>chuẩn bị </a:t>
            </a:r>
            <a:r>
              <a:rPr sz="1400" spc="-5" dirty="0" err="1">
                <a:latin typeface="Times New Roman"/>
                <a:cs typeface="Times New Roman"/>
              </a:rPr>
              <a:t>chuyển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h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ớng</a:t>
            </a:r>
            <a:r>
              <a:rPr sz="1400" spc="-70" dirty="0">
                <a:latin typeface="Times New Roman"/>
                <a:cs typeface="Times New Roman"/>
              </a:rPr>
              <a:t>, </a:t>
            </a:r>
            <a:r>
              <a:rPr sz="1400" spc="-85" dirty="0" smtClean="0">
                <a:latin typeface="Times New Roman"/>
                <a:cs typeface="Times New Roman"/>
              </a:rPr>
              <a:t>v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ợt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đỗ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xe;</a:t>
            </a:r>
            <a:endParaRPr sz="1400" dirty="0">
              <a:latin typeface="Times New Roman"/>
              <a:cs typeface="Times New Roman"/>
            </a:endParaRPr>
          </a:p>
          <a:p>
            <a:pPr marL="573405" indent="-104775">
              <a:lnSpc>
                <a:spcPct val="100000"/>
              </a:lnSpc>
              <a:spcBef>
                <a:spcPts val="475"/>
              </a:spcBef>
              <a:buChar char="-"/>
              <a:tabLst>
                <a:tab pos="574040" algn="l"/>
              </a:tabLst>
            </a:pPr>
            <a:r>
              <a:rPr sz="1400" spc="-5" dirty="0">
                <a:latin typeface="Times New Roman"/>
                <a:cs typeface="Times New Roman"/>
              </a:rPr>
              <a:t>Luôn biết </a:t>
            </a:r>
            <a:r>
              <a:rPr sz="1400" spc="-10" dirty="0">
                <a:latin typeface="Times New Roman"/>
                <a:cs typeface="Times New Roman"/>
              </a:rPr>
              <a:t>mình </a:t>
            </a:r>
            <a:r>
              <a:rPr sz="1400" spc="-5" dirty="0">
                <a:latin typeface="Times New Roman"/>
                <a:cs typeface="Times New Roman"/>
              </a:rPr>
              <a:t>đang </a:t>
            </a:r>
            <a:r>
              <a:rPr sz="1400" dirty="0">
                <a:latin typeface="Times New Roman"/>
                <a:cs typeface="Times New Roman"/>
              </a:rPr>
              <a:t>làm gì và làm </a:t>
            </a:r>
            <a:r>
              <a:rPr sz="1400" spc="5" dirty="0">
                <a:latin typeface="Times New Roman"/>
                <a:cs typeface="Times New Roman"/>
              </a:rPr>
              <a:t>thật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tốt.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448157"/>
            <a:ext cx="6246495" cy="892429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68935" lvl="1" indent="-356870" algn="just">
              <a:lnSpc>
                <a:spcPct val="100000"/>
              </a:lnSpc>
              <a:spcBef>
                <a:spcPts val="615"/>
              </a:spcBef>
              <a:buAutoNum type="arabicPeriod" startAt="2"/>
              <a:tabLst>
                <a:tab pos="369570" algn="l"/>
              </a:tabLst>
            </a:pPr>
            <a:r>
              <a:rPr sz="1400" spc="-5" dirty="0">
                <a:latin typeface="Times New Roman"/>
                <a:cs typeface="Times New Roman"/>
              </a:rPr>
              <a:t>ĐẠO ĐỨC NGHỀ NGHIỆP CỦA </a:t>
            </a:r>
            <a:r>
              <a:rPr sz="1400" spc="-5" dirty="0" smtClean="0">
                <a:latin typeface="Times New Roman"/>
                <a:cs typeface="Times New Roman"/>
              </a:rPr>
              <a:t>NG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ỜI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457200" lvl="2" indent="-445134" algn="just">
              <a:lnSpc>
                <a:spcPct val="100000"/>
              </a:lnSpc>
              <a:spcBef>
                <a:spcPts val="515"/>
              </a:spcBef>
              <a:buAutoNum type="arabicPeriod"/>
              <a:tabLst>
                <a:tab pos="457834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Khái </a:t>
            </a:r>
            <a:r>
              <a:rPr sz="1400" b="1" dirty="0">
                <a:latin typeface="Times New Roman"/>
                <a:cs typeface="Times New Roman"/>
              </a:rPr>
              <a:t>niệm chung </a:t>
            </a:r>
            <a:r>
              <a:rPr sz="1400" b="1" spc="-5" dirty="0">
                <a:latin typeface="Times New Roman"/>
                <a:cs typeface="Times New Roman"/>
              </a:rPr>
              <a:t>về đạo đức nghề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nghiệp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nghề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dirty="0">
                <a:latin typeface="Times New Roman"/>
                <a:cs typeface="Times New Roman"/>
              </a:rPr>
              <a:t>là sự thể hiện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phẩm chất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làm </a:t>
            </a:r>
            <a:r>
              <a:rPr sz="1400" spc="-25" dirty="0">
                <a:latin typeface="Times New Roman"/>
                <a:cs typeface="Times New Roman"/>
              </a:rPr>
              <a:t>nghề,  </a:t>
            </a:r>
            <a:r>
              <a:rPr sz="1400" spc="-5" dirty="0">
                <a:latin typeface="Times New Roman"/>
                <a:cs typeface="Times New Roman"/>
              </a:rPr>
              <a:t>hành vi ứng </a:t>
            </a:r>
            <a:r>
              <a:rPr sz="1400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với khách </a:t>
            </a:r>
            <a:r>
              <a:rPr sz="1400" dirty="0">
                <a:latin typeface="Times New Roman"/>
                <a:cs typeface="Times New Roman"/>
              </a:rPr>
              <a:t>hàng,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liên quan, </a:t>
            </a:r>
            <a:r>
              <a:rPr sz="1400" dirty="0">
                <a:latin typeface="Times New Roman"/>
                <a:cs typeface="Times New Roman"/>
              </a:rPr>
              <a:t>với xã hội, nhằm </a:t>
            </a:r>
            <a:r>
              <a:rPr sz="1400" spc="-5" dirty="0">
                <a:latin typeface="Times New Roman"/>
                <a:cs typeface="Times New Roman"/>
              </a:rPr>
              <a:t>đem  </a:t>
            </a:r>
            <a:r>
              <a:rPr sz="1400" dirty="0">
                <a:latin typeface="Times New Roman"/>
                <a:cs typeface="Times New Roman"/>
              </a:rPr>
              <a:t>lại </a:t>
            </a:r>
            <a:r>
              <a:rPr sz="1400" spc="-5" dirty="0">
                <a:latin typeface="Times New Roman"/>
                <a:cs typeface="Times New Roman"/>
              </a:rPr>
              <a:t>lợi ích </a:t>
            </a:r>
            <a:r>
              <a:rPr sz="1400" spc="-5" dirty="0" err="1">
                <a:latin typeface="Times New Roman"/>
                <a:cs typeface="Times New Roman"/>
              </a:rPr>
              <a:t>cho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10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xã hội </a:t>
            </a:r>
            <a:r>
              <a:rPr sz="1400" spc="-5" dirty="0">
                <a:latin typeface="Times New Roman"/>
                <a:cs typeface="Times New Roman"/>
              </a:rPr>
              <a:t>để </a:t>
            </a:r>
            <a:r>
              <a:rPr sz="1400" dirty="0">
                <a:latin typeface="Times New Roman"/>
                <a:cs typeface="Times New Roman"/>
              </a:rPr>
              <a:t>từ </a:t>
            </a:r>
            <a:r>
              <a:rPr sz="1400" dirty="0" err="1">
                <a:latin typeface="Times New Roman"/>
                <a:cs typeface="Times New Roman"/>
              </a:rPr>
              <a:t>đó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làm </a:t>
            </a:r>
            <a:r>
              <a:rPr sz="1400" dirty="0" err="1">
                <a:latin typeface="Times New Roman"/>
                <a:cs typeface="Times New Roman"/>
              </a:rPr>
              <a:t>nghề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mọi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spc="-395" dirty="0">
                <a:latin typeface="Times New Roman"/>
                <a:cs typeface="Times New Roman"/>
              </a:rPr>
              <a:t>xã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hội </a:t>
            </a:r>
            <a:r>
              <a:rPr sz="1400" spc="-5" dirty="0">
                <a:latin typeface="Times New Roman"/>
                <a:cs typeface="Times New Roman"/>
              </a:rPr>
              <a:t>quý trọng, tôn vinh, phát </a:t>
            </a:r>
            <a:r>
              <a:rPr sz="1400" dirty="0">
                <a:latin typeface="Times New Roman"/>
                <a:cs typeface="Times New Roman"/>
              </a:rPr>
              <a:t>triển nghề </a:t>
            </a:r>
            <a:r>
              <a:rPr sz="1400" spc="-5" dirty="0">
                <a:latin typeface="Times New Roman"/>
                <a:cs typeface="Times New Roman"/>
              </a:rPr>
              <a:t>nghiệp lâu </a:t>
            </a:r>
            <a:r>
              <a:rPr sz="1400" dirty="0">
                <a:latin typeface="Times New Roman"/>
                <a:cs typeface="Times New Roman"/>
              </a:rPr>
              <a:t>bền.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nói: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ts val="1600"/>
              </a:lnSpc>
              <a:spcBef>
                <a:spcPts val="645"/>
              </a:spcBef>
            </a:pPr>
            <a:r>
              <a:rPr sz="1400" i="1" dirty="0">
                <a:latin typeface="Times New Roman"/>
                <a:cs typeface="Times New Roman"/>
              </a:rPr>
              <a:t>Đạo đức </a:t>
            </a:r>
            <a:r>
              <a:rPr sz="1400" i="1" spc="-5" dirty="0">
                <a:latin typeface="Times New Roman"/>
                <a:cs typeface="Times New Roman"/>
              </a:rPr>
              <a:t>nghề nghiệp </a:t>
            </a:r>
            <a:r>
              <a:rPr sz="1400" i="1" dirty="0">
                <a:latin typeface="Times New Roman"/>
                <a:cs typeface="Times New Roman"/>
              </a:rPr>
              <a:t>là </a:t>
            </a:r>
            <a:r>
              <a:rPr sz="1400" i="1" spc="-5" dirty="0">
                <a:latin typeface="Times New Roman"/>
                <a:cs typeface="Times New Roman"/>
              </a:rPr>
              <a:t>sự </a:t>
            </a:r>
            <a:r>
              <a:rPr sz="1400" i="1" dirty="0">
                <a:latin typeface="Times New Roman"/>
                <a:cs typeface="Times New Roman"/>
              </a:rPr>
              <a:t>kết hợp </a:t>
            </a:r>
            <a:r>
              <a:rPr sz="1400" i="1" spc="-5" dirty="0">
                <a:latin typeface="Times New Roman"/>
                <a:cs typeface="Times New Roman"/>
              </a:rPr>
              <a:t>giữa </a:t>
            </a:r>
            <a:r>
              <a:rPr sz="1400" i="1" dirty="0">
                <a:latin typeface="Times New Roman"/>
                <a:cs typeface="Times New Roman"/>
              </a:rPr>
              <a:t>đạo đức </a:t>
            </a:r>
            <a:r>
              <a:rPr sz="1400" i="1" spc="-5" dirty="0">
                <a:latin typeface="Times New Roman"/>
                <a:cs typeface="Times New Roman"/>
              </a:rPr>
              <a:t>truyền thống </a:t>
            </a:r>
            <a:r>
              <a:rPr sz="1400" i="1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những quy </a:t>
            </a:r>
            <a:r>
              <a:rPr sz="1400" i="1" dirty="0">
                <a:latin typeface="Times New Roman"/>
                <a:cs typeface="Times New Roman"/>
              </a:rPr>
              <a:t>tắc,  </a:t>
            </a:r>
            <a:r>
              <a:rPr sz="1400" i="1" spc="-5" dirty="0">
                <a:latin typeface="Times New Roman"/>
                <a:cs typeface="Times New Roman"/>
              </a:rPr>
              <a:t>chuẩn mực ứng </a:t>
            </a:r>
            <a:r>
              <a:rPr sz="1400" i="1" dirty="0">
                <a:latin typeface="Times New Roman"/>
                <a:cs typeface="Times New Roman"/>
              </a:rPr>
              <a:t>xử </a:t>
            </a:r>
            <a:r>
              <a:rPr sz="1400" i="1" spc="-5" dirty="0">
                <a:latin typeface="Times New Roman"/>
                <a:cs typeface="Times New Roman"/>
              </a:rPr>
              <a:t>phù hợp với các quy </a:t>
            </a:r>
            <a:r>
              <a:rPr sz="1400" i="1" dirty="0">
                <a:latin typeface="Times New Roman"/>
                <a:cs typeface="Times New Roman"/>
              </a:rPr>
              <a:t>định </a:t>
            </a:r>
            <a:r>
              <a:rPr sz="1400" i="1" spc="-5" dirty="0">
                <a:latin typeface="Times New Roman"/>
                <a:cs typeface="Times New Roman"/>
              </a:rPr>
              <a:t>của pháp luật, những quy </a:t>
            </a:r>
            <a:r>
              <a:rPr sz="1400" i="1" dirty="0">
                <a:latin typeface="Times New Roman"/>
                <a:cs typeface="Times New Roman"/>
              </a:rPr>
              <a:t>ước </a:t>
            </a:r>
            <a:r>
              <a:rPr sz="1400" i="1" spc="-5" dirty="0">
                <a:latin typeface="Times New Roman"/>
                <a:cs typeface="Times New Roman"/>
              </a:rPr>
              <a:t>đã thành  </a:t>
            </a:r>
            <a:r>
              <a:rPr sz="1400" i="1" dirty="0">
                <a:latin typeface="Times New Roman"/>
                <a:cs typeface="Times New Roman"/>
              </a:rPr>
              <a:t>“lệ” </a:t>
            </a:r>
            <a:r>
              <a:rPr sz="1400" i="1" spc="-5" dirty="0">
                <a:latin typeface="Times New Roman"/>
                <a:cs typeface="Times New Roman"/>
              </a:rPr>
              <a:t>trong </a:t>
            </a:r>
            <a:r>
              <a:rPr sz="1400" i="1" dirty="0">
                <a:latin typeface="Times New Roman"/>
                <a:cs typeface="Times New Roman"/>
              </a:rPr>
              <a:t>nghề </a:t>
            </a:r>
            <a:r>
              <a:rPr sz="1400" i="1" spc="-5" dirty="0">
                <a:latin typeface="Times New Roman"/>
                <a:cs typeface="Times New Roman"/>
              </a:rPr>
              <a:t>nghiệp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đó</a:t>
            </a:r>
            <a:r>
              <a:rPr sz="1400" dirty="0">
                <a:latin typeface="Times New Roman"/>
                <a:cs typeface="Times New Roman"/>
              </a:rPr>
              <a:t>.</a:t>
            </a:r>
          </a:p>
          <a:p>
            <a:pPr marL="12700" marR="87630">
              <a:lnSpc>
                <a:spcPct val="95900"/>
              </a:lnSpc>
              <a:spcBef>
                <a:spcPts val="540"/>
              </a:spcBef>
            </a:pPr>
            <a:r>
              <a:rPr sz="1400" spc="-5" dirty="0">
                <a:latin typeface="Times New Roman"/>
                <a:cs typeface="Times New Roman"/>
              </a:rPr>
              <a:t>Mỗi ngành </a:t>
            </a:r>
            <a:r>
              <a:rPr sz="1400" dirty="0">
                <a:latin typeface="Times New Roman"/>
                <a:cs typeface="Times New Roman"/>
              </a:rPr>
              <a:t>nghề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những đặc </a:t>
            </a:r>
            <a:r>
              <a:rPr sz="1400" dirty="0">
                <a:latin typeface="Times New Roman"/>
                <a:cs typeface="Times New Roman"/>
              </a:rPr>
              <a:t>điểm khác </a:t>
            </a:r>
            <a:r>
              <a:rPr sz="1400" spc="-5" dirty="0">
                <a:latin typeface="Times New Roman"/>
                <a:cs typeface="Times New Roman"/>
              </a:rPr>
              <a:t>nhau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 err="1">
                <a:latin typeface="Times New Roman"/>
                <a:cs typeface="Times New Roman"/>
              </a:rPr>
              <a:t>mỗi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5" dirty="0">
                <a:latin typeface="Times New Roman"/>
                <a:cs typeface="Times New Roman"/>
              </a:rPr>
              <a:t>từng vị trí khác nhau  trong công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cũng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trách nhiệm, </a:t>
            </a:r>
            <a:r>
              <a:rPr sz="1400" dirty="0">
                <a:latin typeface="Times New Roman"/>
                <a:cs typeface="Times New Roman"/>
              </a:rPr>
              <a:t>đạo đức nghề </a:t>
            </a:r>
            <a:r>
              <a:rPr sz="1400" spc="-5" dirty="0">
                <a:latin typeface="Times New Roman"/>
                <a:cs typeface="Times New Roman"/>
              </a:rPr>
              <a:t>nghiệp khác nhau, </a:t>
            </a:r>
            <a:r>
              <a:rPr sz="1400" dirty="0">
                <a:latin typeface="Times New Roman"/>
                <a:cs typeface="Times New Roman"/>
              </a:rPr>
              <a:t>thầy </a:t>
            </a:r>
            <a:r>
              <a:rPr sz="1400" spc="-5" dirty="0">
                <a:latin typeface="Times New Roman"/>
                <a:cs typeface="Times New Roman"/>
              </a:rPr>
              <a:t>thuốc 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lòng </a:t>
            </a:r>
            <a:r>
              <a:rPr sz="1400" dirty="0">
                <a:latin typeface="Times New Roman"/>
                <a:cs typeface="Times New Roman"/>
              </a:rPr>
              <a:t>trắc </a:t>
            </a:r>
            <a:r>
              <a:rPr sz="1400" spc="-5" dirty="0">
                <a:latin typeface="Times New Roman"/>
                <a:cs typeface="Times New Roman"/>
              </a:rPr>
              <a:t>ẩn, </a:t>
            </a:r>
            <a:r>
              <a:rPr sz="1400" dirty="0">
                <a:latin typeface="Times New Roman"/>
                <a:cs typeface="Times New Roman"/>
              </a:rPr>
              <a:t>thầy giáo phải </a:t>
            </a:r>
            <a:r>
              <a:rPr sz="1400" dirty="0" err="1">
                <a:latin typeface="Times New Roman"/>
                <a:cs typeface="Times New Roman"/>
              </a:rPr>
              <a:t>là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mô </a:t>
            </a:r>
            <a:r>
              <a:rPr sz="1400" spc="-5" dirty="0">
                <a:latin typeface="Times New Roman"/>
                <a:cs typeface="Times New Roman"/>
              </a:rPr>
              <a:t>phạm, </a:t>
            </a:r>
            <a:r>
              <a:rPr sz="1400" dirty="0">
                <a:latin typeface="Times New Roman"/>
                <a:cs typeface="Times New Roman"/>
              </a:rPr>
              <a:t>nhà </a:t>
            </a:r>
            <a:r>
              <a:rPr sz="1400" spc="-5" dirty="0">
                <a:latin typeface="Times New Roman"/>
                <a:cs typeface="Times New Roman"/>
              </a:rPr>
              <a:t>báo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trung </a:t>
            </a:r>
            <a:r>
              <a:rPr sz="1400" dirty="0">
                <a:latin typeface="Times New Roman"/>
                <a:cs typeface="Times New Roman"/>
              </a:rPr>
              <a:t>thực, </a:t>
            </a:r>
            <a:r>
              <a:rPr sz="1400" spc="-5" dirty="0">
                <a:latin typeface="Times New Roman"/>
                <a:cs typeface="Times New Roman"/>
              </a:rPr>
              <a:t>nhà  chính trị phải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lòng nhân </a:t>
            </a:r>
            <a:r>
              <a:rPr sz="1400" spc="5" dirty="0">
                <a:latin typeface="Times New Roman"/>
                <a:cs typeface="Times New Roman"/>
              </a:rPr>
              <a:t>hậu </a:t>
            </a:r>
            <a:r>
              <a:rPr sz="1400" dirty="0">
                <a:latin typeface="Times New Roman"/>
                <a:cs typeface="Times New Roman"/>
              </a:rPr>
              <a:t>đặc biệt </a:t>
            </a:r>
            <a:r>
              <a:rPr sz="1400" spc="-5" dirty="0">
                <a:latin typeface="Times New Roman"/>
                <a:cs typeface="Times New Roman"/>
              </a:rPr>
              <a:t>với nhân dân; </a:t>
            </a:r>
            <a:r>
              <a:rPr sz="1400" spc="-80" dirty="0" smtClean="0">
                <a:latin typeface="Times New Roman"/>
                <a:cs typeface="Times New Roman"/>
              </a:rPr>
              <a:t>Ng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ời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làm </a:t>
            </a:r>
            <a:r>
              <a:rPr sz="1400" spc="5" dirty="0">
                <a:latin typeface="Times New Roman"/>
                <a:cs typeface="Times New Roman"/>
              </a:rPr>
              <a:t>nghề </a:t>
            </a:r>
            <a:r>
              <a:rPr sz="1400" dirty="0">
                <a:latin typeface="Times New Roman"/>
                <a:cs typeface="Times New Roman"/>
              </a:rPr>
              <a:t>xây dựng </a:t>
            </a:r>
            <a:r>
              <a:rPr sz="1400" spc="-5" dirty="0">
                <a:latin typeface="Times New Roman"/>
                <a:cs typeface="Times New Roman"/>
              </a:rPr>
              <a:t>khác 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làm </a:t>
            </a:r>
            <a:r>
              <a:rPr sz="1400" spc="5" dirty="0">
                <a:latin typeface="Times New Roman"/>
                <a:cs typeface="Times New Roman"/>
              </a:rPr>
              <a:t>nghề </a:t>
            </a:r>
            <a:r>
              <a:rPr sz="1400" spc="-10" dirty="0" err="1">
                <a:latin typeface="Times New Roman"/>
                <a:cs typeface="Times New Roman"/>
              </a:rPr>
              <a:t>môi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5" dirty="0" err="1" smtClean="0">
                <a:latin typeface="Times New Roman"/>
                <a:cs typeface="Times New Roman"/>
              </a:rPr>
              <a:t>tr</a:t>
            </a:r>
            <a:r>
              <a:rPr lang="vi-VN" sz="1400" spc="-55" dirty="0" smtClean="0">
                <a:latin typeface="Times New Roman"/>
                <a:cs typeface="Times New Roman"/>
              </a:rPr>
              <a:t>ư</a:t>
            </a:r>
            <a:r>
              <a:rPr sz="1400" spc="-55" dirty="0" err="1" smtClean="0">
                <a:latin typeface="Times New Roman"/>
                <a:cs typeface="Times New Roman"/>
              </a:rPr>
              <a:t>ờng</a:t>
            </a:r>
            <a:r>
              <a:rPr sz="1400" spc="-55" dirty="0">
                <a:latin typeface="Times New Roman"/>
                <a:cs typeface="Times New Roman"/>
              </a:rPr>
              <a:t>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làm </a:t>
            </a:r>
            <a:r>
              <a:rPr sz="1400" spc="5" dirty="0">
                <a:latin typeface="Times New Roman"/>
                <a:cs typeface="Times New Roman"/>
              </a:rPr>
              <a:t>nghề </a:t>
            </a:r>
            <a:r>
              <a:rPr sz="1400" dirty="0">
                <a:latin typeface="Times New Roman"/>
                <a:cs typeface="Times New Roman"/>
              </a:rPr>
              <a:t>y tế,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làm </a:t>
            </a:r>
            <a:r>
              <a:rPr sz="1400" spc="5" dirty="0">
                <a:latin typeface="Times New Roman"/>
                <a:cs typeface="Times New Roman"/>
              </a:rPr>
              <a:t>nghề </a:t>
            </a:r>
            <a:r>
              <a:rPr sz="1400" spc="-5" dirty="0" err="1">
                <a:latin typeface="Times New Roman"/>
                <a:cs typeface="Times New Roman"/>
              </a:rPr>
              <a:t>vận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0" dirty="0" err="1" smtClean="0">
                <a:latin typeface="Times New Roman"/>
                <a:cs typeface="Times New Roman"/>
              </a:rPr>
              <a:t>tải</a:t>
            </a:r>
            <a:r>
              <a:rPr sz="1400" spc="-150" dirty="0" smtClean="0">
                <a:latin typeface="Times New Roman"/>
                <a:cs typeface="Times New Roman"/>
              </a:rPr>
              <a:t>…Ng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err="1" smtClean="0">
                <a:latin typeface="Times New Roman"/>
                <a:cs typeface="Times New Roman"/>
              </a:rPr>
              <a:t>ời</a:t>
            </a:r>
            <a:r>
              <a:rPr sz="1400" spc="-150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làm nghề nào phải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chuẩn </a:t>
            </a:r>
            <a:r>
              <a:rPr sz="1400" spc="-10" dirty="0">
                <a:latin typeface="Times New Roman"/>
                <a:cs typeface="Times New Roman"/>
              </a:rPr>
              <a:t>mực </a:t>
            </a:r>
            <a:r>
              <a:rPr sz="1400" dirty="0">
                <a:latin typeface="Times New Roman"/>
                <a:cs typeface="Times New Roman"/>
              </a:rPr>
              <a:t>ứng xử </a:t>
            </a:r>
            <a:r>
              <a:rPr sz="1400" spc="-5" dirty="0">
                <a:latin typeface="Times New Roman"/>
                <a:cs typeface="Times New Roman"/>
              </a:rPr>
              <a:t>phù hợp với nghề </a:t>
            </a:r>
            <a:r>
              <a:rPr sz="1400" dirty="0">
                <a:latin typeface="Times New Roman"/>
                <a:cs typeface="Times New Roman"/>
              </a:rPr>
              <a:t>đó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35" dirty="0">
                <a:latin typeface="Times New Roman"/>
                <a:cs typeface="Times New Roman"/>
              </a:rPr>
              <a:t>hiện  </a:t>
            </a:r>
            <a:r>
              <a:rPr sz="1400" spc="-5" dirty="0">
                <a:latin typeface="Times New Roman"/>
                <a:cs typeface="Times New Roman"/>
              </a:rPr>
              <a:t>bằng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chế, </a:t>
            </a:r>
            <a:r>
              <a:rPr sz="1400" dirty="0" err="1">
                <a:latin typeface="Times New Roman"/>
                <a:cs typeface="Times New Roman"/>
              </a:rPr>
              <a:t>quy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err="1" smtClean="0">
                <a:latin typeface="Times New Roman"/>
                <a:cs typeface="Times New Roman"/>
              </a:rPr>
              <a:t>ớc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hay sự thỏa </a:t>
            </a:r>
            <a:r>
              <a:rPr sz="1400" spc="-5" dirty="0">
                <a:latin typeface="Times New Roman"/>
                <a:cs typeface="Times New Roman"/>
              </a:rPr>
              <a:t>thuận với nhau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10" dirty="0">
                <a:latin typeface="Times New Roman"/>
                <a:cs typeface="Times New Roman"/>
              </a:rPr>
              <a:t>chuẩn mực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đó.</a:t>
            </a:r>
          </a:p>
          <a:p>
            <a:pPr marL="12700" marR="5715" indent="365125" algn="just">
              <a:lnSpc>
                <a:spcPct val="95200"/>
              </a:lnSpc>
              <a:spcBef>
                <a:spcPts val="620"/>
              </a:spcBef>
            </a:pPr>
            <a:r>
              <a:rPr sz="1400" i="1" dirty="0">
                <a:latin typeface="Times New Roman"/>
                <a:cs typeface="Times New Roman"/>
              </a:rPr>
              <a:t>Mỗi </a:t>
            </a:r>
            <a:r>
              <a:rPr sz="1400" i="1" spc="-5" dirty="0">
                <a:latin typeface="Times New Roman"/>
                <a:cs typeface="Times New Roman"/>
              </a:rPr>
              <a:t>nghề </a:t>
            </a:r>
            <a:r>
              <a:rPr sz="1400" i="1" spc="-10" dirty="0">
                <a:latin typeface="Times New Roman"/>
                <a:cs typeface="Times New Roman"/>
              </a:rPr>
              <a:t>cụ </a:t>
            </a:r>
            <a:r>
              <a:rPr sz="1400" i="1" dirty="0">
                <a:latin typeface="Times New Roman"/>
                <a:cs typeface="Times New Roman"/>
              </a:rPr>
              <a:t>thể, </a:t>
            </a:r>
            <a:r>
              <a:rPr sz="1400" i="1" spc="-5" dirty="0">
                <a:latin typeface="Times New Roman"/>
                <a:cs typeface="Times New Roman"/>
              </a:rPr>
              <a:t>cần phải </a:t>
            </a:r>
            <a:r>
              <a:rPr sz="1400" i="1" dirty="0">
                <a:latin typeface="Times New Roman"/>
                <a:cs typeface="Times New Roman"/>
              </a:rPr>
              <a:t>có đạo đức, </a:t>
            </a:r>
            <a:r>
              <a:rPr sz="1400" i="1" spc="-5" dirty="0">
                <a:latin typeface="Times New Roman"/>
                <a:cs typeface="Times New Roman"/>
              </a:rPr>
              <a:t>lương tâm phù </a:t>
            </a:r>
            <a:r>
              <a:rPr sz="1400" i="1" dirty="0">
                <a:latin typeface="Times New Roman"/>
                <a:cs typeface="Times New Roman"/>
              </a:rPr>
              <a:t>hợp </a:t>
            </a:r>
            <a:r>
              <a:rPr sz="1400" i="1" spc="-5" dirty="0">
                <a:latin typeface="Times New Roman"/>
                <a:cs typeface="Times New Roman"/>
              </a:rPr>
              <a:t>với nghề nghiệp của  mình, đó là </a:t>
            </a:r>
            <a:r>
              <a:rPr sz="1400" i="1" dirty="0">
                <a:latin typeface="Times New Roman"/>
                <a:cs typeface="Times New Roman"/>
              </a:rPr>
              <a:t>đạo đức nghề nghiệp. </a:t>
            </a:r>
            <a:r>
              <a:rPr sz="1400" i="1" spc="-5" dirty="0">
                <a:latin typeface="Times New Roman"/>
                <a:cs typeface="Times New Roman"/>
              </a:rPr>
              <a:t>Đạo </a:t>
            </a:r>
            <a:r>
              <a:rPr sz="1400" i="1" dirty="0">
                <a:latin typeface="Times New Roman"/>
                <a:cs typeface="Times New Roman"/>
              </a:rPr>
              <a:t>đức nghề </a:t>
            </a:r>
            <a:r>
              <a:rPr sz="1400" i="1" spc="-5" dirty="0">
                <a:latin typeface="Times New Roman"/>
                <a:cs typeface="Times New Roman"/>
              </a:rPr>
              <a:t>nghiệp </a:t>
            </a:r>
            <a:r>
              <a:rPr sz="1400" i="1" dirty="0">
                <a:latin typeface="Times New Roman"/>
                <a:cs typeface="Times New Roman"/>
              </a:rPr>
              <a:t>điều </a:t>
            </a:r>
            <a:r>
              <a:rPr sz="1400" i="1" spc="-5" dirty="0">
                <a:latin typeface="Times New Roman"/>
                <a:cs typeface="Times New Roman"/>
              </a:rPr>
              <a:t>chỉnh hành </a:t>
            </a:r>
            <a:r>
              <a:rPr sz="1400" i="1" spc="-10" dirty="0">
                <a:latin typeface="Times New Roman"/>
                <a:cs typeface="Times New Roman"/>
              </a:rPr>
              <a:t>vi </a:t>
            </a:r>
            <a:r>
              <a:rPr sz="1400" i="1" spc="-5" dirty="0">
                <a:latin typeface="Times New Roman"/>
                <a:cs typeface="Times New Roman"/>
              </a:rPr>
              <a:t>con người  </a:t>
            </a:r>
            <a:r>
              <a:rPr sz="1400" i="1" dirty="0">
                <a:latin typeface="Times New Roman"/>
                <a:cs typeface="Times New Roman"/>
              </a:rPr>
              <a:t>một </a:t>
            </a:r>
            <a:r>
              <a:rPr sz="1400" i="1" spc="-5" dirty="0">
                <a:latin typeface="Times New Roman"/>
                <a:cs typeface="Times New Roman"/>
              </a:rPr>
              <a:t>cách </a:t>
            </a:r>
            <a:r>
              <a:rPr sz="1400" i="1" spc="5" dirty="0">
                <a:latin typeface="Times New Roman"/>
                <a:cs typeface="Times New Roman"/>
              </a:rPr>
              <a:t>tự </a:t>
            </a:r>
            <a:r>
              <a:rPr sz="1400" i="1" spc="-5" dirty="0">
                <a:latin typeface="Times New Roman"/>
                <a:cs typeface="Times New Roman"/>
              </a:rPr>
              <a:t>giác </a:t>
            </a:r>
            <a:r>
              <a:rPr sz="1400" i="1" spc="-10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sâu </a:t>
            </a:r>
            <a:r>
              <a:rPr sz="1400" i="1" dirty="0">
                <a:latin typeface="Times New Roman"/>
                <a:cs typeface="Times New Roman"/>
              </a:rPr>
              <a:t>rộng. </a:t>
            </a:r>
            <a:r>
              <a:rPr sz="1400" i="1" spc="-5" dirty="0">
                <a:latin typeface="Times New Roman"/>
                <a:cs typeface="Times New Roman"/>
              </a:rPr>
              <a:t>Người làm nghề </a:t>
            </a:r>
            <a:r>
              <a:rPr sz="1400" i="1" spc="-10" dirty="0">
                <a:latin typeface="Times New Roman"/>
                <a:cs typeface="Times New Roman"/>
              </a:rPr>
              <a:t>có </a:t>
            </a:r>
            <a:r>
              <a:rPr sz="1400" i="1" dirty="0">
                <a:latin typeface="Times New Roman"/>
                <a:cs typeface="Times New Roman"/>
              </a:rPr>
              <a:t>đạo đức nghề </a:t>
            </a:r>
            <a:r>
              <a:rPr sz="1400" i="1" spc="-5" dirty="0">
                <a:latin typeface="Times New Roman"/>
                <a:cs typeface="Times New Roman"/>
              </a:rPr>
              <a:t>nghiệp </a:t>
            </a:r>
            <a:r>
              <a:rPr sz="1400" i="1" dirty="0">
                <a:latin typeface="Times New Roman"/>
                <a:cs typeface="Times New Roman"/>
              </a:rPr>
              <a:t>sẽ làm </a:t>
            </a:r>
            <a:r>
              <a:rPr sz="1400" i="1" spc="-5" dirty="0">
                <a:latin typeface="Times New Roman"/>
                <a:cs typeface="Times New Roman"/>
              </a:rPr>
              <a:t>cho  </a:t>
            </a:r>
            <a:r>
              <a:rPr sz="1400" i="1" dirty="0">
                <a:latin typeface="Times New Roman"/>
                <a:cs typeface="Times New Roman"/>
              </a:rPr>
              <a:t>nghề </a:t>
            </a:r>
            <a:r>
              <a:rPr sz="1400" i="1" spc="-5" dirty="0">
                <a:latin typeface="Times New Roman"/>
                <a:cs typeface="Times New Roman"/>
              </a:rPr>
              <a:t>nghiệp </a:t>
            </a:r>
            <a:r>
              <a:rPr sz="1400" i="1" dirty="0">
                <a:latin typeface="Times New Roman"/>
                <a:cs typeface="Times New Roman"/>
              </a:rPr>
              <a:t>của </a:t>
            </a:r>
            <a:r>
              <a:rPr sz="1400" i="1" spc="-10" dirty="0">
                <a:latin typeface="Times New Roman"/>
                <a:cs typeface="Times New Roman"/>
              </a:rPr>
              <a:t>mình </a:t>
            </a:r>
            <a:r>
              <a:rPr sz="1400" i="1" spc="-5" dirty="0">
                <a:latin typeface="Times New Roman"/>
                <a:cs typeface="Times New Roman"/>
              </a:rPr>
              <a:t>phát </a:t>
            </a:r>
            <a:r>
              <a:rPr sz="1400" i="1" dirty="0">
                <a:latin typeface="Times New Roman"/>
                <a:cs typeface="Times New Roman"/>
              </a:rPr>
              <a:t>triển </a:t>
            </a:r>
            <a:r>
              <a:rPr sz="1400" i="1" spc="-5" dirty="0">
                <a:latin typeface="Times New Roman"/>
                <a:cs typeface="Times New Roman"/>
              </a:rPr>
              <a:t>bền vững, </a:t>
            </a:r>
            <a:r>
              <a:rPr sz="1400" i="1" dirty="0">
                <a:latin typeface="Times New Roman"/>
                <a:cs typeface="Times New Roman"/>
              </a:rPr>
              <a:t>xã hội và </a:t>
            </a:r>
            <a:r>
              <a:rPr sz="1400" i="1" spc="-5" dirty="0">
                <a:latin typeface="Times New Roman"/>
                <a:cs typeface="Times New Roman"/>
              </a:rPr>
              <a:t>đồng nghiệp kính trọng, thu hút  </a:t>
            </a:r>
            <a:r>
              <a:rPr sz="1400" i="1" dirty="0">
                <a:latin typeface="Times New Roman"/>
                <a:cs typeface="Times New Roman"/>
              </a:rPr>
              <a:t>được </a:t>
            </a:r>
            <a:r>
              <a:rPr sz="1400" i="1" spc="-5" dirty="0">
                <a:latin typeface="Times New Roman"/>
                <a:cs typeface="Times New Roman"/>
              </a:rPr>
              <a:t>khách hàng, kinh doanh phát triển </a:t>
            </a:r>
            <a:r>
              <a:rPr sz="1400" i="1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đóng góp nhiều cho </a:t>
            </a:r>
            <a:r>
              <a:rPr sz="1400" i="1" dirty="0">
                <a:latin typeface="Times New Roman"/>
                <a:cs typeface="Times New Roman"/>
              </a:rPr>
              <a:t>xã hội.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lvl="2" indent="365125" algn="just">
              <a:lnSpc>
                <a:spcPts val="1610"/>
              </a:lnSpc>
              <a:spcBef>
                <a:spcPts val="625"/>
              </a:spcBef>
              <a:buAutoNum type="arabicPeriod" startAt="2"/>
              <a:tabLst>
                <a:tab pos="842644" algn="l"/>
              </a:tabLst>
            </a:pPr>
            <a:r>
              <a:rPr sz="1400" b="1" dirty="0">
                <a:latin typeface="Times New Roman"/>
                <a:cs typeface="Times New Roman"/>
              </a:rPr>
              <a:t>Đạo đức </a:t>
            </a:r>
            <a:r>
              <a:rPr sz="1400" b="1" spc="-5" dirty="0">
                <a:latin typeface="Times New Roman"/>
                <a:cs typeface="Times New Roman"/>
              </a:rPr>
              <a:t>nghề </a:t>
            </a:r>
            <a:r>
              <a:rPr sz="1400" b="1" dirty="0">
                <a:latin typeface="Times New Roman"/>
                <a:cs typeface="Times New Roman"/>
              </a:rPr>
              <a:t>nghiệp </a:t>
            </a:r>
            <a:r>
              <a:rPr sz="1400" b="1" spc="-5" dirty="0" err="1">
                <a:latin typeface="Times New Roman"/>
                <a:cs typeface="Times New Roman"/>
              </a:rPr>
              <a:t>của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65" dirty="0" smtClean="0">
                <a:latin typeface="Times New Roman"/>
                <a:cs typeface="Times New Roman"/>
              </a:rPr>
              <a:t>ng</a:t>
            </a:r>
            <a:r>
              <a:rPr lang="vi-VN" sz="1400" b="1" spc="-65" dirty="0" smtClean="0">
                <a:latin typeface="Times New Roman"/>
                <a:cs typeface="Times New Roman"/>
              </a:rPr>
              <a:t>ư</a:t>
            </a:r>
            <a:r>
              <a:rPr sz="1400" b="1" spc="-65" dirty="0" err="1" smtClean="0">
                <a:latin typeface="Times New Roman"/>
                <a:cs typeface="Times New Roman"/>
              </a:rPr>
              <a:t>ời</a:t>
            </a:r>
            <a:r>
              <a:rPr sz="1400" b="1" spc="-65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lái xe </a:t>
            </a:r>
            <a:r>
              <a:rPr sz="1400" b="1" dirty="0">
                <a:latin typeface="Times New Roman"/>
                <a:cs typeface="Times New Roman"/>
              </a:rPr>
              <a:t>ô tô </a:t>
            </a:r>
            <a:r>
              <a:rPr sz="1400" b="1" spc="-5" dirty="0">
                <a:latin typeface="Times New Roman"/>
                <a:cs typeface="Times New Roman"/>
              </a:rPr>
              <a:t>trong </a:t>
            </a:r>
            <a:r>
              <a:rPr sz="1400" b="1" spc="-10" dirty="0">
                <a:latin typeface="Times New Roman"/>
                <a:cs typeface="Times New Roman"/>
              </a:rPr>
              <a:t>kinh </a:t>
            </a:r>
            <a:r>
              <a:rPr sz="1400" b="1" dirty="0">
                <a:latin typeface="Times New Roman"/>
                <a:cs typeface="Times New Roman"/>
              </a:rPr>
              <a:t>doanh </a:t>
            </a:r>
            <a:r>
              <a:rPr sz="1400" b="1" spc="5" dirty="0">
                <a:latin typeface="Times New Roman"/>
                <a:cs typeface="Times New Roman"/>
              </a:rPr>
              <a:t>vận </a:t>
            </a:r>
            <a:r>
              <a:rPr sz="1400" b="1" spc="-50" dirty="0">
                <a:latin typeface="Times New Roman"/>
                <a:cs typeface="Times New Roman"/>
              </a:rPr>
              <a:t>tải  </a:t>
            </a:r>
            <a:r>
              <a:rPr sz="1400" b="1" spc="-5" dirty="0">
                <a:latin typeface="Times New Roman"/>
                <a:cs typeface="Times New Roman"/>
              </a:rPr>
              <a:t>bằng </a:t>
            </a:r>
            <a:r>
              <a:rPr sz="1400" b="1" dirty="0">
                <a:latin typeface="Times New Roman"/>
                <a:cs typeface="Times New Roman"/>
              </a:rPr>
              <a:t>xe ô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200"/>
              </a:lnSpc>
              <a:spcBef>
                <a:spcPts val="555"/>
              </a:spcBef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 err="1">
                <a:latin typeface="Times New Roman"/>
                <a:cs typeface="Times New Roman"/>
              </a:rPr>
              <a:t>của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 err="1">
                <a:latin typeface="Times New Roman"/>
                <a:cs typeface="Times New Roman"/>
              </a:rPr>
              <a:t>tô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err="1" smtClean="0">
                <a:latin typeface="Times New Roman"/>
                <a:cs typeface="Times New Roman"/>
              </a:rPr>
              <a:t>tr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hết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bao </a:t>
            </a:r>
            <a:r>
              <a:rPr sz="1400" dirty="0">
                <a:latin typeface="Times New Roman"/>
                <a:cs typeface="Times New Roman"/>
              </a:rPr>
              <a:t>gồm đầy đủ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phẩm </a:t>
            </a:r>
            <a:r>
              <a:rPr sz="1400" spc="-85" dirty="0">
                <a:latin typeface="Times New Roman"/>
                <a:cs typeface="Times New Roman"/>
              </a:rPr>
              <a:t>chất 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cơ </a:t>
            </a:r>
            <a:r>
              <a:rPr sz="1400" spc="-5" dirty="0">
                <a:latin typeface="Times New Roman"/>
                <a:cs typeface="Times New Roman"/>
              </a:rPr>
              <a:t>bản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 err="1">
                <a:latin typeface="Times New Roman"/>
                <a:cs typeface="Times New Roman"/>
              </a:rPr>
              <a:t>mỗi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Việt Nam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5" dirty="0">
                <a:latin typeface="Times New Roman"/>
                <a:cs typeface="Times New Roman"/>
              </a:rPr>
              <a:t>nêu </a:t>
            </a:r>
            <a:r>
              <a:rPr sz="1400" dirty="0">
                <a:latin typeface="Times New Roman"/>
                <a:cs typeface="Times New Roman"/>
              </a:rPr>
              <a:t>ở điểm 1.2.3. </a:t>
            </a:r>
            <a:r>
              <a:rPr sz="1400" spc="-75" dirty="0" err="1" smtClean="0">
                <a:latin typeface="Times New Roman"/>
                <a:cs typeface="Times New Roman"/>
              </a:rPr>
              <a:t>ch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 và </a:t>
            </a:r>
            <a:r>
              <a:rPr sz="1400" spc="-95" dirty="0">
                <a:latin typeface="Times New Roman"/>
                <a:cs typeface="Times New Roman"/>
              </a:rPr>
              <a:t>truyền  </a:t>
            </a:r>
            <a:r>
              <a:rPr sz="1400" spc="-5" dirty="0">
                <a:latin typeface="Times New Roman"/>
                <a:cs typeface="Times New Roman"/>
              </a:rPr>
              <a:t>thống đạo </a:t>
            </a:r>
            <a:r>
              <a:rPr sz="1400" dirty="0">
                <a:latin typeface="Times New Roman"/>
                <a:cs typeface="Times New Roman"/>
              </a:rPr>
              <a:t>đức của </a:t>
            </a:r>
            <a:r>
              <a:rPr sz="1400" spc="-5" dirty="0" err="1">
                <a:latin typeface="Times New Roman"/>
                <a:cs typeface="Times New Roman"/>
              </a:rPr>
              <a:t>mỗi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Việt Nam </a:t>
            </a:r>
            <a:r>
              <a:rPr sz="1400" spc="-5" dirty="0" err="1">
                <a:latin typeface="Times New Roman"/>
                <a:cs typeface="Times New Roman"/>
              </a:rPr>
              <a:t>theo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t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ởng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chủ </a:t>
            </a:r>
            <a:r>
              <a:rPr sz="1400" dirty="0">
                <a:latin typeface="Times New Roman"/>
                <a:cs typeface="Times New Roman"/>
              </a:rPr>
              <a:t>tịch </a:t>
            </a:r>
            <a:r>
              <a:rPr sz="1400" spc="-5" dirty="0">
                <a:latin typeface="Times New Roman"/>
                <a:cs typeface="Times New Roman"/>
              </a:rPr>
              <a:t>Hồ </a:t>
            </a:r>
            <a:r>
              <a:rPr sz="1400" spc="-10" dirty="0" err="1">
                <a:latin typeface="Times New Roman"/>
                <a:cs typeface="Times New Roman"/>
              </a:rPr>
              <a:t>Chí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Minh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như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đã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nêu </a:t>
            </a:r>
            <a:r>
              <a:rPr sz="1400" dirty="0">
                <a:latin typeface="Times New Roman"/>
                <a:cs typeface="Times New Roman"/>
              </a:rPr>
              <a:t>ở điểm </a:t>
            </a:r>
            <a:r>
              <a:rPr sz="1400" spc="-5" dirty="0">
                <a:latin typeface="Times New Roman"/>
                <a:cs typeface="Times New Roman"/>
              </a:rPr>
              <a:t>1.2.4. </a:t>
            </a:r>
            <a:r>
              <a:rPr sz="1400" spc="-75" dirty="0" err="1" smtClean="0">
                <a:latin typeface="Times New Roman"/>
                <a:cs typeface="Times New Roman"/>
              </a:rPr>
              <a:t>ch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I. </a:t>
            </a:r>
            <a:r>
              <a:rPr sz="1400" spc="-5" dirty="0">
                <a:latin typeface="Times New Roman"/>
                <a:cs typeface="Times New Roman"/>
              </a:rPr>
              <a:t>Tuy nhiên, do </a:t>
            </a:r>
            <a:r>
              <a:rPr sz="1400" spc="5" dirty="0">
                <a:latin typeface="Times New Roman"/>
                <a:cs typeface="Times New Roman"/>
              </a:rPr>
              <a:t>đặc </a:t>
            </a:r>
            <a:r>
              <a:rPr sz="1400" dirty="0">
                <a:latin typeface="Times New Roman"/>
                <a:cs typeface="Times New Roman"/>
              </a:rPr>
              <a:t>điểm </a:t>
            </a:r>
            <a:r>
              <a:rPr sz="1400" spc="-5" dirty="0">
                <a:latin typeface="Times New Roman"/>
                <a:cs typeface="Times New Roman"/>
              </a:rPr>
              <a:t>hoạt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nghề nghiệp, </a:t>
            </a:r>
            <a:r>
              <a:rPr sz="1400" spc="-145" dirty="0" smtClean="0">
                <a:latin typeface="Times New Roman"/>
                <a:cs typeface="Times New Roman"/>
              </a:rPr>
              <a:t>ng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err="1" smtClean="0">
                <a:latin typeface="Times New Roman"/>
                <a:cs typeface="Times New Roman"/>
              </a:rPr>
              <a:t>ời</a:t>
            </a:r>
            <a:r>
              <a:rPr sz="1400" spc="-145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lái xe ô </a:t>
            </a:r>
            <a:r>
              <a:rPr sz="1400" spc="-5" dirty="0">
                <a:latin typeface="Times New Roman"/>
                <a:cs typeface="Times New Roman"/>
              </a:rPr>
              <a:t>tô kinh doanh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tải </a:t>
            </a:r>
            <a:r>
              <a:rPr sz="1400" spc="-5" dirty="0">
                <a:latin typeface="Times New Roman"/>
                <a:cs typeface="Times New Roman"/>
              </a:rPr>
              <a:t>còn phải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các phẩm chất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nghề </a:t>
            </a:r>
            <a:r>
              <a:rPr sz="1400" spc="-5" dirty="0" err="1">
                <a:latin typeface="Times New Roman"/>
                <a:cs typeface="Times New Roman"/>
              </a:rPr>
              <a:t>nghiệp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err="1" smtClean="0">
                <a:latin typeface="Times New Roman"/>
                <a:cs typeface="Times New Roman"/>
              </a:rPr>
              <a:t>nh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smtClean="0">
                <a:latin typeface="Times New Roman"/>
                <a:cs typeface="Times New Roman"/>
              </a:rPr>
              <a:t>:  </a:t>
            </a:r>
            <a:r>
              <a:rPr sz="1400" spc="-5" dirty="0">
                <a:latin typeface="Times New Roman"/>
                <a:cs typeface="Times New Roman"/>
              </a:rPr>
              <a:t>Tính tổ chức, </a:t>
            </a:r>
            <a:r>
              <a:rPr sz="1400" dirty="0">
                <a:latin typeface="Times New Roman"/>
                <a:cs typeface="Times New Roman"/>
              </a:rPr>
              <a:t>kỷ luật, chấp </a:t>
            </a:r>
            <a:r>
              <a:rPr sz="1400" spc="-5" dirty="0">
                <a:latin typeface="Times New Roman"/>
                <a:cs typeface="Times New Roman"/>
              </a:rPr>
              <a:t>hành pháp luật, </a:t>
            </a:r>
            <a:r>
              <a:rPr sz="1400" dirty="0">
                <a:latin typeface="Times New Roman"/>
                <a:cs typeface="Times New Roman"/>
              </a:rPr>
              <a:t>có tác </a:t>
            </a:r>
            <a:r>
              <a:rPr sz="1400" spc="-5" dirty="0">
                <a:latin typeface="Times New Roman"/>
                <a:cs typeface="Times New Roman"/>
              </a:rPr>
              <a:t>phong làm </a:t>
            </a:r>
            <a:r>
              <a:rPr sz="1400" spc="5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công nghiệp, giúp đỡ  </a:t>
            </a:r>
            <a:r>
              <a:rPr sz="1400" spc="-5" dirty="0" err="1">
                <a:latin typeface="Times New Roman"/>
                <a:cs typeface="Times New Roman"/>
              </a:rPr>
              <a:t>mọi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ng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ời</a:t>
            </a:r>
            <a:r>
              <a:rPr sz="1400" spc="-70" dirty="0">
                <a:latin typeface="Times New Roman"/>
                <a:cs typeface="Times New Roman"/>
              </a:rPr>
              <a:t>, </a:t>
            </a:r>
            <a:r>
              <a:rPr sz="1400" spc="5" dirty="0">
                <a:latin typeface="Times New Roman"/>
                <a:cs typeface="Times New Roman"/>
              </a:rPr>
              <a:t>độc </a:t>
            </a:r>
            <a:r>
              <a:rPr sz="1400" spc="-5" dirty="0">
                <a:latin typeface="Times New Roman"/>
                <a:cs typeface="Times New Roman"/>
              </a:rPr>
              <a:t>lập công </a:t>
            </a:r>
            <a:r>
              <a:rPr sz="1400" dirty="0">
                <a:latin typeface="Times New Roman"/>
                <a:cs typeface="Times New Roman"/>
              </a:rPr>
              <a:t>tác và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tinh </a:t>
            </a:r>
            <a:r>
              <a:rPr sz="1400" dirty="0">
                <a:latin typeface="Times New Roman"/>
                <a:cs typeface="Times New Roman"/>
              </a:rPr>
              <a:t>thần khắc </a:t>
            </a:r>
            <a:r>
              <a:rPr sz="1400" spc="-5" dirty="0">
                <a:latin typeface="Times New Roman"/>
                <a:cs typeface="Times New Roman"/>
              </a:rPr>
              <a:t>phục khó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khăn.</a:t>
            </a:r>
          </a:p>
          <a:p>
            <a:pPr marL="12700" marR="5715" indent="365125" algn="just">
              <a:lnSpc>
                <a:spcPct val="95400"/>
              </a:lnSpc>
              <a:spcBef>
                <a:spcPts val="595"/>
              </a:spcBef>
            </a:pPr>
            <a:r>
              <a:rPr sz="1400" spc="-5" dirty="0">
                <a:latin typeface="Times New Roman"/>
                <a:cs typeface="Times New Roman"/>
              </a:rPr>
              <a:t>Kinh doanh </a:t>
            </a:r>
            <a:r>
              <a:rPr sz="1400" dirty="0">
                <a:latin typeface="Times New Roman"/>
                <a:cs typeface="Times New Roman"/>
              </a:rPr>
              <a:t>vận tải </a:t>
            </a:r>
            <a:r>
              <a:rPr sz="1400" spc="-5" dirty="0">
                <a:latin typeface="Times New Roman"/>
                <a:cs typeface="Times New Roman"/>
              </a:rPr>
              <a:t>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5" dirty="0">
                <a:latin typeface="Times New Roman"/>
                <a:cs typeface="Times New Roman"/>
              </a:rPr>
              <a:t>tô,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dirty="0">
                <a:latin typeface="Times New Roman"/>
                <a:cs typeface="Times New Roman"/>
              </a:rPr>
              <a:t>với các </a:t>
            </a:r>
            <a:r>
              <a:rPr sz="1400" spc="-5" dirty="0">
                <a:latin typeface="Times New Roman"/>
                <a:cs typeface="Times New Roman"/>
              </a:rPr>
              <a:t>ngành </a:t>
            </a:r>
            <a:r>
              <a:rPr sz="1400" dirty="0">
                <a:latin typeface="Times New Roman"/>
                <a:cs typeface="Times New Roman"/>
              </a:rPr>
              <a:t>nghề </a:t>
            </a:r>
            <a:r>
              <a:rPr sz="1400" spc="-5" dirty="0">
                <a:latin typeface="Times New Roman"/>
                <a:cs typeface="Times New Roman"/>
              </a:rPr>
              <a:t>kinh doanh khác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5" dirty="0">
                <a:latin typeface="Times New Roman"/>
                <a:cs typeface="Times New Roman"/>
              </a:rPr>
              <a:t>chỗ  </a:t>
            </a:r>
            <a:r>
              <a:rPr sz="1400" dirty="0">
                <a:latin typeface="Times New Roman"/>
                <a:cs typeface="Times New Roman"/>
              </a:rPr>
              <a:t>phạm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vi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kinh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doanh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cố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định,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hoạt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trên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địa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bàn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rộng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luôn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gắn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ô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200"/>
              </a:lnSpc>
              <a:spcBef>
                <a:spcPts val="595"/>
              </a:spcBef>
            </a:pPr>
            <a:r>
              <a:rPr sz="1400" dirty="0">
                <a:latin typeface="Times New Roman"/>
                <a:cs typeface="Times New Roman"/>
              </a:rPr>
              <a:t>Nghề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trong kinh doanh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tải </a:t>
            </a:r>
            <a:r>
              <a:rPr sz="1400" spc="-5" dirty="0">
                <a:latin typeface="Times New Roman"/>
                <a:cs typeface="Times New Roman"/>
              </a:rPr>
              <a:t>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tô,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nghề có </a:t>
            </a:r>
            <a:r>
              <a:rPr sz="1400" spc="-5" dirty="0">
                <a:latin typeface="Times New Roman"/>
                <a:cs typeface="Times New Roman"/>
              </a:rPr>
              <a:t>mối quan  </a:t>
            </a:r>
            <a:r>
              <a:rPr sz="1400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spc="-5" dirty="0" err="1">
                <a:latin typeface="Times New Roman"/>
                <a:cs typeface="Times New Roman"/>
              </a:rPr>
              <a:t>nhiều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; </a:t>
            </a:r>
            <a:r>
              <a:rPr sz="1400" spc="-5" dirty="0">
                <a:latin typeface="Times New Roman"/>
                <a:cs typeface="Times New Roman"/>
              </a:rPr>
              <a:t>Là một </a:t>
            </a:r>
            <a:r>
              <a:rPr sz="1400" dirty="0">
                <a:latin typeface="Times New Roman"/>
                <a:cs typeface="Times New Roman"/>
              </a:rPr>
              <a:t>nghề kỹ </a:t>
            </a:r>
            <a:r>
              <a:rPr sz="1400" dirty="0" err="1">
                <a:latin typeface="Times New Roman"/>
                <a:cs typeface="Times New Roman"/>
              </a:rPr>
              <a:t>thuật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lại gắn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quá trình kinh doanh, </a:t>
            </a:r>
            <a:r>
              <a:rPr sz="1400" spc="-70" dirty="0">
                <a:latin typeface="Times New Roman"/>
                <a:cs typeface="Times New Roman"/>
              </a:rPr>
              <a:t>tiếp  </a:t>
            </a:r>
            <a:r>
              <a:rPr sz="1400" spc="-5" dirty="0">
                <a:latin typeface="Times New Roman"/>
                <a:cs typeface="Times New Roman"/>
              </a:rPr>
              <a:t>xúc </a:t>
            </a:r>
            <a:r>
              <a:rPr sz="1400" dirty="0">
                <a:latin typeface="Times New Roman"/>
                <a:cs typeface="Times New Roman"/>
              </a:rPr>
              <a:t>trực tiếp với </a:t>
            </a:r>
            <a:r>
              <a:rPr sz="1400" spc="-5" dirty="0">
                <a:latin typeface="Times New Roman"/>
                <a:cs typeface="Times New Roman"/>
              </a:rPr>
              <a:t>khách hàng; Là một </a:t>
            </a:r>
            <a:r>
              <a:rPr sz="1400" dirty="0" err="1">
                <a:latin typeface="Times New Roman"/>
                <a:cs typeface="Times New Roman"/>
              </a:rPr>
              <a:t>nghề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xuyên </a:t>
            </a:r>
            <a:r>
              <a:rPr sz="1400" dirty="0">
                <a:latin typeface="Times New Roman"/>
                <a:cs typeface="Times New Roman"/>
              </a:rPr>
              <a:t>gắn </a:t>
            </a:r>
            <a:r>
              <a:rPr sz="1400" spc="-10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sự an </a:t>
            </a:r>
            <a:r>
              <a:rPr sz="1400" spc="-5" dirty="0">
                <a:latin typeface="Times New Roman"/>
                <a:cs typeface="Times New Roman"/>
              </a:rPr>
              <a:t>toàn tính </a:t>
            </a:r>
            <a:r>
              <a:rPr sz="1400" spc="-35" dirty="0">
                <a:latin typeface="Times New Roman"/>
                <a:cs typeface="Times New Roman"/>
              </a:rPr>
              <a:t>mạng,  </a:t>
            </a:r>
            <a:r>
              <a:rPr sz="1400" dirty="0">
                <a:latin typeface="Times New Roman"/>
                <a:cs typeface="Times New Roman"/>
              </a:rPr>
              <a:t>tài sản của </a:t>
            </a:r>
            <a:r>
              <a:rPr sz="1400" spc="-5" dirty="0">
                <a:latin typeface="Times New Roman"/>
                <a:cs typeface="Times New Roman"/>
              </a:rPr>
              <a:t>khách hàng; Là một </a:t>
            </a:r>
            <a:r>
              <a:rPr sz="1400" dirty="0">
                <a:latin typeface="Times New Roman"/>
                <a:cs typeface="Times New Roman"/>
              </a:rPr>
              <a:t>nghề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spc="-10" dirty="0" err="1">
                <a:latin typeface="Times New Roman"/>
                <a:cs typeface="Times New Roman"/>
              </a:rPr>
              <a:t>môi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làm việc </a:t>
            </a:r>
            <a:r>
              <a:rPr sz="1400" spc="-5" dirty="0">
                <a:latin typeface="Times New Roman"/>
                <a:cs typeface="Times New Roman"/>
              </a:rPr>
              <a:t>phân tán, </a:t>
            </a:r>
            <a:r>
              <a:rPr sz="1400" dirty="0">
                <a:latin typeface="Times New Roman"/>
                <a:cs typeface="Times New Roman"/>
              </a:rPr>
              <a:t>rất </a:t>
            </a:r>
            <a:r>
              <a:rPr sz="1400" spc="-5" dirty="0">
                <a:latin typeface="Times New Roman"/>
                <a:cs typeface="Times New Roman"/>
              </a:rPr>
              <a:t>khó </a:t>
            </a:r>
            <a:r>
              <a:rPr sz="1400" spc="-30" dirty="0">
                <a:latin typeface="Times New Roman"/>
                <a:cs typeface="Times New Roman"/>
              </a:rPr>
              <a:t>khăn  </a:t>
            </a:r>
            <a:r>
              <a:rPr sz="1400" dirty="0">
                <a:latin typeface="Times New Roman"/>
                <a:cs typeface="Times New Roman"/>
              </a:rPr>
              <a:t>phức </a:t>
            </a:r>
            <a:r>
              <a:rPr sz="1400" spc="-5" dirty="0">
                <a:latin typeface="Times New Roman"/>
                <a:cs typeface="Times New Roman"/>
              </a:rPr>
              <a:t>tạp, nặng </a:t>
            </a:r>
            <a:r>
              <a:rPr sz="1400" dirty="0">
                <a:latin typeface="Times New Roman"/>
                <a:cs typeface="Times New Roman"/>
              </a:rPr>
              <a:t>nhọc và </a:t>
            </a:r>
            <a:r>
              <a:rPr sz="1400" spc="-5" dirty="0">
                <a:latin typeface="Times New Roman"/>
                <a:cs typeface="Times New Roman"/>
              </a:rPr>
              <a:t>mang tính </a:t>
            </a:r>
            <a:r>
              <a:rPr sz="1400" spc="5" dirty="0">
                <a:latin typeface="Times New Roman"/>
                <a:cs typeface="Times New Roman"/>
              </a:rPr>
              <a:t>độc </a:t>
            </a:r>
            <a:r>
              <a:rPr sz="1400" dirty="0">
                <a:latin typeface="Times New Roman"/>
                <a:cs typeface="Times New Roman"/>
              </a:rPr>
              <a:t>lập cao. </a:t>
            </a:r>
            <a:r>
              <a:rPr sz="1400" spc="-5" dirty="0">
                <a:latin typeface="Times New Roman"/>
                <a:cs typeface="Times New Roman"/>
              </a:rPr>
              <a:t>Vì vậy,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phải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30" dirty="0">
                <a:latin typeface="Times New Roman"/>
                <a:cs typeface="Times New Roman"/>
              </a:rPr>
              <a:t>đạo 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nghề nghiệp phù </a:t>
            </a:r>
            <a:r>
              <a:rPr sz="1400" spc="5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với tính </a:t>
            </a:r>
            <a:r>
              <a:rPr sz="1400" dirty="0">
                <a:latin typeface="Times New Roman"/>
                <a:cs typeface="Times New Roman"/>
              </a:rPr>
              <a:t>chất </a:t>
            </a:r>
            <a:r>
              <a:rPr sz="1400" spc="-5" dirty="0">
                <a:latin typeface="Times New Roman"/>
                <a:cs typeface="Times New Roman"/>
              </a:rPr>
              <a:t>của ngành nghề kinh doanh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bằng </a:t>
            </a:r>
            <a:r>
              <a:rPr sz="1400" dirty="0">
                <a:latin typeface="Times New Roman"/>
                <a:cs typeface="Times New Roman"/>
              </a:rPr>
              <a:t>xe ô  tô.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859726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6985" indent="456565" algn="just">
              <a:lnSpc>
                <a:spcPts val="1600"/>
              </a:lnSpc>
              <a:spcBef>
                <a:spcPts val="225"/>
              </a:spcBef>
            </a:pP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nghề nghiệp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ô tô </a:t>
            </a:r>
            <a:r>
              <a:rPr sz="1400" spc="-5" dirty="0">
                <a:latin typeface="Times New Roman"/>
                <a:cs typeface="Times New Roman"/>
              </a:rPr>
              <a:t>trong kinh doanh vận tải 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45" dirty="0" err="1">
                <a:latin typeface="Times New Roman"/>
                <a:cs typeface="Times New Roman"/>
              </a:rPr>
              <a:t>tô</a:t>
            </a:r>
            <a:r>
              <a:rPr sz="1400" spc="-45" dirty="0">
                <a:latin typeface="Times New Roman"/>
                <a:cs typeface="Times New Roman"/>
              </a:rPr>
              <a:t> 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khái quát qua </a:t>
            </a:r>
            <a:r>
              <a:rPr sz="1400" dirty="0">
                <a:latin typeface="Times New Roman"/>
                <a:cs typeface="Times New Roman"/>
              </a:rPr>
              <a:t>8 </a:t>
            </a:r>
            <a:r>
              <a:rPr sz="1400" spc="-5" dirty="0">
                <a:latin typeface="Times New Roman"/>
                <a:cs typeface="Times New Roman"/>
              </a:rPr>
              <a:t>tiêu chí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dirty="0" err="1">
                <a:latin typeface="Times New Roman"/>
                <a:cs typeface="Times New Roman"/>
              </a:rPr>
              <a:t>bản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sau</a:t>
            </a:r>
            <a:r>
              <a:rPr sz="1400" spc="-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marL="12700" marR="7620" indent="365125" algn="just">
              <a:lnSpc>
                <a:spcPts val="1610"/>
              </a:lnSpc>
              <a:spcBef>
                <a:spcPts val="585"/>
              </a:spcBef>
            </a:pPr>
            <a:r>
              <a:rPr sz="1400" i="1" dirty="0">
                <a:latin typeface="Times New Roman"/>
                <a:cs typeface="Times New Roman"/>
              </a:rPr>
              <a:t>1) </a:t>
            </a:r>
            <a:r>
              <a:rPr sz="1400" i="1" spc="-5" dirty="0">
                <a:latin typeface="Times New Roman"/>
                <a:cs typeface="Times New Roman"/>
              </a:rPr>
              <a:t>Luôn ghi </a:t>
            </a:r>
            <a:r>
              <a:rPr sz="1400" i="1" dirty="0">
                <a:latin typeface="Times New Roman"/>
                <a:cs typeface="Times New Roman"/>
              </a:rPr>
              <a:t>nhớ </a:t>
            </a:r>
            <a:r>
              <a:rPr sz="1400" i="1" spc="-10" dirty="0">
                <a:latin typeface="Times New Roman"/>
                <a:cs typeface="Times New Roman"/>
              </a:rPr>
              <a:t>và </a:t>
            </a:r>
            <a:r>
              <a:rPr sz="1400" i="1" dirty="0">
                <a:latin typeface="Times New Roman"/>
                <a:cs typeface="Times New Roman"/>
              </a:rPr>
              <a:t>thực </a:t>
            </a:r>
            <a:r>
              <a:rPr sz="1400" i="1" spc="-5" dirty="0">
                <a:latin typeface="Times New Roman"/>
                <a:cs typeface="Times New Roman"/>
              </a:rPr>
              <a:t>hiện lời </a:t>
            </a:r>
            <a:r>
              <a:rPr sz="1400" i="1" dirty="0">
                <a:latin typeface="Times New Roman"/>
                <a:cs typeface="Times New Roman"/>
              </a:rPr>
              <a:t>dạy </a:t>
            </a:r>
            <a:r>
              <a:rPr sz="1400" i="1" spc="-5" dirty="0">
                <a:latin typeface="Times New Roman"/>
                <a:cs typeface="Times New Roman"/>
              </a:rPr>
              <a:t>của Bác </a:t>
            </a:r>
            <a:r>
              <a:rPr sz="1400" i="1" dirty="0">
                <a:latin typeface="Times New Roman"/>
                <a:cs typeface="Times New Roman"/>
              </a:rPr>
              <a:t>Hồ </a:t>
            </a:r>
            <a:r>
              <a:rPr sz="1400" i="1" spc="-5" dirty="0">
                <a:latin typeface="Times New Roman"/>
                <a:cs typeface="Times New Roman"/>
              </a:rPr>
              <a:t>“Yêu </a:t>
            </a:r>
            <a:r>
              <a:rPr sz="1400" i="1" dirty="0">
                <a:latin typeface="Times New Roman"/>
                <a:cs typeface="Times New Roman"/>
              </a:rPr>
              <a:t>xe </a:t>
            </a:r>
            <a:r>
              <a:rPr sz="1400" i="1" spc="-5" dirty="0">
                <a:latin typeface="Times New Roman"/>
                <a:cs typeface="Times New Roman"/>
              </a:rPr>
              <a:t>như con, quý xăng như  máu”.</a:t>
            </a:r>
            <a:endParaRPr sz="1400" dirty="0">
              <a:latin typeface="Times New Roman"/>
              <a:cs typeface="Times New Roman"/>
            </a:endParaRPr>
          </a:p>
          <a:p>
            <a:pPr marL="12700" marR="7620" indent="365125" algn="just">
              <a:lnSpc>
                <a:spcPct val="95400"/>
              </a:lnSpc>
              <a:spcBef>
                <a:spcPts val="550"/>
              </a:spcBef>
              <a:buChar char="-"/>
              <a:tabLst>
                <a:tab pos="488315" algn="l"/>
              </a:tabLst>
            </a:pP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yêu </a:t>
            </a:r>
            <a:r>
              <a:rPr sz="1400" dirty="0" err="1">
                <a:latin typeface="Times New Roman"/>
                <a:cs typeface="Times New Roman"/>
              </a:rPr>
              <a:t>xe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con, </a:t>
            </a:r>
            <a:r>
              <a:rPr sz="1400" spc="-10" dirty="0">
                <a:latin typeface="Times New Roman"/>
                <a:cs typeface="Times New Roman"/>
              </a:rPr>
              <a:t>mới </a:t>
            </a:r>
            <a:r>
              <a:rPr sz="1400" dirty="0">
                <a:latin typeface="Times New Roman"/>
                <a:cs typeface="Times New Roman"/>
              </a:rPr>
              <a:t>quản </a:t>
            </a:r>
            <a:r>
              <a:rPr sz="1400" spc="-5" dirty="0">
                <a:latin typeface="Times New Roman"/>
                <a:cs typeface="Times New Roman"/>
              </a:rPr>
              <a:t>lý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5" dirty="0">
                <a:latin typeface="Times New Roman"/>
                <a:cs typeface="Times New Roman"/>
              </a:rPr>
              <a:t>giữ </a:t>
            </a:r>
            <a:r>
              <a:rPr sz="1400" spc="-5" dirty="0">
                <a:latin typeface="Times New Roman"/>
                <a:cs typeface="Times New Roman"/>
              </a:rPr>
              <a:t>gìn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tốt; </a:t>
            </a:r>
            <a:r>
              <a:rPr sz="1400" spc="-5" dirty="0" err="1">
                <a:latin typeface="Times New Roman"/>
                <a:cs typeface="Times New Roman"/>
              </a:rPr>
              <a:t>bảo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d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đúng quy </a:t>
            </a:r>
            <a:r>
              <a:rPr sz="1400" spc="-70" dirty="0">
                <a:latin typeface="Times New Roman"/>
                <a:cs typeface="Times New Roman"/>
              </a:rPr>
              <a:t>định 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để xe sử </a:t>
            </a:r>
            <a:r>
              <a:rPr sz="1400" spc="-5" dirty="0" err="1">
                <a:latin typeface="Times New Roman"/>
                <a:cs typeface="Times New Roman"/>
              </a:rPr>
              <a:t>dụng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lâu </a:t>
            </a:r>
            <a:r>
              <a:rPr sz="1400" dirty="0">
                <a:latin typeface="Times New Roman"/>
                <a:cs typeface="Times New Roman"/>
              </a:rPr>
              <a:t>bền; </a:t>
            </a:r>
            <a:r>
              <a:rPr sz="1400" spc="-5" dirty="0">
                <a:latin typeface="Times New Roman"/>
                <a:cs typeface="Times New Roman"/>
              </a:rPr>
              <a:t>chuẩn bị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chu đáo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dirty="0">
                <a:latin typeface="Times New Roman"/>
                <a:cs typeface="Times New Roman"/>
              </a:rPr>
              <a:t>xe đi đến </a:t>
            </a:r>
            <a:r>
              <a:rPr sz="1400" spc="-5" dirty="0">
                <a:latin typeface="Times New Roman"/>
                <a:cs typeface="Times New Roman"/>
              </a:rPr>
              <a:t>nơi,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đến chốn, </a:t>
            </a:r>
            <a:r>
              <a:rPr sz="1400" spc="-25" dirty="0">
                <a:latin typeface="Times New Roman"/>
                <a:cs typeface="Times New Roman"/>
              </a:rPr>
              <a:t>bảo  </a:t>
            </a:r>
            <a:r>
              <a:rPr sz="1400" dirty="0">
                <a:latin typeface="Times New Roman"/>
                <a:cs typeface="Times New Roman"/>
              </a:rPr>
              <a:t>đảm an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dirty="0">
                <a:latin typeface="Times New Roman"/>
                <a:cs typeface="Times New Roman"/>
              </a:rPr>
              <a:t>thời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gian.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365125" algn="just">
              <a:lnSpc>
                <a:spcPct val="95400"/>
              </a:lnSpc>
              <a:spcBef>
                <a:spcPts val="590"/>
              </a:spcBef>
              <a:buChar char="-"/>
              <a:tabLst>
                <a:tab pos="508000" algn="l"/>
              </a:tabLst>
            </a:pPr>
            <a:r>
              <a:rPr sz="1400" spc="-5" dirty="0">
                <a:latin typeface="Times New Roman"/>
                <a:cs typeface="Times New Roman"/>
              </a:rPr>
              <a:t>Quý </a:t>
            </a:r>
            <a:r>
              <a:rPr sz="1400" spc="-5" dirty="0" err="1">
                <a:latin typeface="Times New Roman"/>
                <a:cs typeface="Times New Roman"/>
              </a:rPr>
              <a:t>xăng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máu là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dirty="0">
                <a:latin typeface="Times New Roman"/>
                <a:cs typeface="Times New Roman"/>
              </a:rPr>
              <a:t>hiện đức </a:t>
            </a:r>
            <a:r>
              <a:rPr sz="1400" spc="-5" dirty="0">
                <a:latin typeface="Times New Roman"/>
                <a:cs typeface="Times New Roman"/>
              </a:rPr>
              <a:t>tính tiết kiệm,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biết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75" dirty="0">
                <a:latin typeface="Times New Roman"/>
                <a:cs typeface="Times New Roman"/>
              </a:rPr>
              <a:t>dụng  </a:t>
            </a:r>
            <a:r>
              <a:rPr sz="1400" spc="-5" dirty="0">
                <a:latin typeface="Times New Roman"/>
                <a:cs typeface="Times New Roman"/>
              </a:rPr>
              <a:t>nhiên </a:t>
            </a:r>
            <a:r>
              <a:rPr sz="1400" dirty="0">
                <a:latin typeface="Times New Roman"/>
                <a:cs typeface="Times New Roman"/>
              </a:rPr>
              <a:t>liệu </a:t>
            </a:r>
            <a:r>
              <a:rPr sz="1400" spc="-5" dirty="0">
                <a:latin typeface="Times New Roman"/>
                <a:cs typeface="Times New Roman"/>
              </a:rPr>
              <a:t>đúng mục đích, không lãng phí, </a:t>
            </a:r>
            <a:r>
              <a:rPr sz="1400" dirty="0">
                <a:latin typeface="Times New Roman"/>
                <a:cs typeface="Times New Roman"/>
              </a:rPr>
              <a:t>bảo vệ </a:t>
            </a:r>
            <a:r>
              <a:rPr sz="1400" spc="-10" dirty="0" err="1">
                <a:latin typeface="Times New Roman"/>
                <a:cs typeface="Times New Roman"/>
              </a:rPr>
              <a:t>môi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ờng</a:t>
            </a:r>
            <a:r>
              <a:rPr sz="1400" spc="-6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từ </a:t>
            </a:r>
            <a:r>
              <a:rPr sz="1400" dirty="0">
                <a:latin typeface="Times New Roman"/>
                <a:cs typeface="Times New Roman"/>
              </a:rPr>
              <a:t>đó làm </a:t>
            </a:r>
            <a:r>
              <a:rPr sz="1400" spc="5" dirty="0">
                <a:latin typeface="Times New Roman"/>
                <a:cs typeface="Times New Roman"/>
              </a:rPr>
              <a:t>hạ </a:t>
            </a:r>
            <a:r>
              <a:rPr sz="1400" spc="-5" dirty="0">
                <a:latin typeface="Times New Roman"/>
                <a:cs typeface="Times New Roman"/>
              </a:rPr>
              <a:t>giá </a:t>
            </a:r>
            <a:r>
              <a:rPr sz="1400" spc="-25" dirty="0">
                <a:latin typeface="Times New Roman"/>
                <a:cs typeface="Times New Roman"/>
              </a:rPr>
              <a:t>thành  </a:t>
            </a:r>
            <a:r>
              <a:rPr sz="1400" spc="-5" dirty="0">
                <a:latin typeface="Times New Roman"/>
                <a:cs typeface="Times New Roman"/>
              </a:rPr>
              <a:t>vận tải, kinh doanh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spc="-10" dirty="0">
                <a:latin typeface="Times New Roman"/>
                <a:cs typeface="Times New Roman"/>
              </a:rPr>
              <a:t>mới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hiệu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quả.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ts val="1600"/>
              </a:lnSpc>
              <a:spcBef>
                <a:spcPts val="635"/>
              </a:spcBef>
              <a:buAutoNum type="arabicParenR" startAt="2"/>
              <a:tabLst>
                <a:tab pos="599440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Nắm vững các quy </a:t>
            </a:r>
            <a:r>
              <a:rPr sz="1400" i="1" dirty="0">
                <a:latin typeface="Times New Roman"/>
                <a:cs typeface="Times New Roman"/>
              </a:rPr>
              <a:t>định </a:t>
            </a:r>
            <a:r>
              <a:rPr sz="1400" i="1" spc="-5" dirty="0">
                <a:latin typeface="Times New Roman"/>
                <a:cs typeface="Times New Roman"/>
              </a:rPr>
              <a:t>của pháp luật </a:t>
            </a:r>
            <a:r>
              <a:rPr sz="1400" i="1" spc="-10" dirty="0">
                <a:latin typeface="Times New Roman"/>
                <a:cs typeface="Times New Roman"/>
              </a:rPr>
              <a:t>có </a:t>
            </a:r>
            <a:r>
              <a:rPr sz="1400" i="1" spc="-5" dirty="0">
                <a:latin typeface="Times New Roman"/>
                <a:cs typeface="Times New Roman"/>
              </a:rPr>
              <a:t>liên quan </a:t>
            </a:r>
            <a:r>
              <a:rPr sz="1400" i="1" dirty="0">
                <a:latin typeface="Times New Roman"/>
                <a:cs typeface="Times New Roman"/>
              </a:rPr>
              <a:t>đến </a:t>
            </a:r>
            <a:r>
              <a:rPr sz="1400" i="1" spc="-5" dirty="0">
                <a:latin typeface="Times New Roman"/>
                <a:cs typeface="Times New Roman"/>
              </a:rPr>
              <a:t>hoạt động </a:t>
            </a:r>
            <a:r>
              <a:rPr sz="1400" i="1" dirty="0">
                <a:latin typeface="Times New Roman"/>
                <a:cs typeface="Times New Roman"/>
              </a:rPr>
              <a:t>vận </a:t>
            </a:r>
            <a:r>
              <a:rPr sz="1400" i="1" spc="-10" dirty="0">
                <a:latin typeface="Times New Roman"/>
                <a:cs typeface="Times New Roman"/>
              </a:rPr>
              <a:t>tải  </a:t>
            </a:r>
            <a:r>
              <a:rPr sz="1400" i="1" spc="-5" dirty="0">
                <a:latin typeface="Times New Roman"/>
                <a:cs typeface="Times New Roman"/>
              </a:rPr>
              <a:t>đường </a:t>
            </a:r>
            <a:r>
              <a:rPr sz="1400" i="1" dirty="0">
                <a:latin typeface="Times New Roman"/>
                <a:cs typeface="Times New Roman"/>
              </a:rPr>
              <a:t>bộ </a:t>
            </a:r>
            <a:r>
              <a:rPr sz="1400" i="1" spc="-10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tự giác </a:t>
            </a:r>
            <a:r>
              <a:rPr sz="1400" i="1" dirty="0">
                <a:latin typeface="Times New Roman"/>
                <a:cs typeface="Times New Roman"/>
              </a:rPr>
              <a:t>thực hiện </a:t>
            </a:r>
            <a:r>
              <a:rPr sz="1400" i="1" spc="-5" dirty="0">
                <a:latin typeface="Times New Roman"/>
                <a:cs typeface="Times New Roman"/>
              </a:rPr>
              <a:t>đúng các quy định </a:t>
            </a:r>
            <a:r>
              <a:rPr sz="1400" i="1" dirty="0">
                <a:latin typeface="Times New Roman"/>
                <a:cs typeface="Times New Roman"/>
              </a:rPr>
              <a:t>đó, </a:t>
            </a:r>
            <a:r>
              <a:rPr sz="1400" i="1" spc="-5" dirty="0">
                <a:latin typeface="Times New Roman"/>
                <a:cs typeface="Times New Roman"/>
              </a:rPr>
              <a:t>lái </a:t>
            </a:r>
            <a:r>
              <a:rPr sz="1400" i="1" spc="-10" dirty="0">
                <a:latin typeface="Times New Roman"/>
                <a:cs typeface="Times New Roman"/>
              </a:rPr>
              <a:t>xe </a:t>
            </a:r>
            <a:r>
              <a:rPr sz="1400" i="1" spc="-5" dirty="0">
                <a:latin typeface="Times New Roman"/>
                <a:cs typeface="Times New Roman"/>
              </a:rPr>
              <a:t>an</a:t>
            </a:r>
            <a:r>
              <a:rPr sz="1400" i="1" spc="3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toàn.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200"/>
              </a:lnSpc>
              <a:spcBef>
                <a:spcPts val="570"/>
              </a:spcBef>
            </a:pP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</a:t>
            </a:r>
            <a:r>
              <a:rPr sz="1400" spc="-5" dirty="0">
                <a:latin typeface="Times New Roman"/>
                <a:cs typeface="Times New Roman"/>
              </a:rPr>
              <a:t>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tô, trong quá trình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khiển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dirty="0">
                <a:latin typeface="Times New Roman"/>
                <a:cs typeface="Times New Roman"/>
              </a:rPr>
              <a:t>thực </a:t>
            </a:r>
            <a:r>
              <a:rPr sz="1400" spc="-5" dirty="0">
                <a:latin typeface="Times New Roman"/>
                <a:cs typeface="Times New Roman"/>
              </a:rPr>
              <a:t>hiện nhiệm </a:t>
            </a:r>
            <a:r>
              <a:rPr sz="1400" spc="5" dirty="0">
                <a:latin typeface="Times New Roman"/>
                <a:cs typeface="Times New Roman"/>
              </a:rPr>
              <a:t>vụ, 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liên quan đến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định của </a:t>
            </a:r>
            <a:r>
              <a:rPr sz="1400" spc="-5" dirty="0">
                <a:latin typeface="Times New Roman"/>
                <a:cs typeface="Times New Roman"/>
              </a:rPr>
              <a:t>Luật 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90" dirty="0">
                <a:latin typeface="Times New Roman"/>
                <a:cs typeface="Times New Roman"/>
              </a:rPr>
              <a:t>bộ, 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trong kinh doanh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các 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pháp luật khác. Vì </a:t>
            </a:r>
            <a:r>
              <a:rPr sz="1400" dirty="0">
                <a:latin typeface="Times New Roman"/>
                <a:cs typeface="Times New Roman"/>
              </a:rPr>
              <a:t>vậy,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65" dirty="0">
                <a:latin typeface="Times New Roman"/>
                <a:cs typeface="Times New Roman"/>
              </a:rPr>
              <a:t>ô  </a:t>
            </a:r>
            <a:r>
              <a:rPr sz="1400" dirty="0">
                <a:latin typeface="Times New Roman"/>
                <a:cs typeface="Times New Roman"/>
              </a:rPr>
              <a:t>tô phải </a:t>
            </a:r>
            <a:r>
              <a:rPr sz="1400" spc="-5" dirty="0">
                <a:latin typeface="Times New Roman"/>
                <a:cs typeface="Times New Roman"/>
              </a:rPr>
              <a:t>hiểu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thực </a:t>
            </a:r>
            <a:r>
              <a:rPr sz="1400" dirty="0">
                <a:latin typeface="Times New Roman"/>
                <a:cs typeface="Times New Roman"/>
              </a:rPr>
              <a:t>hiện </a:t>
            </a:r>
            <a:r>
              <a:rPr sz="1400" spc="-5" dirty="0">
                <a:latin typeface="Times New Roman"/>
                <a:cs typeface="Times New Roman"/>
              </a:rPr>
              <a:t>đúng 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10" dirty="0">
                <a:latin typeface="Times New Roman"/>
                <a:cs typeface="Times New Roman"/>
              </a:rPr>
              <a:t>của </a:t>
            </a:r>
            <a:r>
              <a:rPr sz="1400" dirty="0">
                <a:latin typeface="Times New Roman"/>
                <a:cs typeface="Times New Roman"/>
              </a:rPr>
              <a:t>pháp luật,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10" dirty="0">
                <a:latin typeface="Times New Roman"/>
                <a:cs typeface="Times New Roman"/>
              </a:rPr>
              <a:t>an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toàn.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ts val="1600"/>
              </a:lnSpc>
              <a:spcBef>
                <a:spcPts val="635"/>
              </a:spcBef>
              <a:buAutoNum type="arabicParenR" startAt="3"/>
              <a:tabLst>
                <a:tab pos="5873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Cần </a:t>
            </a:r>
            <a:r>
              <a:rPr sz="1400" i="1" dirty="0">
                <a:latin typeface="Times New Roman"/>
                <a:cs typeface="Times New Roman"/>
              </a:rPr>
              <a:t>có </a:t>
            </a:r>
            <a:r>
              <a:rPr sz="1400" i="1" spc="-5" dirty="0">
                <a:latin typeface="Times New Roman"/>
                <a:cs typeface="Times New Roman"/>
              </a:rPr>
              <a:t>thái </a:t>
            </a:r>
            <a:r>
              <a:rPr sz="1400" i="1" spc="5" dirty="0">
                <a:latin typeface="Times New Roman"/>
                <a:cs typeface="Times New Roman"/>
              </a:rPr>
              <a:t>độ </a:t>
            </a:r>
            <a:r>
              <a:rPr sz="1400" i="1" spc="-5" dirty="0">
                <a:latin typeface="Times New Roman"/>
                <a:cs typeface="Times New Roman"/>
              </a:rPr>
              <a:t>thân thiện, </a:t>
            </a:r>
            <a:r>
              <a:rPr sz="1400" i="1" dirty="0">
                <a:latin typeface="Times New Roman"/>
                <a:cs typeface="Times New Roman"/>
              </a:rPr>
              <a:t>hợp </a:t>
            </a:r>
            <a:r>
              <a:rPr sz="1400" i="1" spc="-5" dirty="0">
                <a:latin typeface="Times New Roman"/>
                <a:cs typeface="Times New Roman"/>
              </a:rPr>
              <a:t>tác, sẵn sàng giúp </a:t>
            </a:r>
            <a:r>
              <a:rPr sz="1400" i="1" spc="5" dirty="0">
                <a:latin typeface="Times New Roman"/>
                <a:cs typeface="Times New Roman"/>
              </a:rPr>
              <a:t>đỡ </a:t>
            </a:r>
            <a:r>
              <a:rPr sz="1400" i="1" spc="-5" dirty="0">
                <a:latin typeface="Times New Roman"/>
                <a:cs typeface="Times New Roman"/>
              </a:rPr>
              <a:t>đồng </a:t>
            </a:r>
            <a:r>
              <a:rPr sz="1400" i="1" dirty="0">
                <a:latin typeface="Times New Roman"/>
                <a:cs typeface="Times New Roman"/>
              </a:rPr>
              <a:t>nghiệp </a:t>
            </a:r>
            <a:r>
              <a:rPr sz="1400" i="1" spc="-5" dirty="0">
                <a:latin typeface="Times New Roman"/>
                <a:cs typeface="Times New Roman"/>
              </a:rPr>
              <a:t>trong mọi  hoàn cảnh khó khăn, hoạn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nạn.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ct val="95300"/>
              </a:lnSpc>
              <a:spcBef>
                <a:spcPts val="565"/>
              </a:spcBef>
              <a:buAutoNum type="arabicParenR" startAt="3"/>
              <a:tabLst>
                <a:tab pos="590550" algn="l"/>
              </a:tabLst>
            </a:pPr>
            <a:r>
              <a:rPr sz="1400" i="1" dirty="0">
                <a:latin typeface="Times New Roman"/>
                <a:cs typeface="Times New Roman"/>
              </a:rPr>
              <a:t>Có </a:t>
            </a:r>
            <a:r>
              <a:rPr sz="1400" i="1" spc="-5" dirty="0">
                <a:latin typeface="Times New Roman"/>
                <a:cs typeface="Times New Roman"/>
              </a:rPr>
              <a:t>mối quan </a:t>
            </a:r>
            <a:r>
              <a:rPr sz="1400" i="1" spc="5" dirty="0">
                <a:latin typeface="Times New Roman"/>
                <a:cs typeface="Times New Roman"/>
              </a:rPr>
              <a:t>hệ </a:t>
            </a:r>
            <a:r>
              <a:rPr sz="1400" i="1" spc="-5" dirty="0">
                <a:latin typeface="Times New Roman"/>
                <a:cs typeface="Times New Roman"/>
              </a:rPr>
              <a:t>đúng </a:t>
            </a:r>
            <a:r>
              <a:rPr sz="1400" i="1" dirty="0">
                <a:latin typeface="Times New Roman"/>
                <a:cs typeface="Times New Roman"/>
              </a:rPr>
              <a:t>mực, </a:t>
            </a:r>
            <a:r>
              <a:rPr sz="1400" i="1" spc="-5" dirty="0">
                <a:latin typeface="Times New Roman"/>
                <a:cs typeface="Times New Roman"/>
              </a:rPr>
              <a:t>nghiêm túc </a:t>
            </a:r>
            <a:r>
              <a:rPr sz="1400" i="1" spc="5" dirty="0">
                <a:latin typeface="Times New Roman"/>
                <a:cs typeface="Times New Roman"/>
              </a:rPr>
              <a:t>đối </a:t>
            </a:r>
            <a:r>
              <a:rPr sz="1400" i="1" spc="-5" dirty="0">
                <a:latin typeface="Times New Roman"/>
                <a:cs typeface="Times New Roman"/>
              </a:rPr>
              <a:t>với người thi hành công </a:t>
            </a:r>
            <a:r>
              <a:rPr sz="1400" i="1" spc="10" dirty="0" err="1">
                <a:latin typeface="Times New Roman"/>
                <a:cs typeface="Times New Roman"/>
              </a:rPr>
              <a:t>vụ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spc="-125" dirty="0" err="1" smtClean="0">
                <a:latin typeface="Times New Roman"/>
                <a:cs typeface="Times New Roman"/>
              </a:rPr>
              <a:t>nh</a:t>
            </a:r>
            <a:r>
              <a:rPr lang="vi-VN" sz="1400" spc="-125" dirty="0" smtClean="0">
                <a:latin typeface="Times New Roman"/>
                <a:cs typeface="Times New Roman"/>
              </a:rPr>
              <a:t>ư</a:t>
            </a:r>
            <a:r>
              <a:rPr sz="1400" spc="-125" dirty="0" smtClean="0">
                <a:latin typeface="Times New Roman"/>
                <a:cs typeface="Times New Roman"/>
              </a:rPr>
              <a:t>:  </a:t>
            </a:r>
            <a:r>
              <a:rPr sz="1400" dirty="0">
                <a:latin typeface="Times New Roman"/>
                <a:cs typeface="Times New Roman"/>
              </a:rPr>
              <a:t>Đối với các </a:t>
            </a:r>
            <a:r>
              <a:rPr sz="1400" spc="-5" dirty="0">
                <a:latin typeface="Times New Roman"/>
                <a:cs typeface="Times New Roman"/>
              </a:rPr>
              <a:t>nhân viên </a:t>
            </a:r>
            <a:r>
              <a:rPr sz="1400" dirty="0">
                <a:latin typeface="Times New Roman"/>
                <a:cs typeface="Times New Roman"/>
              </a:rPr>
              <a:t>cảnh </a:t>
            </a:r>
            <a:r>
              <a:rPr sz="1400" spc="-5" dirty="0">
                <a:latin typeface="Times New Roman"/>
                <a:cs typeface="Times New Roman"/>
              </a:rPr>
              <a:t>sát, thanh tra giao thông,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phải </a:t>
            </a:r>
            <a:r>
              <a:rPr sz="1400" spc="5" dirty="0">
                <a:latin typeface="Times New Roman"/>
                <a:cs typeface="Times New Roman"/>
              </a:rPr>
              <a:t>giữ </a:t>
            </a:r>
            <a:r>
              <a:rPr sz="1400" spc="-5" dirty="0">
                <a:latin typeface="Times New Roman"/>
                <a:cs typeface="Times New Roman"/>
              </a:rPr>
              <a:t>thái độ  tôn trọng, cầu thị, nếu sai thì </a:t>
            </a:r>
            <a:r>
              <a:rPr sz="1400" dirty="0">
                <a:latin typeface="Times New Roman"/>
                <a:cs typeface="Times New Roman"/>
              </a:rPr>
              <a:t>nhận và sửa sai, </a:t>
            </a:r>
            <a:r>
              <a:rPr sz="1400" spc="-5" dirty="0">
                <a:latin typeface="Times New Roman"/>
                <a:cs typeface="Times New Roman"/>
              </a:rPr>
              <a:t>chấp hành </a:t>
            </a:r>
            <a:r>
              <a:rPr sz="1400" spc="5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phạt. </a:t>
            </a:r>
            <a:r>
              <a:rPr sz="1400" dirty="0">
                <a:latin typeface="Times New Roman"/>
                <a:cs typeface="Times New Roman"/>
              </a:rPr>
              <a:t>Nếu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trình  bày, </a:t>
            </a:r>
            <a:r>
              <a:rPr sz="1400" dirty="0">
                <a:latin typeface="Times New Roman"/>
                <a:cs typeface="Times New Roman"/>
              </a:rPr>
              <a:t>giải </a:t>
            </a:r>
            <a:r>
              <a:rPr sz="1400" spc="-5" dirty="0">
                <a:latin typeface="Times New Roman"/>
                <a:cs typeface="Times New Roman"/>
              </a:rPr>
              <a:t>thích </a:t>
            </a:r>
            <a:r>
              <a:rPr sz="1400" dirty="0">
                <a:latin typeface="Times New Roman"/>
                <a:cs typeface="Times New Roman"/>
              </a:rPr>
              <a:t>rõ,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tiếp tay </a:t>
            </a:r>
            <a:r>
              <a:rPr sz="1400" spc="-5" dirty="0">
                <a:latin typeface="Times New Roman"/>
                <a:cs typeface="Times New Roman"/>
              </a:rPr>
              <a:t>cho tiêu </a:t>
            </a:r>
            <a:r>
              <a:rPr sz="1400" dirty="0">
                <a:latin typeface="Times New Roman"/>
                <a:cs typeface="Times New Roman"/>
              </a:rPr>
              <a:t>cực và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thái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đấu tranh chống tiêu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cực.</a:t>
            </a:r>
          </a:p>
          <a:p>
            <a:pPr marL="12700" marR="6350" indent="365125" algn="just">
              <a:lnSpc>
                <a:spcPts val="1600"/>
              </a:lnSpc>
              <a:spcBef>
                <a:spcPts val="635"/>
              </a:spcBef>
              <a:buAutoNum type="arabicParenR" startAt="3"/>
              <a:tabLst>
                <a:tab pos="58102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Tôn trọng người cùng tham gia giao thông đường bộ </a:t>
            </a:r>
            <a:r>
              <a:rPr sz="1400" i="1" dirty="0">
                <a:latin typeface="Times New Roman"/>
                <a:cs typeface="Times New Roman"/>
              </a:rPr>
              <a:t>và </a:t>
            </a:r>
            <a:r>
              <a:rPr sz="1400" i="1" spc="-10" dirty="0">
                <a:latin typeface="Times New Roman"/>
                <a:cs typeface="Times New Roman"/>
              </a:rPr>
              <a:t>có </a:t>
            </a:r>
            <a:r>
              <a:rPr sz="1400" i="1" dirty="0">
                <a:latin typeface="Times New Roman"/>
                <a:cs typeface="Times New Roman"/>
              </a:rPr>
              <a:t>ý thức bảo vệ </a:t>
            </a:r>
            <a:r>
              <a:rPr sz="1400" i="1" spc="-10" dirty="0">
                <a:latin typeface="Times New Roman"/>
                <a:cs typeface="Times New Roman"/>
              </a:rPr>
              <a:t>môi  </a:t>
            </a:r>
            <a:r>
              <a:rPr sz="1400" i="1" spc="-5" dirty="0">
                <a:latin typeface="Times New Roman"/>
                <a:cs typeface="Times New Roman"/>
              </a:rPr>
              <a:t>trường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107200"/>
              </a:lnSpc>
              <a:spcBef>
                <a:spcPts val="520"/>
              </a:spcBef>
            </a:pPr>
            <a:r>
              <a:rPr sz="1400" spc="-5" dirty="0">
                <a:latin typeface="Times New Roman"/>
                <a:cs typeface="Times New Roman"/>
              </a:rPr>
              <a:t>Trong mối quan </a:t>
            </a:r>
            <a:r>
              <a:rPr sz="1400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 dụng </a:t>
            </a:r>
            <a:r>
              <a:rPr sz="1400" spc="-5" dirty="0" err="1">
                <a:latin typeface="Times New Roman"/>
                <a:cs typeface="Times New Roman"/>
              </a:rPr>
              <a:t>chung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smtClean="0">
                <a:latin typeface="Times New Roman"/>
                <a:cs typeface="Times New Roman"/>
              </a:rPr>
              <a:t>đ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tô </a:t>
            </a:r>
            <a:r>
              <a:rPr sz="1400" spc="-140" dirty="0">
                <a:latin typeface="Times New Roman"/>
                <a:cs typeface="Times New Roman"/>
              </a:rPr>
              <a:t>phải  </a:t>
            </a:r>
            <a:r>
              <a:rPr sz="1400" spc="-5" dirty="0">
                <a:latin typeface="Times New Roman"/>
                <a:cs typeface="Times New Roman"/>
              </a:rPr>
              <a:t>tôn trọng, nhất là </a:t>
            </a:r>
            <a:r>
              <a:rPr sz="1400" dirty="0">
                <a:latin typeface="Times New Roman"/>
                <a:cs typeface="Times New Roman"/>
              </a:rPr>
              <a:t>sự an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spc="-10" dirty="0" err="1">
                <a:latin typeface="Times New Roman"/>
                <a:cs typeface="Times New Roman"/>
              </a:rPr>
              <a:t>cho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đi </a:t>
            </a:r>
            <a:r>
              <a:rPr sz="1400" spc="5" dirty="0">
                <a:latin typeface="Times New Roman"/>
                <a:cs typeface="Times New Roman"/>
              </a:rPr>
              <a:t>bộ, </a:t>
            </a:r>
            <a:r>
              <a:rPr sz="1400" dirty="0">
                <a:latin typeface="Times New Roman"/>
                <a:cs typeface="Times New Roman"/>
              </a:rPr>
              <a:t>hãy lái xe </a:t>
            </a:r>
            <a:r>
              <a:rPr sz="1400" spc="-5" dirty="0">
                <a:latin typeface="Times New Roman"/>
                <a:cs typeface="Times New Roman"/>
              </a:rPr>
              <a:t>một cách </a:t>
            </a:r>
            <a:r>
              <a:rPr sz="1400" dirty="0">
                <a:latin typeface="Times New Roman"/>
                <a:cs typeface="Times New Roman"/>
              </a:rPr>
              <a:t>thận </a:t>
            </a:r>
            <a:r>
              <a:rPr sz="1400" spc="-5" dirty="0">
                <a:latin typeface="Times New Roman"/>
                <a:cs typeface="Times New Roman"/>
              </a:rPr>
              <a:t>trọng, </a:t>
            </a:r>
            <a:r>
              <a:rPr sz="1400" spc="-25" dirty="0">
                <a:latin typeface="Times New Roman"/>
                <a:cs typeface="Times New Roman"/>
              </a:rPr>
              <a:t>giữ  </a:t>
            </a:r>
            <a:r>
              <a:rPr sz="1400" spc="-5" dirty="0">
                <a:latin typeface="Times New Roman"/>
                <a:cs typeface="Times New Roman"/>
              </a:rPr>
              <a:t>khoảng </a:t>
            </a:r>
            <a:r>
              <a:rPr sz="1400" dirty="0">
                <a:latin typeface="Times New Roman"/>
                <a:cs typeface="Times New Roman"/>
              </a:rPr>
              <a:t>cách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dirty="0">
                <a:latin typeface="Times New Roman"/>
                <a:cs typeface="Times New Roman"/>
              </a:rPr>
              <a:t>toàn, chỉ bấm còi </a:t>
            </a:r>
            <a:r>
              <a:rPr sz="1400" spc="-5" dirty="0">
                <a:latin typeface="Times New Roman"/>
                <a:cs typeface="Times New Roman"/>
              </a:rPr>
              <a:t>khi thật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5" dirty="0">
                <a:latin typeface="Times New Roman"/>
                <a:cs typeface="Times New Roman"/>
              </a:rPr>
              <a:t>thiết để cảnh báo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tránh 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 xảy ra,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5" dirty="0">
                <a:latin typeface="Times New Roman"/>
                <a:cs typeface="Times New Roman"/>
              </a:rPr>
              <a:t>bấm </a:t>
            </a:r>
            <a:r>
              <a:rPr sz="1400" spc="-5" dirty="0">
                <a:latin typeface="Times New Roman"/>
                <a:cs typeface="Times New Roman"/>
              </a:rPr>
              <a:t>còi trong </a:t>
            </a:r>
            <a:r>
              <a:rPr sz="1400" dirty="0" err="1">
                <a:latin typeface="Times New Roman"/>
                <a:cs typeface="Times New Roman"/>
              </a:rPr>
              <a:t>các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 khác, không </a:t>
            </a:r>
            <a:r>
              <a:rPr sz="1400" dirty="0">
                <a:latin typeface="Times New Roman"/>
                <a:cs typeface="Times New Roman"/>
              </a:rPr>
              <a:t>bấm còi </a:t>
            </a:r>
            <a:r>
              <a:rPr sz="1400" spc="-5" dirty="0">
                <a:latin typeface="Times New Roman"/>
                <a:cs typeface="Times New Roman"/>
              </a:rPr>
              <a:t>to </a:t>
            </a:r>
            <a:r>
              <a:rPr sz="1400" dirty="0">
                <a:latin typeface="Times New Roman"/>
                <a:cs typeface="Times New Roman"/>
              </a:rPr>
              <a:t>khi đi </a:t>
            </a:r>
            <a:r>
              <a:rPr sz="1400" spc="-5" dirty="0">
                <a:latin typeface="Times New Roman"/>
                <a:cs typeface="Times New Roman"/>
              </a:rPr>
              <a:t>qua </a:t>
            </a:r>
            <a:r>
              <a:rPr sz="1400" dirty="0">
                <a:latin typeface="Times New Roman"/>
                <a:cs typeface="Times New Roman"/>
              </a:rPr>
              <a:t>khu </a:t>
            </a:r>
            <a:r>
              <a:rPr sz="1400" spc="-45" dirty="0" err="1">
                <a:latin typeface="Times New Roman"/>
                <a:cs typeface="Times New Roman"/>
              </a:rPr>
              <a:t>dân</a:t>
            </a:r>
            <a:r>
              <a:rPr sz="1400" spc="-45" dirty="0">
                <a:latin typeface="Times New Roman"/>
                <a:cs typeface="Times New Roman"/>
              </a:rPr>
              <a:t>  </a:t>
            </a:r>
            <a:r>
              <a:rPr sz="1400" spc="-130" dirty="0" smtClean="0">
                <a:latin typeface="Times New Roman"/>
                <a:cs typeface="Times New Roman"/>
              </a:rPr>
              <a:t>c</a:t>
            </a:r>
            <a:r>
              <a:rPr lang="vi-VN" sz="1400" spc="-130" dirty="0" smtClean="0">
                <a:latin typeface="Times New Roman"/>
                <a:cs typeface="Times New Roman"/>
              </a:rPr>
              <a:t>ư</a:t>
            </a:r>
            <a:r>
              <a:rPr sz="1400" spc="-130" dirty="0" smtClean="0">
                <a:latin typeface="Times New Roman"/>
                <a:cs typeface="Times New Roman"/>
              </a:rPr>
              <a:t>,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học, </a:t>
            </a:r>
            <a:r>
              <a:rPr sz="1400" spc="-5" dirty="0">
                <a:latin typeface="Times New Roman"/>
                <a:cs typeface="Times New Roman"/>
              </a:rPr>
              <a:t>bệnh </a:t>
            </a:r>
            <a:r>
              <a:rPr sz="1400" dirty="0">
                <a:latin typeface="Times New Roman"/>
                <a:cs typeface="Times New Roman"/>
              </a:rPr>
              <a:t>viện, </a:t>
            </a:r>
            <a:r>
              <a:rPr sz="1400" spc="-5" dirty="0">
                <a:latin typeface="Times New Roman"/>
                <a:cs typeface="Times New Roman"/>
              </a:rPr>
              <a:t>những chỗ </a:t>
            </a:r>
            <a:r>
              <a:rPr sz="1400" spc="-5" dirty="0" err="1">
                <a:latin typeface="Times New Roman"/>
                <a:cs typeface="Times New Roman"/>
              </a:rPr>
              <a:t>đông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hay vào </a:t>
            </a:r>
            <a:r>
              <a:rPr sz="1400" spc="-5" dirty="0">
                <a:latin typeface="Times New Roman"/>
                <a:cs typeface="Times New Roman"/>
              </a:rPr>
              <a:t>ban </a:t>
            </a:r>
            <a:r>
              <a:rPr sz="1400" dirty="0">
                <a:latin typeface="Times New Roman"/>
                <a:cs typeface="Times New Roman"/>
              </a:rPr>
              <a:t>đêm làm </a:t>
            </a:r>
            <a:r>
              <a:rPr sz="1400" dirty="0" err="1">
                <a:latin typeface="Times New Roman"/>
                <a:cs typeface="Times New Roman"/>
              </a:rPr>
              <a:t>ảnh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ởng</a:t>
            </a:r>
            <a:r>
              <a:rPr lang="en-US" sz="1400" spc="-90" dirty="0">
                <a:latin typeface="Times New Roman"/>
                <a:cs typeface="Times New Roman"/>
              </a:rPr>
              <a:t> </a:t>
            </a:r>
            <a:r>
              <a:rPr lang="en-US" sz="1400" spc="-90" dirty="0" err="1" smtClean="0">
                <a:latin typeface="Times New Roman"/>
                <a:cs typeface="Times New Roman"/>
              </a:rPr>
              <a:t>đến</a:t>
            </a:r>
            <a:r>
              <a:rPr lang="en-US"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mọi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.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dirty="0" err="1">
                <a:latin typeface="Times New Roman"/>
                <a:cs typeface="Times New Roman"/>
              </a:rPr>
              <a:t>gặp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bụi,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ngập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cần </a:t>
            </a:r>
            <a:r>
              <a:rPr sz="1400" dirty="0">
                <a:latin typeface="Times New Roman"/>
                <a:cs typeface="Times New Roman"/>
              </a:rPr>
              <a:t>giảm </a:t>
            </a:r>
            <a:r>
              <a:rPr sz="1400" spc="5" dirty="0">
                <a:latin typeface="Times New Roman"/>
                <a:cs typeface="Times New Roman"/>
              </a:rPr>
              <a:t>tốc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để </a:t>
            </a:r>
            <a:r>
              <a:rPr sz="1400" spc="-5" dirty="0" err="1">
                <a:latin typeface="Times New Roman"/>
                <a:cs typeface="Times New Roman"/>
              </a:rPr>
              <a:t>tránh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ảnh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hưởng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cho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cùng tham gia giao thông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0" dirty="0" smtClean="0">
                <a:latin typeface="Times New Roman"/>
                <a:cs typeface="Times New Roman"/>
              </a:rPr>
              <a:t>đ</a:t>
            </a:r>
            <a:r>
              <a:rPr lang="vi-VN" sz="1400" spc="-50" dirty="0" smtClean="0">
                <a:latin typeface="Times New Roman"/>
                <a:cs typeface="Times New Roman"/>
              </a:rPr>
              <a:t>ư</a:t>
            </a:r>
            <a:r>
              <a:rPr sz="1400" spc="-50" dirty="0" err="1" smtClean="0">
                <a:latin typeface="Times New Roman"/>
                <a:cs typeface="Times New Roman"/>
              </a:rPr>
              <a:t>ờng</a:t>
            </a:r>
            <a:r>
              <a:rPr sz="1400" spc="-50" dirty="0" smtClean="0">
                <a:latin typeface="Times New Roman"/>
                <a:cs typeface="Times New Roman"/>
              </a:rPr>
              <a:t>…</a:t>
            </a:r>
            <a:r>
              <a:rPr sz="1400" spc="-50" dirty="0" err="1" smtClean="0">
                <a:latin typeface="Times New Roman"/>
                <a:cs typeface="Times New Roman"/>
              </a:rPr>
              <a:t>Khi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họ gặp khó khăn </a:t>
            </a:r>
            <a:r>
              <a:rPr sz="1400" dirty="0">
                <a:latin typeface="Times New Roman"/>
                <a:cs typeface="Times New Roman"/>
              </a:rPr>
              <a:t>phải có </a:t>
            </a:r>
            <a:r>
              <a:rPr sz="1400" spc="-65" dirty="0">
                <a:latin typeface="Times New Roman"/>
                <a:cs typeface="Times New Roman"/>
              </a:rPr>
              <a:t>trách  </a:t>
            </a:r>
            <a:r>
              <a:rPr sz="1400" spc="-5" dirty="0">
                <a:latin typeface="Times New Roman"/>
                <a:cs typeface="Times New Roman"/>
              </a:rPr>
              <a:t>nhiệm, </a:t>
            </a:r>
            <a:r>
              <a:rPr sz="1400" dirty="0">
                <a:latin typeface="Times New Roman"/>
                <a:cs typeface="Times New Roman"/>
              </a:rPr>
              <a:t>tạo điều kiện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spc="5" dirty="0">
                <a:latin typeface="Times New Roman"/>
                <a:cs typeface="Times New Roman"/>
              </a:rPr>
              <a:t>đỡ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họ.</a:t>
            </a:r>
          </a:p>
          <a:p>
            <a:pPr marL="571500" indent="-194310" algn="just">
              <a:lnSpc>
                <a:spcPct val="100000"/>
              </a:lnSpc>
              <a:spcBef>
                <a:spcPts val="565"/>
              </a:spcBef>
              <a:buAutoNum type="arabicParenR" startAt="6"/>
              <a:tabLst>
                <a:tab pos="57213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Thực hiện </a:t>
            </a:r>
            <a:r>
              <a:rPr sz="1400" i="1" dirty="0">
                <a:latin typeface="Times New Roman"/>
                <a:cs typeface="Times New Roman"/>
              </a:rPr>
              <a:t>đầy đủ </a:t>
            </a:r>
            <a:r>
              <a:rPr sz="1400" i="1" spc="-5" dirty="0">
                <a:latin typeface="Times New Roman"/>
                <a:cs typeface="Times New Roman"/>
              </a:rPr>
              <a:t>trách </a:t>
            </a:r>
            <a:r>
              <a:rPr sz="1400" i="1" dirty="0">
                <a:latin typeface="Times New Roman"/>
                <a:cs typeface="Times New Roman"/>
              </a:rPr>
              <a:t>nhiệm </a:t>
            </a:r>
            <a:r>
              <a:rPr sz="1400" i="1" spc="-5" dirty="0">
                <a:latin typeface="Times New Roman"/>
                <a:cs typeface="Times New Roman"/>
              </a:rPr>
              <a:t>với khách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hàng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200"/>
              </a:lnSpc>
              <a:spcBef>
                <a:spcPts val="595"/>
              </a:spcBef>
            </a:pP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Với hành khách: Coi khách hàng </a:t>
            </a:r>
            <a:r>
              <a:rPr sz="1400" dirty="0" err="1">
                <a:latin typeface="Times New Roman"/>
                <a:cs typeface="Times New Roman"/>
              </a:rPr>
              <a:t>là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ng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ời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thân, </a:t>
            </a:r>
            <a:r>
              <a:rPr sz="1400" dirty="0">
                <a:latin typeface="Times New Roman"/>
                <a:cs typeface="Times New Roman"/>
              </a:rPr>
              <a:t>là đối tác </a:t>
            </a:r>
            <a:r>
              <a:rPr sz="1400" spc="-5" dirty="0">
                <a:latin typeface="Times New Roman"/>
                <a:cs typeface="Times New Roman"/>
              </a:rPr>
              <a:t>tin cậy, </a:t>
            </a:r>
            <a:r>
              <a:rPr sz="1400" dirty="0">
                <a:latin typeface="Times New Roman"/>
                <a:cs typeface="Times New Roman"/>
              </a:rPr>
              <a:t>phải có </a:t>
            </a:r>
            <a:r>
              <a:rPr sz="1400" spc="-25" dirty="0">
                <a:latin typeface="Times New Roman"/>
                <a:cs typeface="Times New Roman"/>
              </a:rPr>
              <a:t>thái 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lịch </a:t>
            </a:r>
            <a:r>
              <a:rPr sz="1400" dirty="0">
                <a:latin typeface="Times New Roman"/>
                <a:cs typeface="Times New Roman"/>
              </a:rPr>
              <a:t>sự, </a:t>
            </a:r>
            <a:r>
              <a:rPr sz="1400" spc="-5" dirty="0">
                <a:latin typeface="Times New Roman"/>
                <a:cs typeface="Times New Roman"/>
              </a:rPr>
              <a:t>tôn trọng, thân mật. Giúp </a:t>
            </a:r>
            <a:r>
              <a:rPr sz="1400" spc="5" dirty="0">
                <a:latin typeface="Times New Roman"/>
                <a:cs typeface="Times New Roman"/>
              </a:rPr>
              <a:t>đỡ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hoàn </a:t>
            </a:r>
            <a:r>
              <a:rPr sz="1400" dirty="0">
                <a:latin typeface="Times New Roman"/>
                <a:cs typeface="Times New Roman"/>
              </a:rPr>
              <a:t>cảnh </a:t>
            </a:r>
            <a:r>
              <a:rPr sz="1400" spc="-5" dirty="0">
                <a:latin typeface="Times New Roman"/>
                <a:cs typeface="Times New Roman"/>
              </a:rPr>
              <a:t>khó khăn, </a:t>
            </a:r>
            <a:r>
              <a:rPr sz="1400" spc="-150" dirty="0" smtClean="0">
                <a:latin typeface="Times New Roman"/>
                <a:cs typeface="Times New Roman"/>
              </a:rPr>
              <a:t>ng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err="1" smtClean="0">
                <a:latin typeface="Times New Roman"/>
                <a:cs typeface="Times New Roman"/>
              </a:rPr>
              <a:t>ời</a:t>
            </a:r>
            <a:r>
              <a:rPr sz="1400" spc="-150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già,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khuyết tật, </a:t>
            </a:r>
            <a:r>
              <a:rPr sz="1400" dirty="0">
                <a:latin typeface="Times New Roman"/>
                <a:cs typeface="Times New Roman"/>
              </a:rPr>
              <a:t>phụ nữ có </a:t>
            </a:r>
            <a:r>
              <a:rPr sz="1400" spc="-5" dirty="0">
                <a:latin typeface="Times New Roman"/>
                <a:cs typeface="Times New Roman"/>
              </a:rPr>
              <a:t>thai,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con </a:t>
            </a:r>
            <a:r>
              <a:rPr sz="1400" dirty="0">
                <a:latin typeface="Times New Roman"/>
                <a:cs typeface="Times New Roman"/>
              </a:rPr>
              <a:t>nhỏ và trẻ </a:t>
            </a:r>
            <a:r>
              <a:rPr sz="1400" spc="-10" dirty="0">
                <a:latin typeface="Times New Roman"/>
                <a:cs typeface="Times New Roman"/>
              </a:rPr>
              <a:t>em. </a:t>
            </a:r>
            <a:r>
              <a:rPr sz="1400" spc="-5" dirty="0">
                <a:latin typeface="Times New Roman"/>
                <a:cs typeface="Times New Roman"/>
              </a:rPr>
              <a:t>Thực hiện </a:t>
            </a:r>
            <a:r>
              <a:rPr sz="1400" dirty="0">
                <a:latin typeface="Times New Roman"/>
                <a:cs typeface="Times New Roman"/>
              </a:rPr>
              <a:t>đầy đủ </a:t>
            </a:r>
            <a:r>
              <a:rPr sz="1400" spc="-25" dirty="0">
                <a:latin typeface="Times New Roman"/>
                <a:cs typeface="Times New Roman"/>
              </a:rPr>
              <a:t>trách  </a:t>
            </a:r>
            <a:r>
              <a:rPr sz="1400" dirty="0">
                <a:latin typeface="Times New Roman"/>
                <a:cs typeface="Times New Roman"/>
              </a:rPr>
              <a:t>nhiệm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vận tải, </a:t>
            </a:r>
            <a:r>
              <a:rPr sz="1400" spc="-5" dirty="0">
                <a:latin typeface="Times New Roman"/>
                <a:cs typeface="Times New Roman"/>
              </a:rPr>
              <a:t>bảo </a:t>
            </a:r>
            <a:r>
              <a:rPr sz="1400" dirty="0">
                <a:latin typeface="Times New Roman"/>
                <a:cs typeface="Times New Roman"/>
              </a:rPr>
              <a:t>đảm đầy đủ </a:t>
            </a:r>
            <a:r>
              <a:rPr sz="1400" spc="-5" dirty="0">
                <a:latin typeface="Times New Roman"/>
                <a:cs typeface="Times New Roman"/>
              </a:rPr>
              <a:t>quyền </a:t>
            </a:r>
            <a:r>
              <a:rPr sz="1400" dirty="0">
                <a:latin typeface="Times New Roman"/>
                <a:cs typeface="Times New Roman"/>
              </a:rPr>
              <a:t>lợi </a:t>
            </a:r>
            <a:r>
              <a:rPr sz="1400" spc="-5" dirty="0">
                <a:latin typeface="Times New Roman"/>
                <a:cs typeface="Times New Roman"/>
              </a:rPr>
              <a:t>cho khách </a:t>
            </a:r>
            <a:r>
              <a:rPr sz="1400" dirty="0">
                <a:latin typeface="Times New Roman"/>
                <a:cs typeface="Times New Roman"/>
              </a:rPr>
              <a:t>đi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8841972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6350" indent="456565" algn="just">
              <a:lnSpc>
                <a:spcPts val="1600"/>
              </a:lnSpc>
              <a:spcBef>
                <a:spcPts val="225"/>
              </a:spcBef>
            </a:pP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Với khách hàng </a:t>
            </a:r>
            <a:r>
              <a:rPr sz="1400" dirty="0">
                <a:latin typeface="Times New Roman"/>
                <a:cs typeface="Times New Roman"/>
              </a:rPr>
              <a:t>(chủ </a:t>
            </a:r>
            <a:r>
              <a:rPr sz="1400" spc="-5" dirty="0">
                <a:latin typeface="Times New Roman"/>
                <a:cs typeface="Times New Roman"/>
              </a:rPr>
              <a:t>hàng): Cần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thái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hợp tác, </a:t>
            </a:r>
            <a:r>
              <a:rPr sz="1400" dirty="0">
                <a:latin typeface="Times New Roman"/>
                <a:cs typeface="Times New Roman"/>
              </a:rPr>
              <a:t>thực hiện đầy đủ </a:t>
            </a:r>
            <a:r>
              <a:rPr sz="1400" spc="-5" dirty="0">
                <a:latin typeface="Times New Roman"/>
                <a:cs typeface="Times New Roman"/>
              </a:rPr>
              <a:t>trách  </a:t>
            </a:r>
            <a:r>
              <a:rPr sz="1400" dirty="0">
                <a:latin typeface="Times New Roman"/>
                <a:cs typeface="Times New Roman"/>
              </a:rPr>
              <a:t>nhiệm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vận tải </a:t>
            </a:r>
            <a:r>
              <a:rPr sz="1400" spc="-5" dirty="0">
                <a:latin typeface="Times New Roman"/>
                <a:cs typeface="Times New Roman"/>
              </a:rPr>
              <a:t>tạo điều kiện giúp </a:t>
            </a:r>
            <a:r>
              <a:rPr sz="1400" spc="5" dirty="0">
                <a:latin typeface="Times New Roman"/>
                <a:cs typeface="Times New Roman"/>
              </a:rPr>
              <a:t>đỡ </a:t>
            </a:r>
            <a:r>
              <a:rPr sz="1400" spc="-5" dirty="0">
                <a:latin typeface="Times New Roman"/>
                <a:cs typeface="Times New Roman"/>
              </a:rPr>
              <a:t>khách hàng, </a:t>
            </a:r>
            <a:r>
              <a:rPr sz="1400" spc="5" dirty="0">
                <a:latin typeface="Times New Roman"/>
                <a:cs typeface="Times New Roman"/>
              </a:rPr>
              <a:t>bảo </a:t>
            </a:r>
            <a:r>
              <a:rPr sz="1400" spc="-5" dirty="0">
                <a:latin typeface="Times New Roman"/>
                <a:cs typeface="Times New Roman"/>
              </a:rPr>
              <a:t>quản hàng hóa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tốt.</a:t>
            </a:r>
          </a:p>
          <a:p>
            <a:pPr marL="571500" indent="-194310" algn="just">
              <a:lnSpc>
                <a:spcPct val="100000"/>
              </a:lnSpc>
              <a:spcBef>
                <a:spcPts val="470"/>
              </a:spcBef>
              <a:buAutoNum type="arabicParenR" startAt="7"/>
              <a:tabLst>
                <a:tab pos="572135" algn="l"/>
              </a:tabLst>
            </a:pPr>
            <a:r>
              <a:rPr sz="1400" i="1" dirty="0">
                <a:latin typeface="Times New Roman"/>
                <a:cs typeface="Times New Roman"/>
              </a:rPr>
              <a:t>Có ý thức tổ </a:t>
            </a:r>
            <a:r>
              <a:rPr sz="1400" i="1" spc="-5" dirty="0">
                <a:latin typeface="Times New Roman"/>
                <a:cs typeface="Times New Roman"/>
              </a:rPr>
              <a:t>chức kỷ luật </a:t>
            </a:r>
            <a:r>
              <a:rPr sz="1400" i="1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trách nhiệm </a:t>
            </a:r>
            <a:r>
              <a:rPr sz="1400" i="1" dirty="0">
                <a:latin typeface="Times New Roman"/>
                <a:cs typeface="Times New Roman"/>
              </a:rPr>
              <a:t>xây </a:t>
            </a:r>
            <a:r>
              <a:rPr sz="1400" i="1" spc="-5" dirty="0">
                <a:latin typeface="Times New Roman"/>
                <a:cs typeface="Times New Roman"/>
              </a:rPr>
              <a:t>dựng đối với doanh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nghiệp</a:t>
            </a:r>
            <a:endParaRPr sz="1400" dirty="0">
              <a:latin typeface="Times New Roman"/>
              <a:cs typeface="Times New Roman"/>
            </a:endParaRPr>
          </a:p>
          <a:p>
            <a:pPr marL="12700" marR="6985" lvl="1" indent="456565" algn="just">
              <a:lnSpc>
                <a:spcPts val="1600"/>
              </a:lnSpc>
              <a:spcBef>
                <a:spcPts val="650"/>
              </a:spcBef>
              <a:buChar char="-"/>
              <a:tabLst>
                <a:tab pos="594995" algn="l"/>
              </a:tabLst>
            </a:pPr>
            <a:r>
              <a:rPr sz="1400" spc="-5" dirty="0">
                <a:latin typeface="Times New Roman"/>
                <a:cs typeface="Times New Roman"/>
              </a:rPr>
              <a:t>Luôn luôn </a:t>
            </a:r>
            <a:r>
              <a:rPr sz="1400" dirty="0">
                <a:latin typeface="Times New Roman"/>
                <a:cs typeface="Times New Roman"/>
              </a:rPr>
              <a:t>xác định </a:t>
            </a:r>
            <a:r>
              <a:rPr sz="1400" spc="-5" dirty="0">
                <a:latin typeface="Times New Roman"/>
                <a:cs typeface="Times New Roman"/>
              </a:rPr>
              <a:t>trách </a:t>
            </a:r>
            <a:r>
              <a:rPr sz="1400" dirty="0">
                <a:latin typeface="Times New Roman"/>
                <a:cs typeface="Times New Roman"/>
              </a:rPr>
              <a:t>nhiệm xây dựng </a:t>
            </a:r>
            <a:r>
              <a:rPr sz="1400" spc="-5" dirty="0">
                <a:latin typeface="Times New Roman"/>
                <a:cs typeface="Times New Roman"/>
              </a:rPr>
              <a:t>doanh nghiệp, không </a:t>
            </a:r>
            <a:r>
              <a:rPr sz="1400" dirty="0">
                <a:latin typeface="Times New Roman"/>
                <a:cs typeface="Times New Roman"/>
              </a:rPr>
              <a:t>làm </a:t>
            </a:r>
            <a:r>
              <a:rPr sz="1400" spc="5" dirty="0">
                <a:latin typeface="Times New Roman"/>
                <a:cs typeface="Times New Roman"/>
              </a:rPr>
              <a:t>việc </a:t>
            </a:r>
            <a:r>
              <a:rPr sz="1400" dirty="0">
                <a:latin typeface="Times New Roman"/>
                <a:cs typeface="Times New Roman"/>
              </a:rPr>
              <a:t>gì  </a:t>
            </a:r>
            <a:r>
              <a:rPr sz="1400" spc="-5" dirty="0" err="1">
                <a:latin typeface="Times New Roman"/>
                <a:cs typeface="Times New Roman"/>
              </a:rPr>
              <a:t>ảnh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ởng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tới </a:t>
            </a:r>
            <a:r>
              <a:rPr sz="1400" dirty="0">
                <a:latin typeface="Times New Roman"/>
                <a:cs typeface="Times New Roman"/>
              </a:rPr>
              <a:t>uy tín, lợi </a:t>
            </a:r>
            <a:r>
              <a:rPr sz="1400" spc="-5" dirty="0">
                <a:latin typeface="Times New Roman"/>
                <a:cs typeface="Times New Roman"/>
              </a:rPr>
              <a:t>ích của doanh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nghiệp.</a:t>
            </a:r>
          </a:p>
          <a:p>
            <a:pPr marL="12700" marR="8890" lvl="1" indent="456565" algn="just">
              <a:lnSpc>
                <a:spcPts val="1610"/>
              </a:lnSpc>
              <a:spcBef>
                <a:spcPts val="585"/>
              </a:spcBef>
              <a:buChar char="-"/>
              <a:tabLst>
                <a:tab pos="581660" algn="l"/>
              </a:tabLst>
            </a:pPr>
            <a:r>
              <a:rPr sz="1400" dirty="0">
                <a:latin typeface="Times New Roman"/>
                <a:cs typeface="Times New Roman"/>
              </a:rPr>
              <a:t>Có ý thức </a:t>
            </a:r>
            <a:r>
              <a:rPr sz="1400" spc="-5" dirty="0">
                <a:latin typeface="Times New Roman"/>
                <a:cs typeface="Times New Roman"/>
              </a:rPr>
              <a:t>chấp hành mệnh </a:t>
            </a:r>
            <a:r>
              <a:rPr sz="1400" dirty="0">
                <a:latin typeface="Times New Roman"/>
                <a:cs typeface="Times New Roman"/>
              </a:rPr>
              <a:t>lệnh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lãnh </a:t>
            </a:r>
            <a:r>
              <a:rPr sz="1400" dirty="0">
                <a:latin typeface="Times New Roman"/>
                <a:cs typeface="Times New Roman"/>
              </a:rPr>
              <a:t>đạo, quản </a:t>
            </a:r>
            <a:r>
              <a:rPr sz="1400" spc="-5" dirty="0">
                <a:latin typeface="Times New Roman"/>
                <a:cs typeface="Times New Roman"/>
              </a:rPr>
              <a:t>lý,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spc="-20" dirty="0">
                <a:latin typeface="Times New Roman"/>
                <a:cs typeface="Times New Roman"/>
              </a:rPr>
              <a:t>doanh  </a:t>
            </a:r>
            <a:r>
              <a:rPr sz="1400" spc="-5" dirty="0">
                <a:latin typeface="Times New Roman"/>
                <a:cs typeface="Times New Roman"/>
              </a:rPr>
              <a:t>nghiệp, chấp hành các </a:t>
            </a:r>
            <a:r>
              <a:rPr sz="1400" dirty="0">
                <a:latin typeface="Times New Roman"/>
                <a:cs typeface="Times New Roman"/>
              </a:rPr>
              <a:t>nội </a:t>
            </a:r>
            <a:r>
              <a:rPr sz="1400" spc="-10" dirty="0">
                <a:latin typeface="Times New Roman"/>
                <a:cs typeface="Times New Roman"/>
              </a:rPr>
              <a:t>quy, </a:t>
            </a:r>
            <a:r>
              <a:rPr sz="1400" dirty="0">
                <a:latin typeface="Times New Roman"/>
                <a:cs typeface="Times New Roman"/>
              </a:rPr>
              <a:t>quy </a:t>
            </a:r>
            <a:r>
              <a:rPr sz="1400" spc="5" dirty="0">
                <a:latin typeface="Times New Roman"/>
                <a:cs typeface="Times New Roman"/>
              </a:rPr>
              <a:t>chế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dirty="0">
                <a:latin typeface="Times New Roman"/>
                <a:cs typeface="Times New Roman"/>
              </a:rPr>
              <a:t>doanh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nghiệp.</a:t>
            </a:r>
            <a:endParaRPr sz="1400" dirty="0">
              <a:latin typeface="Times New Roman"/>
              <a:cs typeface="Times New Roman"/>
            </a:endParaRPr>
          </a:p>
          <a:p>
            <a:pPr marL="12700" marR="7620" indent="365125" algn="just">
              <a:lnSpc>
                <a:spcPct val="107100"/>
              </a:lnSpc>
              <a:spcBef>
                <a:spcPts val="505"/>
              </a:spcBef>
            </a:pPr>
            <a:r>
              <a:rPr sz="1400" i="1" dirty="0">
                <a:latin typeface="Times New Roman"/>
                <a:cs typeface="Times New Roman"/>
              </a:rPr>
              <a:t>8) </a:t>
            </a:r>
            <a:r>
              <a:rPr sz="1400" i="1" spc="-5" dirty="0">
                <a:latin typeface="Times New Roman"/>
                <a:cs typeface="Times New Roman"/>
              </a:rPr>
              <a:t>Luôn tu dưỡng </a:t>
            </a:r>
            <a:r>
              <a:rPr sz="1400" i="1" dirty="0">
                <a:latin typeface="Times New Roman"/>
                <a:cs typeface="Times New Roman"/>
              </a:rPr>
              <a:t>bản </a:t>
            </a:r>
            <a:r>
              <a:rPr sz="1400" i="1" spc="-5" dirty="0">
                <a:latin typeface="Times New Roman"/>
                <a:cs typeface="Times New Roman"/>
              </a:rPr>
              <a:t>thân, </a:t>
            </a:r>
            <a:r>
              <a:rPr sz="1400" i="1" dirty="0">
                <a:latin typeface="Times New Roman"/>
                <a:cs typeface="Times New Roman"/>
              </a:rPr>
              <a:t>có lối </a:t>
            </a:r>
            <a:r>
              <a:rPr sz="1400" i="1" spc="-5" dirty="0">
                <a:latin typeface="Times New Roman"/>
                <a:cs typeface="Times New Roman"/>
              </a:rPr>
              <a:t>sống lành mạnh, khiêm tốn, </a:t>
            </a:r>
            <a:r>
              <a:rPr sz="1400" i="1" dirty="0">
                <a:latin typeface="Times New Roman"/>
                <a:cs typeface="Times New Roman"/>
              </a:rPr>
              <a:t>có </a:t>
            </a:r>
            <a:r>
              <a:rPr sz="1400" i="1" spc="-10" dirty="0">
                <a:latin typeface="Times New Roman"/>
                <a:cs typeface="Times New Roman"/>
              </a:rPr>
              <a:t>văn </a:t>
            </a:r>
            <a:r>
              <a:rPr sz="1400" i="1" spc="-5" dirty="0">
                <a:latin typeface="Times New Roman"/>
                <a:cs typeface="Times New Roman"/>
              </a:rPr>
              <a:t>hóa, </a:t>
            </a:r>
            <a:r>
              <a:rPr sz="1400" i="1" spc="-10" dirty="0">
                <a:latin typeface="Times New Roman"/>
                <a:cs typeface="Times New Roman"/>
              </a:rPr>
              <a:t>có </a:t>
            </a:r>
            <a:r>
              <a:rPr sz="1400" i="1" spc="-5" dirty="0">
                <a:latin typeface="Times New Roman"/>
                <a:cs typeface="Times New Roman"/>
              </a:rPr>
              <a:t>tác  phong </a:t>
            </a:r>
            <a:r>
              <a:rPr sz="1400" i="1" dirty="0">
                <a:latin typeface="Times New Roman"/>
                <a:cs typeface="Times New Roman"/>
              </a:rPr>
              <a:t>làm việc </a:t>
            </a:r>
            <a:r>
              <a:rPr sz="1400" i="1" spc="-5" dirty="0">
                <a:latin typeface="Times New Roman"/>
                <a:cs typeface="Times New Roman"/>
              </a:rPr>
              <a:t>công </a:t>
            </a:r>
            <a:r>
              <a:rPr sz="1400" i="1" dirty="0">
                <a:latin typeface="Times New Roman"/>
                <a:cs typeface="Times New Roman"/>
              </a:rPr>
              <a:t>nghiệp, </a:t>
            </a:r>
            <a:r>
              <a:rPr sz="1400" i="1" spc="-5" dirty="0">
                <a:latin typeface="Times New Roman"/>
                <a:cs typeface="Times New Roman"/>
              </a:rPr>
              <a:t>không tham gia </a:t>
            </a:r>
            <a:r>
              <a:rPr sz="1400" i="1" spc="-10" dirty="0">
                <a:latin typeface="Times New Roman"/>
                <a:cs typeface="Times New Roman"/>
              </a:rPr>
              <a:t>vào </a:t>
            </a:r>
            <a:r>
              <a:rPr sz="1400" i="1" spc="-5" dirty="0">
                <a:latin typeface="Times New Roman"/>
                <a:cs typeface="Times New Roman"/>
              </a:rPr>
              <a:t>các </a:t>
            </a:r>
            <a:r>
              <a:rPr sz="1400" i="1" spc="5" dirty="0">
                <a:latin typeface="Times New Roman"/>
                <a:cs typeface="Times New Roman"/>
              </a:rPr>
              <a:t>tệ </a:t>
            </a:r>
            <a:r>
              <a:rPr sz="1400" i="1" dirty="0">
                <a:latin typeface="Times New Roman"/>
                <a:cs typeface="Times New Roman"/>
              </a:rPr>
              <a:t>nạn </a:t>
            </a:r>
            <a:r>
              <a:rPr sz="1400" i="1" spc="-10" dirty="0">
                <a:latin typeface="Times New Roman"/>
                <a:cs typeface="Times New Roman"/>
              </a:rPr>
              <a:t>xã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hội.</a:t>
            </a:r>
            <a:endParaRPr sz="1400" dirty="0">
              <a:latin typeface="Times New Roman"/>
              <a:cs typeface="Times New Roman"/>
            </a:endParaRPr>
          </a:p>
          <a:p>
            <a:pPr marL="12700" marR="7620" indent="365125" algn="just">
              <a:lnSpc>
                <a:spcPct val="107200"/>
              </a:lnSpc>
            </a:pP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mối quan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15" dirty="0" err="1">
                <a:latin typeface="Times New Roman"/>
                <a:cs typeface="Times New Roman"/>
              </a:rPr>
              <a:t>mà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ô tô </a:t>
            </a:r>
            <a:r>
              <a:rPr sz="1400" spc="-5" dirty="0" err="1">
                <a:latin typeface="Times New Roman"/>
                <a:cs typeface="Times New Roman"/>
              </a:rPr>
              <a:t>phải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xuyên </a:t>
            </a:r>
            <a:r>
              <a:rPr sz="1400" dirty="0">
                <a:latin typeface="Times New Roman"/>
                <a:cs typeface="Times New Roman"/>
              </a:rPr>
              <a:t>tiếp </a:t>
            </a:r>
            <a:r>
              <a:rPr sz="1400" spc="-5" dirty="0">
                <a:latin typeface="Times New Roman"/>
                <a:cs typeface="Times New Roman"/>
              </a:rPr>
              <a:t>xúc, mỗi </a:t>
            </a:r>
            <a:r>
              <a:rPr sz="1400" spc="-110" dirty="0">
                <a:latin typeface="Times New Roman"/>
                <a:cs typeface="Times New Roman"/>
              </a:rPr>
              <a:t>mối 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hệ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chuẩn </a:t>
            </a:r>
            <a:r>
              <a:rPr sz="1400" spc="-10" dirty="0">
                <a:latin typeface="Times New Roman"/>
                <a:cs typeface="Times New Roman"/>
              </a:rPr>
              <a:t>mực </a:t>
            </a:r>
            <a:r>
              <a:rPr sz="1400" dirty="0">
                <a:latin typeface="Times New Roman"/>
                <a:cs typeface="Times New Roman"/>
              </a:rPr>
              <a:t>ứng </a:t>
            </a:r>
            <a:r>
              <a:rPr sz="1400" spc="5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riêng, phù </a:t>
            </a:r>
            <a:r>
              <a:rPr sz="1400" dirty="0">
                <a:latin typeface="Times New Roman"/>
                <a:cs typeface="Times New Roman"/>
              </a:rPr>
              <a:t>hợp. </a:t>
            </a:r>
            <a:r>
              <a:rPr sz="1400" spc="-5" dirty="0" err="1">
                <a:latin typeface="Times New Roman"/>
                <a:cs typeface="Times New Roman"/>
              </a:rPr>
              <a:t>Nếu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thực </a:t>
            </a:r>
            <a:r>
              <a:rPr sz="1400" spc="-30" dirty="0">
                <a:latin typeface="Times New Roman"/>
                <a:cs typeface="Times New Roman"/>
              </a:rPr>
              <a:t>hiện  </a:t>
            </a:r>
            <a:r>
              <a:rPr sz="1400" dirty="0">
                <a:latin typeface="Times New Roman"/>
                <a:cs typeface="Times New Roman"/>
              </a:rPr>
              <a:t>đầy đủ các </a:t>
            </a:r>
            <a:r>
              <a:rPr sz="1400" spc="-5" dirty="0">
                <a:latin typeface="Times New Roman"/>
                <a:cs typeface="Times New Roman"/>
              </a:rPr>
              <a:t>chuẩn </a:t>
            </a:r>
            <a:r>
              <a:rPr sz="1400" spc="-10" dirty="0">
                <a:latin typeface="Times New Roman"/>
                <a:cs typeface="Times New Roman"/>
              </a:rPr>
              <a:t>mực </a:t>
            </a:r>
            <a:r>
              <a:rPr sz="1400" dirty="0">
                <a:latin typeface="Times New Roman"/>
                <a:cs typeface="Times New Roman"/>
              </a:rPr>
              <a:t>ứng </a:t>
            </a:r>
            <a:r>
              <a:rPr sz="1400" spc="5" dirty="0">
                <a:latin typeface="Times New Roman"/>
                <a:cs typeface="Times New Roman"/>
              </a:rPr>
              <a:t>xử </a:t>
            </a:r>
            <a:r>
              <a:rPr sz="1400" dirty="0">
                <a:latin typeface="Times New Roman"/>
                <a:cs typeface="Times New Roman"/>
              </a:rPr>
              <a:t>là đã </a:t>
            </a:r>
            <a:r>
              <a:rPr sz="1400" spc="-5" dirty="0">
                <a:latin typeface="Times New Roman"/>
                <a:cs typeface="Times New Roman"/>
              </a:rPr>
              <a:t>thực hiện </a:t>
            </a:r>
            <a:r>
              <a:rPr sz="1400" spc="-10" dirty="0">
                <a:latin typeface="Times New Roman"/>
                <a:cs typeface="Times New Roman"/>
              </a:rPr>
              <a:t>tốt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nghề </a:t>
            </a:r>
            <a:r>
              <a:rPr sz="1400" spc="-5" dirty="0">
                <a:latin typeface="Times New Roman"/>
                <a:cs typeface="Times New Roman"/>
              </a:rPr>
              <a:t>nghiệp của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mình.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325120" lvl="1" indent="-312420" algn="just">
              <a:lnSpc>
                <a:spcPct val="100000"/>
              </a:lnSpc>
              <a:buAutoNum type="arabicPeriod" startAt="3"/>
              <a:tabLst>
                <a:tab pos="325120" algn="l"/>
              </a:tabLst>
            </a:pPr>
            <a:r>
              <a:rPr sz="1400" spc="-5" dirty="0">
                <a:latin typeface="Times New Roman"/>
                <a:cs typeface="Times New Roman"/>
              </a:rPr>
              <a:t>TRUYỀN THỐNG CỦA NGÀNH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BẰNG XE Ô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457200" lvl="2" indent="-445134" algn="just">
              <a:lnSpc>
                <a:spcPct val="100000"/>
              </a:lnSpc>
              <a:spcBef>
                <a:spcPts val="540"/>
              </a:spcBef>
              <a:buAutoNum type="arabicPeriod"/>
              <a:tabLst>
                <a:tab pos="457834" algn="l"/>
              </a:tabLst>
            </a:pPr>
            <a:r>
              <a:rPr sz="1400" b="1" dirty="0">
                <a:latin typeface="Times New Roman"/>
                <a:cs typeface="Times New Roman"/>
              </a:rPr>
              <a:t>Sự ra </a:t>
            </a:r>
            <a:r>
              <a:rPr sz="1400" b="1" spc="-5" dirty="0">
                <a:latin typeface="Times New Roman"/>
                <a:cs typeface="Times New Roman"/>
              </a:rPr>
              <a:t>đời </a:t>
            </a:r>
            <a:r>
              <a:rPr sz="1400" b="1" dirty="0">
                <a:latin typeface="Times New Roman"/>
                <a:cs typeface="Times New Roman"/>
              </a:rPr>
              <a:t>và </a:t>
            </a:r>
            <a:r>
              <a:rPr sz="1400" b="1" spc="-5" dirty="0">
                <a:latin typeface="Times New Roman"/>
                <a:cs typeface="Times New Roman"/>
              </a:rPr>
              <a:t>phát </a:t>
            </a:r>
            <a:r>
              <a:rPr sz="1400" b="1" dirty="0">
                <a:latin typeface="Times New Roman"/>
                <a:cs typeface="Times New Roman"/>
              </a:rPr>
              <a:t>triển </a:t>
            </a:r>
            <a:r>
              <a:rPr sz="1400" b="1" spc="-5" dirty="0">
                <a:latin typeface="Times New Roman"/>
                <a:cs typeface="Times New Roman"/>
              </a:rPr>
              <a:t>của </a:t>
            </a:r>
            <a:r>
              <a:rPr sz="1400" b="1" dirty="0">
                <a:latin typeface="Times New Roman"/>
                <a:cs typeface="Times New Roman"/>
              </a:rPr>
              <a:t>ngành </a:t>
            </a:r>
            <a:r>
              <a:rPr sz="1400" b="1" spc="5" dirty="0">
                <a:latin typeface="Times New Roman"/>
                <a:cs typeface="Times New Roman"/>
              </a:rPr>
              <a:t>vận </a:t>
            </a:r>
            <a:r>
              <a:rPr sz="1400" b="1" spc="-10" dirty="0">
                <a:latin typeface="Times New Roman"/>
                <a:cs typeface="Times New Roman"/>
              </a:rPr>
              <a:t>tải </a:t>
            </a:r>
            <a:r>
              <a:rPr sz="1400" b="1" spc="-5" dirty="0">
                <a:latin typeface="Times New Roman"/>
                <a:cs typeface="Times New Roman"/>
              </a:rPr>
              <a:t>bằng </a:t>
            </a:r>
            <a:r>
              <a:rPr sz="1400" b="1" dirty="0">
                <a:latin typeface="Times New Roman"/>
                <a:cs typeface="Times New Roman"/>
              </a:rPr>
              <a:t>xe ô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365125" algn="just">
              <a:lnSpc>
                <a:spcPct val="95100"/>
              </a:lnSpc>
              <a:spcBef>
                <a:spcPts val="610"/>
              </a:spcBef>
            </a:pPr>
            <a:r>
              <a:rPr sz="1400" spc="-5" dirty="0">
                <a:latin typeface="Times New Roman"/>
                <a:cs typeface="Times New Roman"/>
              </a:rPr>
              <a:t>Ngay </a:t>
            </a:r>
            <a:r>
              <a:rPr sz="1400" dirty="0">
                <a:latin typeface="Times New Roman"/>
                <a:cs typeface="Times New Roman"/>
              </a:rPr>
              <a:t>sau </a:t>
            </a:r>
            <a:r>
              <a:rPr sz="1400" spc="-5" dirty="0">
                <a:latin typeface="Times New Roman"/>
                <a:cs typeface="Times New Roman"/>
              </a:rPr>
              <a:t>khi “Cách </a:t>
            </a:r>
            <a:r>
              <a:rPr sz="1400" dirty="0">
                <a:latin typeface="Times New Roman"/>
                <a:cs typeface="Times New Roman"/>
              </a:rPr>
              <a:t>mạng </a:t>
            </a:r>
            <a:r>
              <a:rPr sz="1400" spc="-5" dirty="0">
                <a:latin typeface="Times New Roman"/>
                <a:cs typeface="Times New Roman"/>
              </a:rPr>
              <a:t>Tháng </a:t>
            </a:r>
            <a:r>
              <a:rPr sz="1400" dirty="0">
                <a:latin typeface="Times New Roman"/>
                <a:cs typeface="Times New Roman"/>
              </a:rPr>
              <a:t>8” </a:t>
            </a:r>
            <a:r>
              <a:rPr sz="1400" spc="5" dirty="0">
                <a:latin typeface="Times New Roman"/>
                <a:cs typeface="Times New Roman"/>
              </a:rPr>
              <a:t>vừa </a:t>
            </a:r>
            <a:r>
              <a:rPr sz="1400" spc="-5" dirty="0">
                <a:latin typeface="Times New Roman"/>
                <a:cs typeface="Times New Roman"/>
              </a:rPr>
              <a:t>thành công, ngày 28/8/1945 </a:t>
            </a:r>
            <a:r>
              <a:rPr sz="1400" spc="-10" dirty="0">
                <a:latin typeface="Times New Roman"/>
                <a:cs typeface="Times New Roman"/>
              </a:rPr>
              <a:t>Chủ </a:t>
            </a:r>
            <a:r>
              <a:rPr sz="1400" dirty="0">
                <a:latin typeface="Times New Roman"/>
                <a:cs typeface="Times New Roman"/>
              </a:rPr>
              <a:t>tịch </a:t>
            </a:r>
            <a:r>
              <a:rPr sz="1400" spc="-10" dirty="0">
                <a:latin typeface="Times New Roman"/>
                <a:cs typeface="Times New Roman"/>
              </a:rPr>
              <a:t>Hồ  </a:t>
            </a:r>
            <a:r>
              <a:rPr sz="1400" dirty="0">
                <a:latin typeface="Times New Roman"/>
                <a:cs typeface="Times New Roman"/>
              </a:rPr>
              <a:t>Chí </a:t>
            </a:r>
            <a:r>
              <a:rPr sz="1400" spc="-5" dirty="0">
                <a:latin typeface="Times New Roman"/>
                <a:cs typeface="Times New Roman"/>
              </a:rPr>
              <a:t>Minh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5" dirty="0">
                <a:latin typeface="Times New Roman"/>
                <a:cs typeface="Times New Roman"/>
              </a:rPr>
              <a:t>ký Nghị định số 41, thành </a:t>
            </a:r>
            <a:r>
              <a:rPr sz="1400" dirty="0">
                <a:latin typeface="Times New Roman"/>
                <a:cs typeface="Times New Roman"/>
              </a:rPr>
              <a:t>lập </a:t>
            </a:r>
            <a:r>
              <a:rPr sz="1400" spc="-5" dirty="0">
                <a:latin typeface="Times New Roman"/>
                <a:cs typeface="Times New Roman"/>
              </a:rPr>
              <a:t>Bộ Giao thông công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trong Chính  </a:t>
            </a:r>
            <a:r>
              <a:rPr sz="1400" dirty="0">
                <a:latin typeface="Times New Roman"/>
                <a:cs typeface="Times New Roman"/>
              </a:rPr>
              <a:t>phủ lâm thời. </a:t>
            </a:r>
            <a:r>
              <a:rPr sz="1400" spc="-5" dirty="0">
                <a:latin typeface="Times New Roman"/>
                <a:cs typeface="Times New Roman"/>
              </a:rPr>
              <a:t>Ngày 6/1/1946, </a:t>
            </a:r>
            <a:r>
              <a:rPr sz="1400" dirty="0">
                <a:latin typeface="Times New Roman"/>
                <a:cs typeface="Times New Roman"/>
              </a:rPr>
              <a:t>cuộc </a:t>
            </a:r>
            <a:r>
              <a:rPr sz="1400" spc="-5" dirty="0">
                <a:latin typeface="Times New Roman"/>
                <a:cs typeface="Times New Roman"/>
              </a:rPr>
              <a:t>tổng tuyển </a:t>
            </a:r>
            <a:r>
              <a:rPr sz="1400" dirty="0">
                <a:latin typeface="Times New Roman"/>
                <a:cs typeface="Times New Roman"/>
              </a:rPr>
              <a:t>cử </a:t>
            </a:r>
            <a:r>
              <a:rPr sz="1400" spc="-5" dirty="0">
                <a:latin typeface="Times New Roman"/>
                <a:cs typeface="Times New Roman"/>
              </a:rPr>
              <a:t>đầu </a:t>
            </a:r>
            <a:r>
              <a:rPr sz="1400" spc="-5" dirty="0" err="1">
                <a:latin typeface="Times New Roman"/>
                <a:cs typeface="Times New Roman"/>
              </a:rPr>
              <a:t>tiên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tiến hành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cả</a:t>
            </a:r>
            <a:r>
              <a:rPr sz="1400" dirty="0">
                <a:latin typeface="Times New Roman"/>
                <a:cs typeface="Times New Roman"/>
              </a:rPr>
              <a:t> 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bầu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Quốc </a:t>
            </a:r>
            <a:r>
              <a:rPr sz="1400" dirty="0">
                <a:latin typeface="Times New Roman"/>
                <a:cs typeface="Times New Roman"/>
              </a:rPr>
              <a:t>hội. </a:t>
            </a:r>
            <a:r>
              <a:rPr sz="1400" spc="-5" dirty="0">
                <a:latin typeface="Times New Roman"/>
                <a:cs typeface="Times New Roman"/>
              </a:rPr>
              <a:t>Sau đó, </a:t>
            </a:r>
            <a:r>
              <a:rPr sz="1400" dirty="0">
                <a:latin typeface="Times New Roman"/>
                <a:cs typeface="Times New Roman"/>
              </a:rPr>
              <a:t>ngày 13/ </a:t>
            </a:r>
            <a:r>
              <a:rPr sz="1400" spc="-5" dirty="0">
                <a:latin typeface="Times New Roman"/>
                <a:cs typeface="Times New Roman"/>
              </a:rPr>
              <a:t>4/1946, </a:t>
            </a:r>
            <a:r>
              <a:rPr sz="1400" spc="5" dirty="0">
                <a:latin typeface="Times New Roman"/>
                <a:cs typeface="Times New Roman"/>
              </a:rPr>
              <a:t>Chủ </a:t>
            </a:r>
            <a:r>
              <a:rPr sz="1400" dirty="0">
                <a:latin typeface="Times New Roman"/>
                <a:cs typeface="Times New Roman"/>
              </a:rPr>
              <a:t>tịch </a:t>
            </a:r>
            <a:r>
              <a:rPr sz="1400" spc="-10" dirty="0">
                <a:latin typeface="Times New Roman"/>
                <a:cs typeface="Times New Roman"/>
              </a:rPr>
              <a:t>Hồ </a:t>
            </a:r>
            <a:r>
              <a:rPr sz="1400" dirty="0">
                <a:latin typeface="Times New Roman"/>
                <a:cs typeface="Times New Roman"/>
              </a:rPr>
              <a:t>Chí </a:t>
            </a:r>
            <a:r>
              <a:rPr sz="1400" spc="-5" dirty="0">
                <a:latin typeface="Times New Roman"/>
                <a:cs typeface="Times New Roman"/>
              </a:rPr>
              <a:t>Minh ký </a:t>
            </a:r>
            <a:r>
              <a:rPr sz="1400" spc="5" dirty="0">
                <a:latin typeface="Times New Roman"/>
                <a:cs typeface="Times New Roman"/>
              </a:rPr>
              <a:t>Sắc </a:t>
            </a:r>
            <a:r>
              <a:rPr sz="1400" spc="-5" dirty="0">
                <a:latin typeface="Times New Roman"/>
                <a:cs typeface="Times New Roman"/>
              </a:rPr>
              <a:t>lệnh </a:t>
            </a:r>
            <a:r>
              <a:rPr sz="1400" spc="-70" dirty="0">
                <a:latin typeface="Times New Roman"/>
                <a:cs typeface="Times New Roman"/>
              </a:rPr>
              <a:t>số  </a:t>
            </a:r>
            <a:r>
              <a:rPr sz="1400" dirty="0">
                <a:latin typeface="Times New Roman"/>
                <a:cs typeface="Times New Roman"/>
              </a:rPr>
              <a:t>50 cử </a:t>
            </a:r>
            <a:r>
              <a:rPr sz="1400" dirty="0" err="1">
                <a:latin typeface="Times New Roman"/>
                <a:cs typeface="Times New Roman"/>
              </a:rPr>
              <a:t>kỹ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s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Trần </a:t>
            </a:r>
            <a:r>
              <a:rPr sz="1400" dirty="0">
                <a:latin typeface="Times New Roman"/>
                <a:cs typeface="Times New Roman"/>
              </a:rPr>
              <a:t>Đăng </a:t>
            </a:r>
            <a:r>
              <a:rPr sz="1400" spc="-5" dirty="0">
                <a:latin typeface="Times New Roman"/>
                <a:cs typeface="Times New Roman"/>
              </a:rPr>
              <a:t>Khoa làm </a:t>
            </a:r>
            <a:r>
              <a:rPr sz="1400" spc="5" dirty="0" err="1">
                <a:latin typeface="Times New Roman"/>
                <a:cs typeface="Times New Roman"/>
              </a:rPr>
              <a:t>Bộ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tr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ởng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Giao thông công chính </a:t>
            </a:r>
            <a:r>
              <a:rPr sz="1400" dirty="0">
                <a:latin typeface="Times New Roman"/>
                <a:cs typeface="Times New Roman"/>
              </a:rPr>
              <a:t>thuộc </a:t>
            </a:r>
            <a:r>
              <a:rPr sz="1400" spc="-70" dirty="0">
                <a:latin typeface="Times New Roman"/>
                <a:cs typeface="Times New Roman"/>
              </a:rPr>
              <a:t>Chính 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phủ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n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ớc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Việt Nam Dân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Cộng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hòa.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09575" algn="just">
              <a:lnSpc>
                <a:spcPts val="1600"/>
              </a:lnSpc>
              <a:spcBef>
                <a:spcPts val="650"/>
              </a:spcBef>
            </a:pPr>
            <a:r>
              <a:rPr sz="1400" spc="-5" dirty="0">
                <a:latin typeface="Times New Roman"/>
                <a:cs typeface="Times New Roman"/>
              </a:rPr>
              <a:t>Ngày 25/12/1951, Chủ </a:t>
            </a:r>
            <a:r>
              <a:rPr sz="1400" dirty="0">
                <a:latin typeface="Times New Roman"/>
                <a:cs typeface="Times New Roman"/>
              </a:rPr>
              <a:t>tịch </a:t>
            </a:r>
            <a:r>
              <a:rPr sz="1400" spc="-5" dirty="0">
                <a:latin typeface="Times New Roman"/>
                <a:cs typeface="Times New Roman"/>
              </a:rPr>
              <a:t>Hồ </a:t>
            </a:r>
            <a:r>
              <a:rPr sz="1400" spc="-10" dirty="0">
                <a:latin typeface="Times New Roman"/>
                <a:cs typeface="Times New Roman"/>
              </a:rPr>
              <a:t>Chí </a:t>
            </a:r>
            <a:r>
              <a:rPr sz="1400" spc="-5" dirty="0">
                <a:latin typeface="Times New Roman"/>
                <a:cs typeface="Times New Roman"/>
              </a:rPr>
              <a:t>Minh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5" dirty="0">
                <a:latin typeface="Times New Roman"/>
                <a:cs typeface="Times New Roman"/>
              </a:rPr>
              <a:t>ký </a:t>
            </a:r>
            <a:r>
              <a:rPr sz="1400" dirty="0">
                <a:latin typeface="Times New Roman"/>
                <a:cs typeface="Times New Roman"/>
              </a:rPr>
              <a:t>Sắc </a:t>
            </a:r>
            <a:r>
              <a:rPr sz="1400" spc="-5" dirty="0">
                <a:latin typeface="Times New Roman"/>
                <a:cs typeface="Times New Roman"/>
              </a:rPr>
              <a:t>lệnh số 72/SL </a:t>
            </a:r>
            <a:r>
              <a:rPr sz="1400" i="1" spc="-5" dirty="0">
                <a:latin typeface="Times New Roman"/>
                <a:cs typeface="Times New Roman"/>
              </a:rPr>
              <a:t>thành lập Sở  </a:t>
            </a:r>
            <a:r>
              <a:rPr sz="1400" i="1" dirty="0">
                <a:latin typeface="Times New Roman"/>
                <a:cs typeface="Times New Roman"/>
              </a:rPr>
              <a:t>Vận </a:t>
            </a:r>
            <a:r>
              <a:rPr sz="1400" i="1" spc="-10" dirty="0">
                <a:latin typeface="Times New Roman"/>
                <a:cs typeface="Times New Roman"/>
              </a:rPr>
              <a:t>tải </a:t>
            </a:r>
            <a:r>
              <a:rPr sz="1400" spc="-5" dirty="0">
                <a:latin typeface="Times New Roman"/>
                <a:cs typeface="Times New Roman"/>
              </a:rPr>
              <a:t>thuộc </a:t>
            </a:r>
            <a:r>
              <a:rPr sz="1400" spc="-1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giao thông công </a:t>
            </a:r>
            <a:r>
              <a:rPr sz="1400" dirty="0">
                <a:latin typeface="Times New Roman"/>
                <a:cs typeface="Times New Roman"/>
              </a:rPr>
              <a:t>chính, </a:t>
            </a:r>
            <a:r>
              <a:rPr sz="1400" spc="-5" dirty="0">
                <a:latin typeface="Times New Roman"/>
                <a:cs typeface="Times New Roman"/>
              </a:rPr>
              <a:t>từ </a:t>
            </a:r>
            <a:r>
              <a:rPr sz="1400" dirty="0">
                <a:latin typeface="Times New Roman"/>
                <a:cs typeface="Times New Roman"/>
              </a:rPr>
              <a:t>đó </a:t>
            </a:r>
            <a:r>
              <a:rPr sz="1400" spc="-5" dirty="0">
                <a:latin typeface="Times New Roman"/>
                <a:cs typeface="Times New Roman"/>
              </a:rPr>
              <a:t>ngành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chính </a:t>
            </a:r>
            <a:r>
              <a:rPr sz="1400" dirty="0">
                <a:latin typeface="Times New Roman"/>
                <a:cs typeface="Times New Roman"/>
              </a:rPr>
              <a:t>thức </a:t>
            </a:r>
            <a:r>
              <a:rPr sz="1400" spc="-10" dirty="0">
                <a:latin typeface="Times New Roman"/>
                <a:cs typeface="Times New Roman"/>
              </a:rPr>
              <a:t>ra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đời.</a:t>
            </a:r>
          </a:p>
          <a:p>
            <a:pPr marL="12700" marR="6985" indent="365125" algn="just">
              <a:lnSpc>
                <a:spcPts val="1610"/>
              </a:lnSpc>
              <a:spcBef>
                <a:spcPts val="585"/>
              </a:spcBef>
            </a:pPr>
            <a:r>
              <a:rPr sz="1400" spc="-5" dirty="0">
                <a:latin typeface="Times New Roman"/>
                <a:cs typeface="Times New Roman"/>
              </a:rPr>
              <a:t>Đến nay, </a:t>
            </a:r>
            <a:r>
              <a:rPr sz="1400" dirty="0">
                <a:latin typeface="Times New Roman"/>
                <a:cs typeface="Times New Roman"/>
              </a:rPr>
              <a:t>ngành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Việt </a:t>
            </a:r>
            <a:r>
              <a:rPr sz="1400" dirty="0">
                <a:latin typeface="Times New Roman"/>
                <a:cs typeface="Times New Roman"/>
              </a:rPr>
              <a:t>Nam đã có 65 năm và </a:t>
            </a:r>
            <a:r>
              <a:rPr sz="1400" spc="-5" dirty="0">
                <a:latin typeface="Times New Roman"/>
                <a:cs typeface="Times New Roman"/>
              </a:rPr>
              <a:t>ngành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 </a:t>
            </a:r>
            <a:r>
              <a:rPr sz="1400" dirty="0">
                <a:latin typeface="Times New Roman"/>
                <a:cs typeface="Times New Roman"/>
              </a:rPr>
              <a:t>Việt </a:t>
            </a:r>
            <a:r>
              <a:rPr sz="1400" spc="-5" dirty="0">
                <a:latin typeface="Times New Roman"/>
                <a:cs typeface="Times New Roman"/>
              </a:rPr>
              <a:t>Nam </a:t>
            </a:r>
            <a:r>
              <a:rPr sz="1400" dirty="0">
                <a:latin typeface="Times New Roman"/>
                <a:cs typeface="Times New Roman"/>
              </a:rPr>
              <a:t>đã có </a:t>
            </a:r>
            <a:r>
              <a:rPr sz="1400" spc="-5" dirty="0">
                <a:latin typeface="Times New Roman"/>
                <a:cs typeface="Times New Roman"/>
              </a:rPr>
              <a:t>gần 60 </a:t>
            </a:r>
            <a:r>
              <a:rPr sz="1400" dirty="0">
                <a:latin typeface="Times New Roman"/>
                <a:cs typeface="Times New Roman"/>
              </a:rPr>
              <a:t>năm </a:t>
            </a:r>
            <a:r>
              <a:rPr sz="1400" spc="5" dirty="0">
                <a:latin typeface="Times New Roman"/>
                <a:cs typeface="Times New Roman"/>
              </a:rPr>
              <a:t>tồn </a:t>
            </a:r>
            <a:r>
              <a:rPr sz="1400" spc="-5" dirty="0">
                <a:latin typeface="Times New Roman"/>
                <a:cs typeface="Times New Roman"/>
              </a:rPr>
              <a:t>tại, phát </a:t>
            </a:r>
            <a:r>
              <a:rPr sz="1400" dirty="0">
                <a:latin typeface="Times New Roman"/>
                <a:cs typeface="Times New Roman"/>
              </a:rPr>
              <a:t>triển, </a:t>
            </a:r>
            <a:r>
              <a:rPr sz="1400" spc="-5" dirty="0">
                <a:latin typeface="Times New Roman"/>
                <a:cs typeface="Times New Roman"/>
              </a:rPr>
              <a:t>qua </a:t>
            </a:r>
            <a:r>
              <a:rPr sz="1400" dirty="0">
                <a:latin typeface="Times New Roman"/>
                <a:cs typeface="Times New Roman"/>
              </a:rPr>
              <a:t>các thời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kỳ:</a:t>
            </a:r>
            <a:endParaRPr sz="1400" dirty="0">
              <a:latin typeface="Times New Roman"/>
              <a:cs typeface="Times New Roman"/>
            </a:endParaRPr>
          </a:p>
          <a:p>
            <a:pPr marL="12700" marR="5715" lvl="3" indent="365125" algn="just">
              <a:lnSpc>
                <a:spcPts val="1600"/>
              </a:lnSpc>
              <a:spcBef>
                <a:spcPts val="590"/>
              </a:spcBef>
              <a:buAutoNum type="arabicParenR"/>
              <a:tabLst>
                <a:tab pos="589915" algn="l"/>
              </a:tabLst>
            </a:pPr>
            <a:r>
              <a:rPr sz="1400" spc="-5" dirty="0">
                <a:latin typeface="Times New Roman"/>
                <a:cs typeface="Times New Roman"/>
              </a:rPr>
              <a:t>Giai </a:t>
            </a:r>
            <a:r>
              <a:rPr sz="1400" dirty="0">
                <a:latin typeface="Times New Roman"/>
                <a:cs typeface="Times New Roman"/>
              </a:rPr>
              <a:t>đoạn </a:t>
            </a:r>
            <a:r>
              <a:rPr sz="1400" spc="-5" dirty="0">
                <a:latin typeface="Times New Roman"/>
                <a:cs typeface="Times New Roman"/>
              </a:rPr>
              <a:t>1945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1954: Giao thông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phục </a:t>
            </a:r>
            <a:r>
              <a:rPr sz="1400" spc="-5" dirty="0">
                <a:latin typeface="Times New Roman"/>
                <a:cs typeface="Times New Roman"/>
              </a:rPr>
              <a:t>vụ kháng </a:t>
            </a:r>
            <a:r>
              <a:rPr sz="1400" dirty="0">
                <a:latin typeface="Times New Roman"/>
                <a:cs typeface="Times New Roman"/>
              </a:rPr>
              <a:t>chiến </a:t>
            </a:r>
            <a:r>
              <a:rPr sz="1400" spc="-5" dirty="0">
                <a:latin typeface="Times New Roman"/>
                <a:cs typeface="Times New Roman"/>
              </a:rPr>
              <a:t>chống </a:t>
            </a:r>
            <a:r>
              <a:rPr sz="1400" dirty="0">
                <a:latin typeface="Times New Roman"/>
                <a:cs typeface="Times New Roman"/>
              </a:rPr>
              <a:t>thực  </a:t>
            </a:r>
            <a:r>
              <a:rPr sz="1400" spc="-5" dirty="0">
                <a:latin typeface="Times New Roman"/>
                <a:cs typeface="Times New Roman"/>
              </a:rPr>
              <a:t>dân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Pháp.</a:t>
            </a:r>
            <a:endParaRPr sz="1400" dirty="0">
              <a:latin typeface="Times New Roman"/>
              <a:cs typeface="Times New Roman"/>
            </a:endParaRPr>
          </a:p>
          <a:p>
            <a:pPr marL="12700" marR="7620" lvl="3" indent="365125" algn="just">
              <a:lnSpc>
                <a:spcPts val="1600"/>
              </a:lnSpc>
              <a:spcBef>
                <a:spcPts val="605"/>
              </a:spcBef>
              <a:buAutoNum type="arabicParenR"/>
              <a:tabLst>
                <a:tab pos="581025" algn="l"/>
              </a:tabLst>
            </a:pPr>
            <a:r>
              <a:rPr sz="1400" spc="-5" dirty="0">
                <a:latin typeface="Times New Roman"/>
                <a:cs typeface="Times New Roman"/>
              </a:rPr>
              <a:t>Giai đoạn 1954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1964: </a:t>
            </a:r>
            <a:r>
              <a:rPr sz="1400" spc="-10" dirty="0">
                <a:latin typeface="Times New Roman"/>
                <a:cs typeface="Times New Roman"/>
              </a:rPr>
              <a:t>Giao </a:t>
            </a:r>
            <a:r>
              <a:rPr sz="1400" spc="-5" dirty="0">
                <a:latin typeface="Times New Roman"/>
                <a:cs typeface="Times New Roman"/>
              </a:rPr>
              <a:t>thông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xây dựng </a:t>
            </a:r>
            <a:r>
              <a:rPr sz="1400" spc="-5" dirty="0">
                <a:latin typeface="Times New Roman"/>
                <a:cs typeface="Times New Roman"/>
              </a:rPr>
              <a:t>chủ nghĩa </a:t>
            </a:r>
            <a:r>
              <a:rPr sz="1400" dirty="0">
                <a:latin typeface="Times New Roman"/>
                <a:cs typeface="Times New Roman"/>
              </a:rPr>
              <a:t>xã hội ở </a:t>
            </a:r>
            <a:r>
              <a:rPr sz="1400" spc="-5" dirty="0">
                <a:latin typeface="Times New Roman"/>
                <a:cs typeface="Times New Roman"/>
              </a:rPr>
              <a:t>miền  </a:t>
            </a:r>
            <a:r>
              <a:rPr sz="1400" dirty="0">
                <a:latin typeface="Times New Roman"/>
                <a:cs typeface="Times New Roman"/>
              </a:rPr>
              <a:t>Bắc và </a:t>
            </a:r>
            <a:r>
              <a:rPr sz="1400" spc="-10" dirty="0">
                <a:latin typeface="Times New Roman"/>
                <a:cs typeface="Times New Roman"/>
              </a:rPr>
              <a:t>chi </a:t>
            </a:r>
            <a:r>
              <a:rPr sz="1400" spc="-5" dirty="0">
                <a:latin typeface="Times New Roman"/>
                <a:cs typeface="Times New Roman"/>
              </a:rPr>
              <a:t>viện cho miền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Nam.</a:t>
            </a:r>
            <a:endParaRPr sz="1400" dirty="0">
              <a:latin typeface="Times New Roman"/>
              <a:cs typeface="Times New Roman"/>
            </a:endParaRPr>
          </a:p>
          <a:p>
            <a:pPr marL="12700" marR="9525" indent="365125" algn="just">
              <a:lnSpc>
                <a:spcPts val="1610"/>
              </a:lnSpc>
              <a:spcBef>
                <a:spcPts val="585"/>
              </a:spcBef>
            </a:pPr>
            <a:r>
              <a:rPr sz="1400" spc="-5" dirty="0">
                <a:latin typeface="Times New Roman"/>
                <a:cs typeface="Times New Roman"/>
              </a:rPr>
              <a:t>Ngày 20/9/1955, Quốc </a:t>
            </a:r>
            <a:r>
              <a:rPr sz="1400" dirty="0">
                <a:latin typeface="Times New Roman"/>
                <a:cs typeface="Times New Roman"/>
              </a:rPr>
              <a:t>hội đã ra </a:t>
            </a:r>
            <a:r>
              <a:rPr sz="1400" spc="-5" dirty="0">
                <a:latin typeface="Times New Roman"/>
                <a:cs typeface="Times New Roman"/>
              </a:rPr>
              <a:t>Nghị quyết tách Bộ Giao thông công </a:t>
            </a:r>
            <a:r>
              <a:rPr sz="1400" spc="-10" dirty="0">
                <a:latin typeface="Times New Roman"/>
                <a:cs typeface="Times New Roman"/>
              </a:rPr>
              <a:t>chính thành  </a:t>
            </a:r>
            <a:r>
              <a:rPr sz="1400" spc="-5" dirty="0">
                <a:latin typeface="Times New Roman"/>
                <a:cs typeface="Times New Roman"/>
              </a:rPr>
              <a:t>Bộ 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0" dirty="0" smtClean="0">
                <a:latin typeface="Times New Roman"/>
                <a:cs typeface="Times New Roman"/>
              </a:rPr>
              <a:t>b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điện và Bộ Thủy </a:t>
            </a:r>
            <a:r>
              <a:rPr sz="1400" dirty="0">
                <a:latin typeface="Times New Roman"/>
                <a:cs typeface="Times New Roman"/>
              </a:rPr>
              <a:t>lợi kiến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trúc.</a:t>
            </a:r>
            <a:endParaRPr sz="1400" dirty="0">
              <a:latin typeface="Times New Roman"/>
              <a:cs typeface="Times New Roman"/>
            </a:endParaRPr>
          </a:p>
          <a:p>
            <a:pPr marL="12700" marR="6985" indent="365125" algn="just">
              <a:lnSpc>
                <a:spcPts val="1600"/>
              </a:lnSpc>
              <a:spcBef>
                <a:spcPts val="595"/>
              </a:spcBef>
            </a:pPr>
            <a:r>
              <a:rPr sz="1400" spc="-5" dirty="0">
                <a:latin typeface="Times New Roman"/>
                <a:cs typeface="Times New Roman"/>
              </a:rPr>
              <a:t>Ngày 30/4/1959, </a:t>
            </a:r>
            <a:r>
              <a:rPr sz="1400" spc="-1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b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điện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Quyết định </a:t>
            </a:r>
            <a:r>
              <a:rPr sz="1400" dirty="0">
                <a:latin typeface="Times New Roman"/>
                <a:cs typeface="Times New Roman"/>
              </a:rPr>
              <a:t>số </a:t>
            </a:r>
            <a:r>
              <a:rPr sz="1400" spc="-5" dirty="0">
                <a:latin typeface="Times New Roman"/>
                <a:cs typeface="Times New Roman"/>
              </a:rPr>
              <a:t>91-QĐ </a:t>
            </a:r>
            <a:r>
              <a:rPr sz="1400" i="1" spc="-5" dirty="0">
                <a:latin typeface="Times New Roman"/>
                <a:cs typeface="Times New Roman"/>
              </a:rPr>
              <a:t>thành lập </a:t>
            </a:r>
            <a:r>
              <a:rPr sz="1400" i="1" spc="-25" dirty="0">
                <a:latin typeface="Times New Roman"/>
                <a:cs typeface="Times New Roman"/>
              </a:rPr>
              <a:t>Cục  </a:t>
            </a:r>
            <a:r>
              <a:rPr sz="1400" i="1" dirty="0">
                <a:latin typeface="Times New Roman"/>
                <a:cs typeface="Times New Roman"/>
              </a:rPr>
              <a:t>Vận </a:t>
            </a:r>
            <a:r>
              <a:rPr sz="1400" i="1" spc="-10" dirty="0">
                <a:latin typeface="Times New Roman"/>
                <a:cs typeface="Times New Roman"/>
              </a:rPr>
              <a:t>tải </a:t>
            </a:r>
            <a:r>
              <a:rPr sz="1400" i="1" spc="-5" dirty="0">
                <a:latin typeface="Times New Roman"/>
                <a:cs typeface="Times New Roman"/>
              </a:rPr>
              <a:t>đường</a:t>
            </a:r>
            <a:r>
              <a:rPr sz="1400" i="1" spc="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bộ.</a:t>
            </a:r>
            <a:endParaRPr sz="1400" dirty="0">
              <a:latin typeface="Times New Roman"/>
              <a:cs typeface="Times New Roman"/>
            </a:endParaRPr>
          </a:p>
          <a:p>
            <a:pPr marL="12700" marR="7620" lvl="3" indent="365125" algn="just">
              <a:lnSpc>
                <a:spcPts val="1600"/>
              </a:lnSpc>
              <a:spcBef>
                <a:spcPts val="600"/>
              </a:spcBef>
              <a:buAutoNum type="arabicParenR" startAt="3"/>
              <a:tabLst>
                <a:tab pos="588645" algn="l"/>
              </a:tabLst>
            </a:pPr>
            <a:r>
              <a:rPr sz="1400" spc="-5" dirty="0">
                <a:latin typeface="Times New Roman"/>
                <a:cs typeface="Times New Roman"/>
              </a:rPr>
              <a:t>Giai </a:t>
            </a:r>
            <a:r>
              <a:rPr sz="1400" dirty="0">
                <a:latin typeface="Times New Roman"/>
                <a:cs typeface="Times New Roman"/>
              </a:rPr>
              <a:t>đoạn </a:t>
            </a:r>
            <a:r>
              <a:rPr sz="1400" spc="-5" dirty="0">
                <a:latin typeface="Times New Roman"/>
                <a:cs typeface="Times New Roman"/>
              </a:rPr>
              <a:t>1964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1975: Giao thông vận tải chống chiến tranh phá </a:t>
            </a:r>
            <a:r>
              <a:rPr sz="1400" dirty="0">
                <a:latin typeface="Times New Roman"/>
                <a:cs typeface="Times New Roman"/>
              </a:rPr>
              <a:t>hoại </a:t>
            </a:r>
            <a:r>
              <a:rPr sz="1400" spc="-5" dirty="0">
                <a:latin typeface="Times New Roman"/>
                <a:cs typeface="Times New Roman"/>
              </a:rPr>
              <a:t>miền  </a:t>
            </a:r>
            <a:r>
              <a:rPr sz="1400" dirty="0">
                <a:latin typeface="Times New Roman"/>
                <a:cs typeface="Times New Roman"/>
              </a:rPr>
              <a:t>Bắc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dirty="0">
                <a:latin typeface="Times New Roman"/>
                <a:cs typeface="Times New Roman"/>
              </a:rPr>
              <a:t>đế quốc Mỹ và </a:t>
            </a:r>
            <a:r>
              <a:rPr sz="1400" spc="-5" dirty="0">
                <a:latin typeface="Times New Roman"/>
                <a:cs typeface="Times New Roman"/>
              </a:rPr>
              <a:t>chi </a:t>
            </a:r>
            <a:r>
              <a:rPr sz="1400" dirty="0">
                <a:latin typeface="Times New Roman"/>
                <a:cs typeface="Times New Roman"/>
              </a:rPr>
              <a:t>viện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giải </a:t>
            </a:r>
            <a:r>
              <a:rPr sz="1400" spc="-5" dirty="0">
                <a:latin typeface="Times New Roman"/>
                <a:cs typeface="Times New Roman"/>
              </a:rPr>
              <a:t>phóng miền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Nam.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ts val="1610"/>
              </a:lnSpc>
              <a:spcBef>
                <a:spcPts val="585"/>
              </a:spcBef>
            </a:pPr>
            <a:r>
              <a:rPr sz="1400" spc="-5" dirty="0">
                <a:latin typeface="Times New Roman"/>
                <a:cs typeface="Times New Roman"/>
              </a:rPr>
              <a:t>Ngày 04/7/1974, Chính </a:t>
            </a:r>
            <a:r>
              <a:rPr sz="1400" dirty="0">
                <a:latin typeface="Times New Roman"/>
                <a:cs typeface="Times New Roman"/>
              </a:rPr>
              <a:t>phủ đã </a:t>
            </a:r>
            <a:r>
              <a:rPr sz="1400" spc="-5" dirty="0">
                <a:latin typeface="Times New Roman"/>
                <a:cs typeface="Times New Roman"/>
              </a:rPr>
              <a:t>ban hành Quyết </a:t>
            </a:r>
            <a:r>
              <a:rPr sz="1400" dirty="0">
                <a:latin typeface="Times New Roman"/>
                <a:cs typeface="Times New Roman"/>
              </a:rPr>
              <a:t>định số </a:t>
            </a:r>
            <a:r>
              <a:rPr sz="1400" spc="-5" dirty="0">
                <a:latin typeface="Times New Roman"/>
                <a:cs typeface="Times New Roman"/>
              </a:rPr>
              <a:t>158/CP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10" dirty="0">
                <a:latin typeface="Times New Roman"/>
                <a:cs typeface="Times New Roman"/>
              </a:rPr>
              <a:t>“Cơ </a:t>
            </a:r>
            <a:r>
              <a:rPr sz="1400" dirty="0">
                <a:latin typeface="Times New Roman"/>
                <a:cs typeface="Times New Roman"/>
              </a:rPr>
              <a:t>cấu tổ  chức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10" dirty="0">
                <a:latin typeface="Times New Roman"/>
                <a:cs typeface="Times New Roman"/>
              </a:rPr>
              <a:t>Giao </a:t>
            </a:r>
            <a:r>
              <a:rPr sz="1400" spc="-5" dirty="0">
                <a:latin typeface="Times New Roman"/>
                <a:cs typeface="Times New Roman"/>
              </a:rPr>
              <a:t>thông Vận </a:t>
            </a:r>
            <a:r>
              <a:rPr sz="1400" dirty="0">
                <a:latin typeface="Times New Roman"/>
                <a:cs typeface="Times New Roman"/>
              </a:rPr>
              <a:t>tải” và </a:t>
            </a:r>
            <a:r>
              <a:rPr sz="1400" i="1" spc="-5" dirty="0">
                <a:latin typeface="Times New Roman"/>
                <a:cs typeface="Times New Roman"/>
              </a:rPr>
              <a:t>Cục </a:t>
            </a:r>
            <a:r>
              <a:rPr sz="1400" i="1" dirty="0">
                <a:latin typeface="Times New Roman"/>
                <a:cs typeface="Times New Roman"/>
              </a:rPr>
              <a:t>Vận tải </a:t>
            </a:r>
            <a:r>
              <a:rPr sz="1400" i="1" spc="-5" dirty="0">
                <a:latin typeface="Times New Roman"/>
                <a:cs typeface="Times New Roman"/>
              </a:rPr>
              <a:t>đường </a:t>
            </a:r>
            <a:r>
              <a:rPr sz="1400" i="1" dirty="0">
                <a:latin typeface="Times New Roman"/>
                <a:cs typeface="Times New Roman"/>
              </a:rPr>
              <a:t>bộ </a:t>
            </a:r>
            <a:r>
              <a:rPr sz="1400" i="1" spc="-5" dirty="0">
                <a:latin typeface="Times New Roman"/>
                <a:cs typeface="Times New Roman"/>
              </a:rPr>
              <a:t>được </a:t>
            </a:r>
            <a:r>
              <a:rPr sz="1400" i="1" dirty="0">
                <a:latin typeface="Times New Roman"/>
                <a:cs typeface="Times New Roman"/>
              </a:rPr>
              <a:t>đổi </a:t>
            </a:r>
            <a:r>
              <a:rPr sz="1400" i="1" spc="-5" dirty="0">
                <a:latin typeface="Times New Roman"/>
                <a:cs typeface="Times New Roman"/>
              </a:rPr>
              <a:t>tên thành</a:t>
            </a:r>
            <a:r>
              <a:rPr sz="1400" i="1" spc="27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Cục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5860" cy="867346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715" algn="just">
              <a:lnSpc>
                <a:spcPts val="1600"/>
              </a:lnSpc>
              <a:spcBef>
                <a:spcPts val="225"/>
              </a:spcBef>
            </a:pPr>
            <a:r>
              <a:rPr sz="1400" i="1" dirty="0">
                <a:latin typeface="Times New Roman"/>
                <a:cs typeface="Times New Roman"/>
              </a:rPr>
              <a:t>Vận </a:t>
            </a:r>
            <a:r>
              <a:rPr sz="1400" i="1" spc="-5" dirty="0">
                <a:latin typeface="Times New Roman"/>
                <a:cs typeface="Times New Roman"/>
              </a:rPr>
              <a:t>tải </a:t>
            </a:r>
            <a:r>
              <a:rPr sz="1400" i="1" dirty="0">
                <a:latin typeface="Times New Roman"/>
                <a:cs typeface="Times New Roman"/>
              </a:rPr>
              <a:t>ô tô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-1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phận chuyên trách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thô </a:t>
            </a:r>
            <a:r>
              <a:rPr sz="1400" dirty="0">
                <a:latin typeface="Times New Roman"/>
                <a:cs typeface="Times New Roman"/>
              </a:rPr>
              <a:t>sơ và </a:t>
            </a:r>
            <a:r>
              <a:rPr sz="1400" spc="-5" dirty="0">
                <a:latin typeface="Times New Roman"/>
                <a:cs typeface="Times New Roman"/>
              </a:rPr>
              <a:t>nông thôn </a:t>
            </a:r>
            <a:r>
              <a:rPr sz="1400" dirty="0">
                <a:latin typeface="Times New Roman"/>
                <a:cs typeface="Times New Roman"/>
              </a:rPr>
              <a:t>miền </a:t>
            </a:r>
            <a:r>
              <a:rPr sz="1400" spc="-5" dirty="0" err="1">
                <a:latin typeface="Times New Roman"/>
                <a:cs typeface="Times New Roman"/>
              </a:rPr>
              <a:t>núi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chuyển 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Vụ Giao thông nông thôn </a:t>
            </a:r>
            <a:r>
              <a:rPr sz="1400" dirty="0">
                <a:latin typeface="Times New Roman"/>
                <a:cs typeface="Times New Roman"/>
              </a:rPr>
              <a:t>thuộc </a:t>
            </a:r>
            <a:r>
              <a:rPr sz="1400" spc="-1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vận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tải.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ts val="1610"/>
              </a:lnSpc>
              <a:spcBef>
                <a:spcPts val="585"/>
              </a:spcBef>
              <a:buAutoNum type="arabicParenR" startAt="4"/>
              <a:tabLst>
                <a:tab pos="573405" algn="l"/>
              </a:tabLst>
            </a:pPr>
            <a:r>
              <a:rPr sz="1400" spc="-5" dirty="0">
                <a:latin typeface="Times New Roman"/>
                <a:cs typeface="Times New Roman"/>
              </a:rPr>
              <a:t>Giai đoạn 1975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1985: Giao thông </a:t>
            </a:r>
            <a:r>
              <a:rPr sz="1400" dirty="0">
                <a:latin typeface="Times New Roman"/>
                <a:cs typeface="Times New Roman"/>
              </a:rPr>
              <a:t>vận tải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nghiệp xây </a:t>
            </a:r>
            <a:r>
              <a:rPr sz="1400" dirty="0">
                <a:latin typeface="Times New Roman"/>
                <a:cs typeface="Times New Roman"/>
              </a:rPr>
              <a:t>dựng và bảo vệ  tổ quốc </a:t>
            </a:r>
            <a:r>
              <a:rPr sz="1400" spc="-5" dirty="0">
                <a:latin typeface="Times New Roman"/>
                <a:cs typeface="Times New Roman"/>
              </a:rPr>
              <a:t>Việt Nam </a:t>
            </a:r>
            <a:r>
              <a:rPr sz="1400" dirty="0">
                <a:latin typeface="Times New Roman"/>
                <a:cs typeface="Times New Roman"/>
              </a:rPr>
              <a:t>xã hội </a:t>
            </a:r>
            <a:r>
              <a:rPr sz="1400" spc="-5" dirty="0">
                <a:latin typeface="Times New Roman"/>
                <a:cs typeface="Times New Roman"/>
              </a:rPr>
              <a:t>chủ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nghĩa.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ts val="1600"/>
              </a:lnSpc>
              <a:spcBef>
                <a:spcPts val="590"/>
              </a:spcBef>
              <a:buAutoNum type="arabicParenR" startAt="4"/>
              <a:tabLst>
                <a:tab pos="581025" algn="l"/>
              </a:tabLst>
            </a:pPr>
            <a:r>
              <a:rPr sz="1400" spc="-5" dirty="0">
                <a:latin typeface="Times New Roman"/>
                <a:cs typeface="Times New Roman"/>
              </a:rPr>
              <a:t>Giai đoạn 1985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nay: Giao thông </a:t>
            </a:r>
            <a:r>
              <a:rPr sz="1400" dirty="0">
                <a:latin typeface="Times New Roman"/>
                <a:cs typeface="Times New Roman"/>
              </a:rPr>
              <a:t>vận tải </a:t>
            </a:r>
            <a:r>
              <a:rPr sz="1400" spc="-5" dirty="0">
                <a:latin typeface="Times New Roman"/>
                <a:cs typeface="Times New Roman"/>
              </a:rPr>
              <a:t>góp </a:t>
            </a:r>
            <a:r>
              <a:rPr sz="1400" dirty="0">
                <a:latin typeface="Times New Roman"/>
                <a:cs typeface="Times New Roman"/>
              </a:rPr>
              <a:t>phần </a:t>
            </a:r>
            <a:r>
              <a:rPr sz="1400" spc="-5" dirty="0">
                <a:latin typeface="Times New Roman"/>
                <a:cs typeface="Times New Roman"/>
              </a:rPr>
              <a:t>quan trọng vào công cuộc  phát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dirty="0" err="1">
                <a:latin typeface="Times New Roman"/>
                <a:cs typeface="Times New Roman"/>
              </a:rPr>
              <a:t>đất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thời kỳ đổi</a:t>
            </a:r>
            <a:r>
              <a:rPr sz="1400" spc="-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mới.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365125" algn="just">
              <a:lnSpc>
                <a:spcPts val="1600"/>
              </a:lnSpc>
              <a:spcBef>
                <a:spcPts val="605"/>
              </a:spcBef>
            </a:pPr>
            <a:r>
              <a:rPr sz="1400" spc="-5" dirty="0">
                <a:latin typeface="Times New Roman"/>
                <a:cs typeface="Times New Roman"/>
              </a:rPr>
              <a:t>Ngày 10/4/1986,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Giao thông vận tải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Quyết </a:t>
            </a:r>
            <a:r>
              <a:rPr sz="1400" dirty="0">
                <a:latin typeface="Times New Roman"/>
                <a:cs typeface="Times New Roman"/>
              </a:rPr>
              <a:t>định số </a:t>
            </a:r>
            <a:r>
              <a:rPr sz="1400" spc="-5" dirty="0">
                <a:latin typeface="Times New Roman"/>
                <a:cs typeface="Times New Roman"/>
              </a:rPr>
              <a:t>531/QĐ-TC </a:t>
            </a:r>
            <a:r>
              <a:rPr sz="1400" i="1" dirty="0">
                <a:latin typeface="Times New Roman"/>
                <a:cs typeface="Times New Roman"/>
              </a:rPr>
              <a:t>chuyển </a:t>
            </a:r>
            <a:r>
              <a:rPr sz="1400" i="1" spc="-5" dirty="0">
                <a:latin typeface="Times New Roman"/>
                <a:cs typeface="Times New Roman"/>
              </a:rPr>
              <a:t>Cục  </a:t>
            </a:r>
            <a:r>
              <a:rPr sz="1400" i="1" dirty="0">
                <a:latin typeface="Times New Roman"/>
                <a:cs typeface="Times New Roman"/>
              </a:rPr>
              <a:t>Vận </a:t>
            </a:r>
            <a:r>
              <a:rPr sz="1400" i="1" spc="-5" dirty="0">
                <a:latin typeface="Times New Roman"/>
                <a:cs typeface="Times New Roman"/>
              </a:rPr>
              <a:t>tải </a:t>
            </a:r>
            <a:r>
              <a:rPr sz="1400" i="1" dirty="0">
                <a:latin typeface="Times New Roman"/>
                <a:cs typeface="Times New Roman"/>
              </a:rPr>
              <a:t>ô </a:t>
            </a:r>
            <a:r>
              <a:rPr sz="1400" i="1" spc="-5" dirty="0">
                <a:latin typeface="Times New Roman"/>
                <a:cs typeface="Times New Roman"/>
              </a:rPr>
              <a:t>tô thành lập Liên hiệp các Xí nghiệp </a:t>
            </a:r>
            <a:r>
              <a:rPr sz="1400" i="1" dirty="0">
                <a:latin typeface="Times New Roman"/>
                <a:cs typeface="Times New Roman"/>
              </a:rPr>
              <a:t>vận </a:t>
            </a:r>
            <a:r>
              <a:rPr sz="1400" i="1" spc="-5" dirty="0">
                <a:latin typeface="Times New Roman"/>
                <a:cs typeface="Times New Roman"/>
              </a:rPr>
              <a:t>tải </a:t>
            </a:r>
            <a:r>
              <a:rPr sz="1400" i="1" dirty="0">
                <a:latin typeface="Times New Roman"/>
                <a:cs typeface="Times New Roman"/>
              </a:rPr>
              <a:t>ô tô </a:t>
            </a:r>
            <a:r>
              <a:rPr sz="1400" dirty="0">
                <a:latin typeface="Times New Roman"/>
                <a:cs typeface="Times New Roman"/>
              </a:rPr>
              <a:t>trực </a:t>
            </a:r>
            <a:r>
              <a:rPr sz="1400" spc="-5" dirty="0">
                <a:latin typeface="Times New Roman"/>
                <a:cs typeface="Times New Roman"/>
              </a:rPr>
              <a:t>tiếp quản lý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Công  </a:t>
            </a:r>
            <a:r>
              <a:rPr sz="1400" dirty="0">
                <a:latin typeface="Times New Roman"/>
                <a:cs typeface="Times New Roman"/>
              </a:rPr>
              <a:t>ty </a:t>
            </a:r>
            <a:r>
              <a:rPr sz="1400" spc="-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tải ô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tô.</a:t>
            </a:r>
          </a:p>
          <a:p>
            <a:pPr marL="12700" marR="5715" indent="365125" algn="just">
              <a:lnSpc>
                <a:spcPts val="16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Ngày 9/3/1989, </a:t>
            </a:r>
            <a:r>
              <a:rPr sz="1400" spc="5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Quyết định số 356/QĐ-TCCB </a:t>
            </a:r>
            <a:r>
              <a:rPr sz="1400" i="1" dirty="0">
                <a:latin typeface="Times New Roman"/>
                <a:cs typeface="Times New Roman"/>
              </a:rPr>
              <a:t>sắp </a:t>
            </a:r>
            <a:r>
              <a:rPr sz="1400" i="1" spc="-10" dirty="0">
                <a:latin typeface="Times New Roman"/>
                <a:cs typeface="Times New Roman"/>
              </a:rPr>
              <a:t>xếp  </a:t>
            </a:r>
            <a:r>
              <a:rPr sz="1400" i="1" spc="-5" dirty="0">
                <a:latin typeface="Times New Roman"/>
                <a:cs typeface="Times New Roman"/>
              </a:rPr>
              <a:t>lại thành Liên </a:t>
            </a:r>
            <a:r>
              <a:rPr sz="1400" i="1" dirty="0">
                <a:latin typeface="Times New Roman"/>
                <a:cs typeface="Times New Roman"/>
              </a:rPr>
              <a:t>hiệp </a:t>
            </a:r>
            <a:r>
              <a:rPr sz="1400" i="1" spc="-5" dirty="0">
                <a:latin typeface="Times New Roman"/>
                <a:cs typeface="Times New Roman"/>
              </a:rPr>
              <a:t>các </a:t>
            </a:r>
            <a:r>
              <a:rPr sz="1400" i="1" dirty="0">
                <a:latin typeface="Times New Roman"/>
                <a:cs typeface="Times New Roman"/>
              </a:rPr>
              <a:t>xí </a:t>
            </a:r>
            <a:r>
              <a:rPr sz="1400" i="1" spc="-5" dirty="0">
                <a:latin typeface="Times New Roman"/>
                <a:cs typeface="Times New Roman"/>
              </a:rPr>
              <a:t>nghiệp quản lý </a:t>
            </a:r>
            <a:r>
              <a:rPr sz="1400" i="1" dirty="0">
                <a:latin typeface="Times New Roman"/>
                <a:cs typeface="Times New Roman"/>
              </a:rPr>
              <a:t>vận tải ô tô</a:t>
            </a:r>
            <a:r>
              <a:rPr sz="1400" dirty="0">
                <a:latin typeface="Times New Roman"/>
                <a:cs typeface="Times New Roman"/>
              </a:rPr>
              <a:t>, các </a:t>
            </a:r>
            <a:r>
              <a:rPr sz="1400" spc="-5" dirty="0">
                <a:latin typeface="Times New Roman"/>
                <a:cs typeface="Times New Roman"/>
              </a:rPr>
              <a:t>đơn </a:t>
            </a:r>
            <a:r>
              <a:rPr sz="1400" dirty="0">
                <a:latin typeface="Times New Roman"/>
                <a:cs typeface="Times New Roman"/>
              </a:rPr>
              <a:t>vị trực </a:t>
            </a:r>
            <a:r>
              <a:rPr sz="1400" spc="-5" dirty="0">
                <a:latin typeface="Times New Roman"/>
                <a:cs typeface="Times New Roman"/>
              </a:rPr>
              <a:t>thuộc chuyển  sang </a:t>
            </a:r>
            <a:r>
              <a:rPr sz="1400" dirty="0">
                <a:latin typeface="Times New Roman"/>
                <a:cs typeface="Times New Roman"/>
              </a:rPr>
              <a:t>hoạt </a:t>
            </a:r>
            <a:r>
              <a:rPr sz="1400" spc="-5" dirty="0">
                <a:latin typeface="Times New Roman"/>
                <a:cs typeface="Times New Roman"/>
              </a:rPr>
              <a:t>động theo </a:t>
            </a:r>
            <a:r>
              <a:rPr sz="1400" dirty="0">
                <a:latin typeface="Times New Roman"/>
                <a:cs typeface="Times New Roman"/>
              </a:rPr>
              <a:t>điều lệ </a:t>
            </a:r>
            <a:r>
              <a:rPr sz="1400" spc="-5" dirty="0">
                <a:latin typeface="Times New Roman"/>
                <a:cs typeface="Times New Roman"/>
              </a:rPr>
              <a:t>xí nghiệp quốc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doamh.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ts val="16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Ngày 04/12/1991, </a:t>
            </a:r>
            <a:r>
              <a:rPr sz="1400" spc="5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Quyết định số 2450/QĐ-TCCB </a:t>
            </a:r>
            <a:r>
              <a:rPr sz="1400" i="1" spc="-5" dirty="0">
                <a:latin typeface="Times New Roman"/>
                <a:cs typeface="Times New Roman"/>
              </a:rPr>
              <a:t>giải  </a:t>
            </a:r>
            <a:r>
              <a:rPr sz="1400" i="1" spc="5" dirty="0">
                <a:latin typeface="Times New Roman"/>
                <a:cs typeface="Times New Roman"/>
              </a:rPr>
              <a:t>thể </a:t>
            </a:r>
            <a:r>
              <a:rPr sz="1400" i="1" spc="-10" dirty="0">
                <a:latin typeface="Times New Roman"/>
                <a:cs typeface="Times New Roman"/>
              </a:rPr>
              <a:t>Liên </a:t>
            </a:r>
            <a:r>
              <a:rPr sz="1400" i="1" spc="-5" dirty="0">
                <a:latin typeface="Times New Roman"/>
                <a:cs typeface="Times New Roman"/>
              </a:rPr>
              <a:t>hiệp </a:t>
            </a:r>
            <a:r>
              <a:rPr sz="1400" i="1" dirty="0">
                <a:latin typeface="Times New Roman"/>
                <a:cs typeface="Times New Roman"/>
              </a:rPr>
              <a:t>các </a:t>
            </a:r>
            <a:r>
              <a:rPr sz="1400" i="1" spc="-10" dirty="0">
                <a:latin typeface="Times New Roman"/>
                <a:cs typeface="Times New Roman"/>
              </a:rPr>
              <a:t>xí </a:t>
            </a:r>
            <a:r>
              <a:rPr sz="1400" i="1" spc="-5" dirty="0">
                <a:latin typeface="Times New Roman"/>
                <a:cs typeface="Times New Roman"/>
              </a:rPr>
              <a:t>nghiệp quản lý </a:t>
            </a:r>
            <a:r>
              <a:rPr sz="1400" i="1" dirty="0">
                <a:latin typeface="Times New Roman"/>
                <a:cs typeface="Times New Roman"/>
              </a:rPr>
              <a:t>vận tải ô tô, </a:t>
            </a:r>
            <a:r>
              <a:rPr sz="1400" spc="-5" dirty="0">
                <a:latin typeface="Times New Roman"/>
                <a:cs typeface="Times New Roman"/>
              </a:rPr>
              <a:t>các đơn </a:t>
            </a:r>
            <a:r>
              <a:rPr sz="1400" dirty="0">
                <a:latin typeface="Times New Roman"/>
                <a:cs typeface="Times New Roman"/>
              </a:rPr>
              <a:t>vị </a:t>
            </a:r>
            <a:r>
              <a:rPr sz="1400" spc="-5" dirty="0">
                <a:latin typeface="Times New Roman"/>
                <a:cs typeface="Times New Roman"/>
              </a:rPr>
              <a:t>thuộc Liên hiệp chuyển về  </a:t>
            </a:r>
            <a:r>
              <a:rPr sz="1400" dirty="0">
                <a:latin typeface="Times New Roman"/>
                <a:cs typeface="Times New Roman"/>
              </a:rPr>
              <a:t>trực </a:t>
            </a:r>
            <a:r>
              <a:rPr sz="1400" spc="-5" dirty="0">
                <a:latin typeface="Times New Roman"/>
                <a:cs typeface="Times New Roman"/>
              </a:rPr>
              <a:t>thuộc Bộ.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365125" algn="just">
              <a:lnSpc>
                <a:spcPct val="95200"/>
              </a:lnSpc>
              <a:spcBef>
                <a:spcPts val="565"/>
              </a:spcBef>
            </a:pPr>
            <a:r>
              <a:rPr sz="1400" spc="-5" dirty="0">
                <a:latin typeface="Times New Roman"/>
                <a:cs typeface="Times New Roman"/>
              </a:rPr>
              <a:t>Ngày 30/1/1993, Chính </a:t>
            </a:r>
            <a:r>
              <a:rPr sz="1400" dirty="0">
                <a:latin typeface="Times New Roman"/>
                <a:cs typeface="Times New Roman"/>
              </a:rPr>
              <a:t>phủ </a:t>
            </a:r>
            <a:r>
              <a:rPr sz="1400" spc="-5" dirty="0">
                <a:latin typeface="Times New Roman"/>
                <a:cs typeface="Times New Roman"/>
              </a:rPr>
              <a:t>ban hành Nghị định 07/CP </a:t>
            </a:r>
            <a:r>
              <a:rPr sz="1400" i="1" spc="-5" dirty="0">
                <a:latin typeface="Times New Roman"/>
                <a:cs typeface="Times New Roman"/>
              </a:rPr>
              <a:t>thành </a:t>
            </a:r>
            <a:r>
              <a:rPr sz="1400" i="1" dirty="0">
                <a:latin typeface="Times New Roman"/>
                <a:cs typeface="Times New Roman"/>
              </a:rPr>
              <a:t>lập Cục </a:t>
            </a:r>
            <a:r>
              <a:rPr sz="1400" i="1" spc="-5" dirty="0">
                <a:latin typeface="Times New Roman"/>
                <a:cs typeface="Times New Roman"/>
              </a:rPr>
              <a:t>Đường bộ  </a:t>
            </a:r>
            <a:r>
              <a:rPr sz="1400" i="1" dirty="0">
                <a:latin typeface="Times New Roman"/>
                <a:cs typeface="Times New Roman"/>
              </a:rPr>
              <a:t>Việt Nam</a:t>
            </a:r>
            <a:r>
              <a:rPr sz="1400" dirty="0">
                <a:latin typeface="Times New Roman"/>
                <a:cs typeface="Times New Roman"/>
              </a:rPr>
              <a:t>, trực </a:t>
            </a:r>
            <a:r>
              <a:rPr sz="1400" spc="-5" dirty="0">
                <a:latin typeface="Times New Roman"/>
                <a:cs typeface="Times New Roman"/>
              </a:rPr>
              <a:t>thuộc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vận tải, </a:t>
            </a:r>
            <a:r>
              <a:rPr sz="1400" spc="-5" dirty="0">
                <a:latin typeface="Times New Roman"/>
                <a:cs typeface="Times New Roman"/>
              </a:rPr>
              <a:t>thực </a:t>
            </a:r>
            <a:r>
              <a:rPr sz="1400" dirty="0">
                <a:latin typeface="Times New Roman"/>
                <a:cs typeface="Times New Roman"/>
              </a:rPr>
              <a:t>hiện </a:t>
            </a:r>
            <a:r>
              <a:rPr sz="1400" spc="-5" dirty="0">
                <a:latin typeface="Times New Roman"/>
                <a:cs typeface="Times New Roman"/>
              </a:rPr>
              <a:t>chức năng </a:t>
            </a:r>
            <a:r>
              <a:rPr sz="1400" dirty="0">
                <a:latin typeface="Times New Roman"/>
                <a:cs typeface="Times New Roman"/>
              </a:rPr>
              <a:t>quản </a:t>
            </a:r>
            <a:r>
              <a:rPr sz="1400" spc="-5" dirty="0">
                <a:latin typeface="Times New Roman"/>
                <a:cs typeface="Times New Roman"/>
              </a:rPr>
              <a:t>lý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5" dirty="0" err="1">
                <a:latin typeface="Times New Roman"/>
                <a:cs typeface="Times New Roman"/>
              </a:rPr>
              <a:t>về</a:t>
            </a:r>
            <a:r>
              <a:rPr sz="1400" spc="-55" dirty="0">
                <a:latin typeface="Times New Roman"/>
                <a:cs typeface="Times New Roman"/>
              </a:rPr>
              <a:t> 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vận tải </a:t>
            </a:r>
            <a:r>
              <a:rPr sz="1400" dirty="0">
                <a:latin typeface="Times New Roman"/>
                <a:cs typeface="Times New Roman"/>
              </a:rPr>
              <a:t>ô tô. Các </a:t>
            </a:r>
            <a:r>
              <a:rPr sz="1400" spc="-5" dirty="0">
                <a:latin typeface="Times New Roman"/>
                <a:cs typeface="Times New Roman"/>
              </a:rPr>
              <a:t>đơn vị của Liên hiệp các </a:t>
            </a:r>
            <a:r>
              <a:rPr sz="1400" dirty="0">
                <a:latin typeface="Times New Roman"/>
                <a:cs typeface="Times New Roman"/>
              </a:rPr>
              <a:t>xí nghiệp quản </a:t>
            </a:r>
            <a:r>
              <a:rPr sz="1400" spc="-5" dirty="0">
                <a:latin typeface="Times New Roman"/>
                <a:cs typeface="Times New Roman"/>
              </a:rPr>
              <a:t>lý vận 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75" dirty="0" err="1">
                <a:latin typeface="Times New Roman"/>
                <a:cs typeface="Times New Roman"/>
              </a:rPr>
              <a:t>tô</a:t>
            </a:r>
            <a:r>
              <a:rPr sz="1400" spc="-75" dirty="0">
                <a:latin typeface="Times New Roman"/>
                <a:cs typeface="Times New Roman"/>
              </a:rPr>
              <a:t>  </a:t>
            </a:r>
            <a:r>
              <a:rPr sz="1400" spc="-80" dirty="0" err="1" smtClean="0">
                <a:latin typeface="Times New Roman"/>
                <a:cs typeface="Times New Roman"/>
              </a:rPr>
              <a:t>tr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đây </a:t>
            </a:r>
            <a:r>
              <a:rPr sz="1400" spc="-5" dirty="0">
                <a:latin typeface="Times New Roman"/>
                <a:cs typeface="Times New Roman"/>
              </a:rPr>
              <a:t>chuyển </a:t>
            </a:r>
            <a:r>
              <a:rPr sz="1400" dirty="0">
                <a:latin typeface="Times New Roman"/>
                <a:cs typeface="Times New Roman"/>
              </a:rPr>
              <a:t>về Bộ, nay </a:t>
            </a:r>
            <a:r>
              <a:rPr sz="1400" spc="-5" dirty="0">
                <a:latin typeface="Times New Roman"/>
                <a:cs typeface="Times New Roman"/>
              </a:rPr>
              <a:t>giao lại </a:t>
            </a:r>
            <a:r>
              <a:rPr sz="1400" dirty="0">
                <a:latin typeface="Times New Roman"/>
                <a:cs typeface="Times New Roman"/>
              </a:rPr>
              <a:t>trực </a:t>
            </a:r>
            <a:r>
              <a:rPr sz="1400" spc="-5" dirty="0">
                <a:latin typeface="Times New Roman"/>
                <a:cs typeface="Times New Roman"/>
              </a:rPr>
              <a:t>thuộc </a:t>
            </a:r>
            <a:r>
              <a:rPr sz="1400" spc="-5" dirty="0" err="1">
                <a:latin typeface="Times New Roman"/>
                <a:cs typeface="Times New Roman"/>
              </a:rPr>
              <a:t>Cục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 Việt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Nam.</a:t>
            </a:r>
            <a:endParaRPr sz="1400" dirty="0">
              <a:latin typeface="Times New Roman"/>
              <a:cs typeface="Times New Roman"/>
            </a:endParaRPr>
          </a:p>
          <a:p>
            <a:pPr marL="12700" marR="6985" indent="365125" algn="just">
              <a:lnSpc>
                <a:spcPct val="95400"/>
              </a:lnSpc>
              <a:spcBef>
                <a:spcPts val="590"/>
              </a:spcBef>
            </a:pPr>
            <a:r>
              <a:rPr sz="1400" spc="-5" dirty="0">
                <a:latin typeface="Times New Roman"/>
                <a:cs typeface="Times New Roman"/>
              </a:rPr>
              <a:t>Ngày 26/8/2009, Chính </a:t>
            </a:r>
            <a:r>
              <a:rPr sz="1400" dirty="0">
                <a:latin typeface="Times New Roman"/>
                <a:cs typeface="Times New Roman"/>
              </a:rPr>
              <a:t>phủ </a:t>
            </a:r>
            <a:r>
              <a:rPr sz="1400" spc="-5" dirty="0">
                <a:latin typeface="Times New Roman"/>
                <a:cs typeface="Times New Roman"/>
              </a:rPr>
              <a:t>ban hành Quyết định </a:t>
            </a:r>
            <a:r>
              <a:rPr sz="1400" dirty="0">
                <a:latin typeface="Times New Roman"/>
                <a:cs typeface="Times New Roman"/>
              </a:rPr>
              <a:t>số </a:t>
            </a:r>
            <a:r>
              <a:rPr sz="1400" spc="-5" dirty="0">
                <a:latin typeface="Times New Roman"/>
                <a:cs typeface="Times New Roman"/>
              </a:rPr>
              <a:t>107/2009/QĐ-TTg </a:t>
            </a:r>
            <a:r>
              <a:rPr sz="1400" i="1" spc="-5" dirty="0">
                <a:latin typeface="Times New Roman"/>
                <a:cs typeface="Times New Roman"/>
              </a:rPr>
              <a:t>thành lập  Tổng </a:t>
            </a:r>
            <a:r>
              <a:rPr sz="1400" i="1" dirty="0">
                <a:latin typeface="Times New Roman"/>
                <a:cs typeface="Times New Roman"/>
              </a:rPr>
              <a:t>cục </a:t>
            </a:r>
            <a:r>
              <a:rPr sz="1400" i="1" spc="-5" dirty="0">
                <a:latin typeface="Times New Roman"/>
                <a:cs typeface="Times New Roman"/>
              </a:rPr>
              <a:t>Đường </a:t>
            </a:r>
            <a:r>
              <a:rPr sz="1400" i="1" dirty="0">
                <a:latin typeface="Times New Roman"/>
                <a:cs typeface="Times New Roman"/>
              </a:rPr>
              <a:t>bộ Việt </a:t>
            </a:r>
            <a:r>
              <a:rPr sz="1400" i="1" spc="-5" dirty="0">
                <a:latin typeface="Times New Roman"/>
                <a:cs typeface="Times New Roman"/>
              </a:rPr>
              <a:t>Nam</a:t>
            </a:r>
            <a:r>
              <a:rPr sz="1400" spc="-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thực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dirty="0">
                <a:latin typeface="Times New Roman"/>
                <a:cs typeface="Times New Roman"/>
              </a:rPr>
              <a:t>chức </a:t>
            </a:r>
            <a:r>
              <a:rPr sz="1400" spc="-5" dirty="0">
                <a:latin typeface="Times New Roman"/>
                <a:cs typeface="Times New Roman"/>
              </a:rPr>
              <a:t>năng </a:t>
            </a:r>
            <a:r>
              <a:rPr sz="1400" dirty="0">
                <a:latin typeface="Times New Roman"/>
                <a:cs typeface="Times New Roman"/>
              </a:rPr>
              <a:t>quản lý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25" dirty="0">
                <a:latin typeface="Times New Roman"/>
                <a:cs typeface="Times New Roman"/>
              </a:rPr>
              <a:t>thông  </a:t>
            </a:r>
            <a:r>
              <a:rPr sz="1400" spc="-5" dirty="0">
                <a:latin typeface="Times New Roman"/>
                <a:cs typeface="Times New Roman"/>
              </a:rPr>
              <a:t>vận </a:t>
            </a:r>
            <a:r>
              <a:rPr sz="1400" spc="-5" dirty="0" err="1">
                <a:latin typeface="Times New Roman"/>
                <a:cs typeface="Times New Roman"/>
              </a:rPr>
              <a:t>tải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 </a:t>
            </a:r>
            <a:r>
              <a:rPr sz="1400" spc="-10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phạm vi </a:t>
            </a:r>
            <a:r>
              <a:rPr sz="1400" spc="-5" dirty="0" err="1">
                <a:latin typeface="Times New Roman"/>
                <a:cs typeface="Times New Roman"/>
              </a:rPr>
              <a:t>cả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n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377825" algn="just">
              <a:lnSpc>
                <a:spcPct val="100000"/>
              </a:lnSpc>
              <a:spcBef>
                <a:spcPts val="990"/>
              </a:spcBef>
            </a:pPr>
            <a:r>
              <a:rPr sz="1400" b="1" spc="-5" dirty="0">
                <a:latin typeface="Times New Roman"/>
                <a:cs typeface="Times New Roman"/>
              </a:rPr>
              <a:t>2.3.2. </a:t>
            </a:r>
            <a:r>
              <a:rPr sz="1400" b="1" dirty="0">
                <a:latin typeface="Times New Roman"/>
                <a:cs typeface="Times New Roman"/>
              </a:rPr>
              <a:t>Một </a:t>
            </a:r>
            <a:r>
              <a:rPr sz="1400" b="1" spc="-5" dirty="0">
                <a:latin typeface="Times New Roman"/>
                <a:cs typeface="Times New Roman"/>
              </a:rPr>
              <a:t>số </a:t>
            </a:r>
            <a:r>
              <a:rPr sz="1400" b="1" dirty="0">
                <a:latin typeface="Times New Roman"/>
                <a:cs typeface="Times New Roman"/>
              </a:rPr>
              <a:t>nét về truyền </a:t>
            </a:r>
            <a:r>
              <a:rPr sz="1400" b="1" spc="-10" dirty="0">
                <a:latin typeface="Times New Roman"/>
                <a:cs typeface="Times New Roman"/>
              </a:rPr>
              <a:t>thống </a:t>
            </a:r>
            <a:r>
              <a:rPr sz="1400" b="1" spc="-5" dirty="0">
                <a:latin typeface="Times New Roman"/>
                <a:cs typeface="Times New Roman"/>
              </a:rPr>
              <a:t>của </a:t>
            </a:r>
            <a:r>
              <a:rPr sz="1400" b="1" dirty="0">
                <a:latin typeface="Times New Roman"/>
                <a:cs typeface="Times New Roman"/>
              </a:rPr>
              <a:t>ngành vận </a:t>
            </a:r>
            <a:r>
              <a:rPr sz="1400" b="1" spc="-5" dirty="0">
                <a:latin typeface="Times New Roman"/>
                <a:cs typeface="Times New Roman"/>
              </a:rPr>
              <a:t>tải bằng </a:t>
            </a:r>
            <a:r>
              <a:rPr sz="1400" b="1" dirty="0">
                <a:latin typeface="Times New Roman"/>
                <a:cs typeface="Times New Roman"/>
              </a:rPr>
              <a:t>xe ô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ct val="95200"/>
              </a:lnSpc>
              <a:spcBef>
                <a:spcPts val="605"/>
              </a:spcBef>
              <a:buAutoNum type="arabicParenR"/>
              <a:tabLst>
                <a:tab pos="578485" algn="l"/>
              </a:tabLst>
            </a:pPr>
            <a:r>
              <a:rPr sz="1400" spc="-5" dirty="0">
                <a:latin typeface="Times New Roman"/>
                <a:cs typeface="Times New Roman"/>
              </a:rPr>
              <a:t>Trong những </a:t>
            </a:r>
            <a:r>
              <a:rPr sz="1400" dirty="0">
                <a:latin typeface="Times New Roman"/>
                <a:cs typeface="Times New Roman"/>
              </a:rPr>
              <a:t>năm </a:t>
            </a:r>
            <a:r>
              <a:rPr sz="1400" spc="-5" dirty="0">
                <a:latin typeface="Times New Roman"/>
                <a:cs typeface="Times New Roman"/>
              </a:rPr>
              <a:t>kháng chiến chống Pháp, </a:t>
            </a:r>
            <a:r>
              <a:rPr sz="1400" dirty="0" err="1">
                <a:latin typeface="Times New Roman"/>
                <a:cs typeface="Times New Roman"/>
              </a:rPr>
              <a:t>những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công nhân 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gan  </a:t>
            </a:r>
            <a:r>
              <a:rPr sz="1400" dirty="0">
                <a:latin typeface="Times New Roman"/>
                <a:cs typeface="Times New Roman"/>
              </a:rPr>
              <a:t>dạ, </a:t>
            </a:r>
            <a:r>
              <a:rPr sz="1400" spc="-5" dirty="0">
                <a:latin typeface="Times New Roman"/>
                <a:cs typeface="Times New Roman"/>
              </a:rPr>
              <a:t>dũng </a:t>
            </a:r>
            <a:r>
              <a:rPr sz="1400" spc="-10" dirty="0">
                <a:latin typeface="Times New Roman"/>
                <a:cs typeface="Times New Roman"/>
              </a:rPr>
              <a:t>cảm, </a:t>
            </a:r>
            <a:r>
              <a:rPr sz="1400" dirty="0" err="1">
                <a:latin typeface="Times New Roman"/>
                <a:cs typeface="Times New Roman"/>
              </a:rPr>
              <a:t>kiên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c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dám </a:t>
            </a:r>
            <a:r>
              <a:rPr sz="1400" spc="5" dirty="0">
                <a:latin typeface="Times New Roman"/>
                <a:cs typeface="Times New Roman"/>
              </a:rPr>
              <a:t>xả </a:t>
            </a:r>
            <a:r>
              <a:rPr sz="1400" dirty="0">
                <a:latin typeface="Times New Roman"/>
                <a:cs typeface="Times New Roman"/>
              </a:rPr>
              <a:t>thân vì </a:t>
            </a:r>
            <a:r>
              <a:rPr sz="1400" spc="5" dirty="0">
                <a:latin typeface="Times New Roman"/>
                <a:cs typeface="Times New Roman"/>
              </a:rPr>
              <a:t>độc </a:t>
            </a:r>
            <a:r>
              <a:rPr sz="1400" spc="-5" dirty="0">
                <a:latin typeface="Times New Roman"/>
                <a:cs typeface="Times New Roman"/>
              </a:rPr>
              <a:t>lập dân </a:t>
            </a:r>
            <a:r>
              <a:rPr sz="1400" dirty="0">
                <a:latin typeface="Times New Roman"/>
                <a:cs typeface="Times New Roman"/>
              </a:rPr>
              <a:t>tộc đã </a:t>
            </a:r>
            <a:r>
              <a:rPr sz="1400" spc="-5" dirty="0">
                <a:latin typeface="Times New Roman"/>
                <a:cs typeface="Times New Roman"/>
              </a:rPr>
              <a:t>thực hiện thắng lợi </a:t>
            </a:r>
            <a:r>
              <a:rPr sz="1400" spc="-25" dirty="0">
                <a:latin typeface="Times New Roman"/>
                <a:cs typeface="Times New Roman"/>
              </a:rPr>
              <a:t>nhiệm  </a:t>
            </a:r>
            <a:r>
              <a:rPr sz="1400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tải </a:t>
            </a:r>
            <a:r>
              <a:rPr sz="1400" spc="-5" dirty="0">
                <a:latin typeface="Times New Roman"/>
                <a:cs typeface="Times New Roman"/>
              </a:rPr>
              <a:t>phục vụ chiến </a:t>
            </a:r>
            <a:r>
              <a:rPr sz="1400" dirty="0">
                <a:latin typeface="Times New Roman"/>
                <a:cs typeface="Times New Roman"/>
              </a:rPr>
              <a:t>đấu, </a:t>
            </a:r>
            <a:r>
              <a:rPr sz="1400" spc="-5" dirty="0">
                <a:latin typeface="Times New Roman"/>
                <a:cs typeface="Times New Roman"/>
              </a:rPr>
              <a:t>góp </a:t>
            </a:r>
            <a:r>
              <a:rPr sz="1400" dirty="0">
                <a:latin typeface="Times New Roman"/>
                <a:cs typeface="Times New Roman"/>
              </a:rPr>
              <a:t>phần </a:t>
            </a:r>
            <a:r>
              <a:rPr sz="1400" spc="-5" dirty="0">
                <a:latin typeface="Times New Roman"/>
                <a:cs typeface="Times New Roman"/>
              </a:rPr>
              <a:t>quan trọng làm </a:t>
            </a:r>
            <a:r>
              <a:rPr sz="1400" dirty="0">
                <a:latin typeface="Times New Roman"/>
                <a:cs typeface="Times New Roman"/>
              </a:rPr>
              <a:t>nên </a:t>
            </a:r>
            <a:r>
              <a:rPr sz="1400" spc="-5" dirty="0">
                <a:latin typeface="Times New Roman"/>
                <a:cs typeface="Times New Roman"/>
              </a:rPr>
              <a:t>chiến thắng Điện </a:t>
            </a:r>
            <a:r>
              <a:rPr sz="1400" spc="-10" dirty="0">
                <a:latin typeface="Times New Roman"/>
                <a:cs typeface="Times New Roman"/>
              </a:rPr>
              <a:t>Biên </a:t>
            </a:r>
            <a:r>
              <a:rPr sz="1400" dirty="0">
                <a:latin typeface="Times New Roman"/>
                <a:cs typeface="Times New Roman"/>
              </a:rPr>
              <a:t>Phủ  lịch </a:t>
            </a:r>
            <a:r>
              <a:rPr sz="1400" spc="-5" dirty="0">
                <a:latin typeface="Times New Roman"/>
                <a:cs typeface="Times New Roman"/>
              </a:rPr>
              <a:t>sử.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ct val="95300"/>
              </a:lnSpc>
              <a:spcBef>
                <a:spcPts val="595"/>
              </a:spcBef>
              <a:buAutoNum type="arabicParenR"/>
              <a:tabLst>
                <a:tab pos="586105" algn="l"/>
              </a:tabLst>
            </a:pPr>
            <a:r>
              <a:rPr sz="1400" spc="-5" dirty="0">
                <a:latin typeface="Times New Roman"/>
                <a:cs typeface="Times New Roman"/>
              </a:rPr>
              <a:t>Sau </a:t>
            </a:r>
            <a:r>
              <a:rPr sz="1400" dirty="0">
                <a:latin typeface="Times New Roman"/>
                <a:cs typeface="Times New Roman"/>
              </a:rPr>
              <a:t>ngày giải </a:t>
            </a:r>
            <a:r>
              <a:rPr sz="1400" spc="-5" dirty="0">
                <a:latin typeface="Times New Roman"/>
                <a:cs typeface="Times New Roman"/>
              </a:rPr>
              <a:t>phóng miền Bắc năm </a:t>
            </a:r>
            <a:r>
              <a:rPr sz="1400" dirty="0">
                <a:latin typeface="Times New Roman"/>
                <a:cs typeface="Times New Roman"/>
              </a:rPr>
              <a:t>1954, </a:t>
            </a:r>
            <a:r>
              <a:rPr sz="1400" spc="5" dirty="0" err="1">
                <a:latin typeface="Times New Roman"/>
                <a:cs typeface="Times New Roman"/>
              </a:rPr>
              <a:t>lực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ph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ơng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150" dirty="0">
                <a:latin typeface="Times New Roman"/>
                <a:cs typeface="Times New Roman"/>
              </a:rPr>
              <a:t>tô  </a:t>
            </a:r>
            <a:r>
              <a:rPr sz="1400" spc="-5" dirty="0">
                <a:latin typeface="Times New Roman"/>
                <a:cs typeface="Times New Roman"/>
              </a:rPr>
              <a:t>cùng </a:t>
            </a:r>
            <a:r>
              <a:rPr sz="1400" spc="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đội </a:t>
            </a:r>
            <a:r>
              <a:rPr sz="1400" spc="-5" dirty="0">
                <a:latin typeface="Times New Roman"/>
                <a:cs typeface="Times New Roman"/>
              </a:rPr>
              <a:t>ngũ lái </a:t>
            </a:r>
            <a:r>
              <a:rPr sz="1400" dirty="0" err="1">
                <a:latin typeface="Times New Roman"/>
                <a:cs typeface="Times New Roman"/>
              </a:rPr>
              <a:t>xe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tổ </a:t>
            </a:r>
            <a:r>
              <a:rPr sz="1400" spc="-5" dirty="0">
                <a:latin typeface="Times New Roman"/>
                <a:cs typeface="Times New Roman"/>
              </a:rPr>
              <a:t>chức theo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ty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ty </a:t>
            </a:r>
            <a:r>
              <a:rPr sz="1400" dirty="0" err="1" smtClean="0">
                <a:latin typeface="Times New Roman"/>
                <a:cs typeface="Times New Roman"/>
              </a:rPr>
              <a:t>công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tư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hợp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5" dirty="0">
                <a:latin typeface="Times New Roman"/>
                <a:cs typeface="Times New Roman"/>
              </a:rPr>
              <a:t>phát triển lớn mạnh không ngừng, đóng góp quan trọng trong công </a:t>
            </a:r>
            <a:r>
              <a:rPr sz="1400" dirty="0">
                <a:latin typeface="Times New Roman"/>
                <a:cs typeface="Times New Roman"/>
              </a:rPr>
              <a:t>cuộc  kiến </a:t>
            </a:r>
            <a:r>
              <a:rPr sz="1400" spc="-5" dirty="0">
                <a:latin typeface="Times New Roman"/>
                <a:cs typeface="Times New Roman"/>
              </a:rPr>
              <a:t>thiết </a:t>
            </a:r>
            <a:r>
              <a:rPr sz="1400" spc="-5" dirty="0" err="1">
                <a:latin typeface="Times New Roman"/>
                <a:cs typeface="Times New Roman"/>
              </a:rPr>
              <a:t>đất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n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300"/>
              </a:lnSpc>
              <a:spcBef>
                <a:spcPts val="595"/>
              </a:spcBef>
              <a:buAutoNum type="arabicParenR"/>
              <a:tabLst>
                <a:tab pos="601345" algn="l"/>
              </a:tabLst>
            </a:pPr>
            <a:r>
              <a:rPr sz="1400" spc="-5" dirty="0">
                <a:latin typeface="Times New Roman"/>
                <a:cs typeface="Times New Roman"/>
              </a:rPr>
              <a:t>Trong cuộc kháng chiến chống </a:t>
            </a:r>
            <a:r>
              <a:rPr sz="1400" spc="5" dirty="0">
                <a:latin typeface="Times New Roman"/>
                <a:cs typeface="Times New Roman"/>
              </a:rPr>
              <a:t>Mỹ </a:t>
            </a:r>
            <a:r>
              <a:rPr sz="1400" dirty="0" err="1">
                <a:latin typeface="Times New Roman"/>
                <a:cs typeface="Times New Roman"/>
              </a:rPr>
              <a:t>cứu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vừa </a:t>
            </a:r>
            <a:r>
              <a:rPr sz="1400" spc="-105" dirty="0">
                <a:latin typeface="Times New Roman"/>
                <a:cs typeface="Times New Roman"/>
              </a:rPr>
              <a:t>vận  </a:t>
            </a:r>
            <a:r>
              <a:rPr sz="1400" spc="-5" dirty="0">
                <a:latin typeface="Times New Roman"/>
                <a:cs typeface="Times New Roman"/>
              </a:rPr>
              <a:t>chuyển </a:t>
            </a:r>
            <a:r>
              <a:rPr sz="1400" dirty="0">
                <a:latin typeface="Times New Roman"/>
                <a:cs typeface="Times New Roman"/>
              </a:rPr>
              <a:t>phục </a:t>
            </a:r>
            <a:r>
              <a:rPr sz="1400" spc="-5" dirty="0">
                <a:latin typeface="Times New Roman"/>
                <a:cs typeface="Times New Roman"/>
              </a:rPr>
              <a:t>vụ </a:t>
            </a:r>
            <a:r>
              <a:rPr sz="1400" dirty="0">
                <a:latin typeface="Times New Roman"/>
                <a:cs typeface="Times New Roman"/>
              </a:rPr>
              <a:t>xây </a:t>
            </a:r>
            <a:r>
              <a:rPr sz="1400" spc="-5" dirty="0">
                <a:latin typeface="Times New Roman"/>
                <a:cs typeface="Times New Roman"/>
              </a:rPr>
              <a:t>dựng </a:t>
            </a:r>
            <a:r>
              <a:rPr sz="1400" dirty="0" err="1">
                <a:latin typeface="Times New Roman"/>
                <a:cs typeface="Times New Roman"/>
              </a:rPr>
              <a:t>đất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vừa </a:t>
            </a:r>
            <a:r>
              <a:rPr sz="1400" spc="-5" dirty="0">
                <a:latin typeface="Times New Roman"/>
                <a:cs typeface="Times New Roman"/>
              </a:rPr>
              <a:t>trực </a:t>
            </a:r>
            <a:r>
              <a:rPr sz="1400" dirty="0">
                <a:latin typeface="Times New Roman"/>
                <a:cs typeface="Times New Roman"/>
              </a:rPr>
              <a:t>tiếp vận </a:t>
            </a:r>
            <a:r>
              <a:rPr sz="1400" spc="-5" dirty="0" err="1">
                <a:latin typeface="Times New Roman"/>
                <a:cs typeface="Times New Roman"/>
              </a:rPr>
              <a:t>chuyển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thực, </a:t>
            </a:r>
            <a:r>
              <a:rPr sz="1400" spc="-5" dirty="0">
                <a:latin typeface="Times New Roman"/>
                <a:cs typeface="Times New Roman"/>
              </a:rPr>
              <a:t>vũ khí, </a:t>
            </a:r>
            <a:r>
              <a:rPr sz="1400" spc="-80" dirty="0">
                <a:latin typeface="Times New Roman"/>
                <a:cs typeface="Times New Roman"/>
              </a:rPr>
              <a:t>quân  </a:t>
            </a:r>
            <a:r>
              <a:rPr sz="1400" spc="-5" dirty="0">
                <a:latin typeface="Times New Roman"/>
                <a:cs typeface="Times New Roman"/>
              </a:rPr>
              <a:t>trang </a:t>
            </a:r>
            <a:r>
              <a:rPr sz="1400" dirty="0">
                <a:latin typeface="Times New Roman"/>
                <a:cs typeface="Times New Roman"/>
              </a:rPr>
              <a:t>phục </a:t>
            </a:r>
            <a:r>
              <a:rPr sz="1400" spc="-5" dirty="0">
                <a:latin typeface="Times New Roman"/>
                <a:cs typeface="Times New Roman"/>
              </a:rPr>
              <a:t>vụ </a:t>
            </a:r>
            <a:r>
              <a:rPr sz="1400" spc="-10" dirty="0">
                <a:latin typeface="Times New Roman"/>
                <a:cs typeface="Times New Roman"/>
              </a:rPr>
              <a:t>mặt </a:t>
            </a:r>
            <a:r>
              <a:rPr sz="1400" dirty="0">
                <a:latin typeface="Times New Roman"/>
                <a:cs typeface="Times New Roman"/>
              </a:rPr>
              <a:t>trận, vận </a:t>
            </a:r>
            <a:r>
              <a:rPr sz="1400" spc="-5" dirty="0">
                <a:latin typeface="Times New Roman"/>
                <a:cs typeface="Times New Roman"/>
              </a:rPr>
              <a:t>chuyển </a:t>
            </a:r>
            <a:r>
              <a:rPr sz="1400" spc="-5" dirty="0" err="1">
                <a:latin typeface="Times New Roman"/>
                <a:cs typeface="Times New Roman"/>
              </a:rPr>
              <a:t>giúp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Cộng hòa dân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nhân dân </a:t>
            </a:r>
            <a:r>
              <a:rPr sz="1400" spc="-10" dirty="0">
                <a:latin typeface="Times New Roman"/>
                <a:cs typeface="Times New Roman"/>
              </a:rPr>
              <a:t>Lào </a:t>
            </a:r>
            <a:r>
              <a:rPr sz="1400" spc="-20" dirty="0">
                <a:latin typeface="Times New Roman"/>
                <a:cs typeface="Times New Roman"/>
              </a:rPr>
              <a:t>trong  </a:t>
            </a:r>
            <a:r>
              <a:rPr sz="1400" dirty="0">
                <a:latin typeface="Times New Roman"/>
                <a:cs typeface="Times New Roman"/>
              </a:rPr>
              <a:t>cuộc </a:t>
            </a:r>
            <a:r>
              <a:rPr sz="1400" spc="-5" dirty="0">
                <a:latin typeface="Times New Roman"/>
                <a:cs typeface="Times New Roman"/>
              </a:rPr>
              <a:t>đấu tranh </a:t>
            </a:r>
            <a:r>
              <a:rPr sz="1400" dirty="0">
                <a:latin typeface="Times New Roman"/>
                <a:cs typeface="Times New Roman"/>
              </a:rPr>
              <a:t>giải </a:t>
            </a:r>
            <a:r>
              <a:rPr sz="1400" spc="-5" dirty="0">
                <a:latin typeface="Times New Roman"/>
                <a:cs typeface="Times New Roman"/>
              </a:rPr>
              <a:t>phóng </a:t>
            </a:r>
            <a:r>
              <a:rPr sz="1400" dirty="0">
                <a:latin typeface="Times New Roman"/>
                <a:cs typeface="Times New Roman"/>
              </a:rPr>
              <a:t>dân tộc. </a:t>
            </a:r>
            <a:r>
              <a:rPr sz="1400" spc="-5" dirty="0">
                <a:latin typeface="Times New Roman"/>
                <a:cs typeface="Times New Roman"/>
              </a:rPr>
              <a:t>Nhiều </a:t>
            </a:r>
            <a:r>
              <a:rPr sz="1400" dirty="0" err="1">
                <a:latin typeface="Times New Roman"/>
                <a:cs typeface="Times New Roman"/>
              </a:rPr>
              <a:t>tấm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ơng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dũng </a:t>
            </a:r>
            <a:r>
              <a:rPr sz="1400" dirty="0">
                <a:latin typeface="Times New Roman"/>
                <a:cs typeface="Times New Roman"/>
              </a:rPr>
              <a:t>cảm, lái </a:t>
            </a:r>
            <a:r>
              <a:rPr sz="1400" dirty="0" err="1">
                <a:latin typeface="Times New Roman"/>
                <a:cs typeface="Times New Roman"/>
              </a:rPr>
              <a:t>xe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v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ợt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110" dirty="0">
                <a:latin typeface="Times New Roman"/>
                <a:cs typeface="Times New Roman"/>
              </a:rPr>
              <a:t>qua  </a:t>
            </a:r>
            <a:r>
              <a:rPr sz="1400" spc="-150" dirty="0" smtClean="0">
                <a:latin typeface="Times New Roman"/>
                <a:cs typeface="Times New Roman"/>
              </a:rPr>
              <a:t>m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smtClean="0">
                <a:latin typeface="Times New Roman"/>
                <a:cs typeface="Times New Roman"/>
              </a:rPr>
              <a:t>a </a:t>
            </a:r>
            <a:r>
              <a:rPr sz="1400" spc="-5" dirty="0">
                <a:latin typeface="Times New Roman"/>
                <a:cs typeface="Times New Roman"/>
              </a:rPr>
              <a:t>bom, </a:t>
            </a:r>
            <a:r>
              <a:rPr sz="1400" dirty="0">
                <a:latin typeface="Times New Roman"/>
                <a:cs typeface="Times New Roman"/>
              </a:rPr>
              <a:t>bão </a:t>
            </a:r>
            <a:r>
              <a:rPr sz="1400" spc="5" dirty="0">
                <a:latin typeface="Times New Roman"/>
                <a:cs typeface="Times New Roman"/>
              </a:rPr>
              <a:t>đạn,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5" dirty="0">
                <a:latin typeface="Times New Roman"/>
                <a:cs typeface="Times New Roman"/>
              </a:rPr>
              <a:t>sợ </a:t>
            </a:r>
            <a:r>
              <a:rPr sz="1400" spc="-5" dirty="0">
                <a:latin typeface="Times New Roman"/>
                <a:cs typeface="Times New Roman"/>
              </a:rPr>
              <a:t>gian </a:t>
            </a:r>
            <a:r>
              <a:rPr sz="1400" dirty="0">
                <a:latin typeface="Times New Roman"/>
                <a:cs typeface="Times New Roman"/>
              </a:rPr>
              <a:t>khổ, hy </a:t>
            </a:r>
            <a:r>
              <a:rPr sz="1400" spc="-5" dirty="0">
                <a:latin typeface="Times New Roman"/>
                <a:cs typeface="Times New Roman"/>
              </a:rPr>
              <a:t>sinh, </a:t>
            </a:r>
            <a:r>
              <a:rPr sz="1400" dirty="0">
                <a:latin typeface="Times New Roman"/>
                <a:cs typeface="Times New Roman"/>
              </a:rPr>
              <a:t>quyết </a:t>
            </a:r>
            <a:r>
              <a:rPr sz="1400" dirty="0" err="1">
                <a:latin typeface="Times New Roman"/>
                <a:cs typeface="Times New Roman"/>
              </a:rPr>
              <a:t>tâm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spc="-5" dirty="0">
                <a:latin typeface="Times New Roman"/>
                <a:cs typeface="Times New Roman"/>
              </a:rPr>
              <a:t>hàng </a:t>
            </a:r>
            <a:r>
              <a:rPr sz="1400" dirty="0">
                <a:latin typeface="Times New Roman"/>
                <a:cs typeface="Times New Roman"/>
              </a:rPr>
              <a:t>tới đích. </a:t>
            </a:r>
            <a:r>
              <a:rPr sz="1400" spc="-5" dirty="0">
                <a:latin typeface="Times New Roman"/>
                <a:cs typeface="Times New Roman"/>
              </a:rPr>
              <a:t>Hình </a:t>
            </a:r>
            <a:r>
              <a:rPr sz="1400" spc="-100" dirty="0">
                <a:latin typeface="Times New Roman"/>
                <a:cs typeface="Times New Roman"/>
              </a:rPr>
              <a:t>ảnh  </a:t>
            </a:r>
            <a:r>
              <a:rPr sz="1400" spc="-5" dirty="0">
                <a:latin typeface="Times New Roman"/>
                <a:cs typeface="Times New Roman"/>
              </a:rPr>
              <a:t>anh bộ </a:t>
            </a:r>
            <a:r>
              <a:rPr sz="1400" dirty="0">
                <a:latin typeface="Times New Roman"/>
                <a:cs typeface="Times New Roman"/>
              </a:rPr>
              <a:t>đội,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chiến </a:t>
            </a:r>
            <a:r>
              <a:rPr sz="1400" dirty="0">
                <a:latin typeface="Times New Roman"/>
                <a:cs typeface="Times New Roman"/>
              </a:rPr>
              <a:t>sỹ lái </a:t>
            </a:r>
            <a:r>
              <a:rPr sz="1400" spc="-5" dirty="0" err="1">
                <a:latin typeface="Times New Roman"/>
                <a:cs typeface="Times New Roman"/>
              </a:rPr>
              <a:t>xe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Sơn là </a:t>
            </a:r>
            <a:r>
              <a:rPr sz="1400" dirty="0">
                <a:latin typeface="Times New Roman"/>
                <a:cs typeface="Times New Roman"/>
              </a:rPr>
              <a:t>niềm cảm hứng </a:t>
            </a:r>
            <a:r>
              <a:rPr sz="1400" spc="-5" dirty="0">
                <a:latin typeface="Times New Roman"/>
                <a:cs typeface="Times New Roman"/>
              </a:rPr>
              <a:t>sáng tác cho </a:t>
            </a:r>
            <a:r>
              <a:rPr sz="1400" dirty="0">
                <a:latin typeface="Times New Roman"/>
                <a:cs typeface="Times New Roman"/>
              </a:rPr>
              <a:t>nhiều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25" dirty="0">
                <a:latin typeface="Times New Roman"/>
                <a:cs typeface="Times New Roman"/>
              </a:rPr>
              <a:t>nhà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595566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7620" algn="just">
              <a:lnSpc>
                <a:spcPts val="1600"/>
              </a:lnSpc>
              <a:spcBef>
                <a:spcPts val="225"/>
              </a:spcBef>
            </a:pPr>
            <a:r>
              <a:rPr sz="1400" spc="-5" dirty="0">
                <a:latin typeface="Times New Roman"/>
                <a:cs typeface="Times New Roman"/>
              </a:rPr>
              <a:t>thơ, nhà văn, </a:t>
            </a:r>
            <a:r>
              <a:rPr sz="1400" dirty="0">
                <a:latin typeface="Times New Roman"/>
                <a:cs typeface="Times New Roman"/>
              </a:rPr>
              <a:t>nhạc </a:t>
            </a:r>
            <a:r>
              <a:rPr sz="1400" spc="-5" dirty="0">
                <a:latin typeface="Times New Roman"/>
                <a:cs typeface="Times New Roman"/>
              </a:rPr>
              <a:t>sỹ,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lại những tác </a:t>
            </a:r>
            <a:r>
              <a:rPr sz="1400" dirty="0">
                <a:latin typeface="Times New Roman"/>
                <a:cs typeface="Times New Roman"/>
              </a:rPr>
              <a:t>phẩm có sức </a:t>
            </a:r>
            <a:r>
              <a:rPr sz="1400" spc="-5" dirty="0">
                <a:latin typeface="Times New Roman"/>
                <a:cs typeface="Times New Roman"/>
              </a:rPr>
              <a:t>sống lâu dài trong </a:t>
            </a:r>
            <a:r>
              <a:rPr sz="1400" dirty="0" err="1">
                <a:latin typeface="Times New Roman"/>
                <a:cs typeface="Times New Roman"/>
              </a:rPr>
              <a:t>lòng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ng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ời</a:t>
            </a:r>
            <a:r>
              <a:rPr sz="1400" spc="-110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Việt </a:t>
            </a:r>
            <a:r>
              <a:rPr sz="1400" spc="-5" dirty="0">
                <a:latin typeface="Times New Roman"/>
                <a:cs typeface="Times New Roman"/>
              </a:rPr>
              <a:t>Nam </a:t>
            </a:r>
            <a:r>
              <a:rPr sz="1400" dirty="0">
                <a:latin typeface="Times New Roman"/>
                <a:cs typeface="Times New Roman"/>
              </a:rPr>
              <a:t>và bạn bè quốc tế. </a:t>
            </a:r>
            <a:r>
              <a:rPr sz="1400" spc="-5" dirty="0">
                <a:latin typeface="Times New Roman"/>
                <a:cs typeface="Times New Roman"/>
              </a:rPr>
              <a:t>Nhiều </a:t>
            </a:r>
            <a:r>
              <a:rPr sz="1400" dirty="0">
                <a:latin typeface="Times New Roman"/>
                <a:cs typeface="Times New Roman"/>
              </a:rPr>
              <a:t>tập </a:t>
            </a:r>
            <a:r>
              <a:rPr sz="1400" spc="-5" dirty="0">
                <a:latin typeface="Times New Roman"/>
                <a:cs typeface="Times New Roman"/>
              </a:rPr>
              <a:t>thể đơn </a:t>
            </a:r>
            <a:r>
              <a:rPr sz="1400" spc="5" dirty="0">
                <a:latin typeface="Times New Roman"/>
                <a:cs typeface="Times New Roman"/>
              </a:rPr>
              <a:t>vị </a:t>
            </a:r>
            <a:r>
              <a:rPr sz="1400" spc="-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tải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và cá </a:t>
            </a:r>
            <a:r>
              <a:rPr sz="1400" spc="-5" dirty="0">
                <a:latin typeface="Times New Roman"/>
                <a:cs typeface="Times New Roman"/>
              </a:rPr>
              <a:t>nhân là những lái 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nhiều thành tích, </a:t>
            </a:r>
            <a:r>
              <a:rPr sz="1400" dirty="0" err="1">
                <a:latin typeface="Times New Roman"/>
                <a:cs typeface="Times New Roman"/>
              </a:rPr>
              <a:t>đã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phong </a:t>
            </a:r>
            <a:r>
              <a:rPr sz="1400" dirty="0">
                <a:latin typeface="Times New Roman"/>
                <a:cs typeface="Times New Roman"/>
              </a:rPr>
              <a:t>tặng </a:t>
            </a:r>
            <a:r>
              <a:rPr sz="1400" spc="-5" dirty="0">
                <a:latin typeface="Times New Roman"/>
                <a:cs typeface="Times New Roman"/>
              </a:rPr>
              <a:t>danh </a:t>
            </a:r>
            <a:r>
              <a:rPr sz="1400" dirty="0">
                <a:latin typeface="Times New Roman"/>
                <a:cs typeface="Times New Roman"/>
              </a:rPr>
              <a:t>hiệu anh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hùng.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200"/>
              </a:lnSpc>
              <a:spcBef>
                <a:spcPts val="560"/>
              </a:spcBef>
              <a:buAutoNum type="arabicParenR" startAt="4"/>
              <a:tabLst>
                <a:tab pos="584200" algn="l"/>
              </a:tabLst>
            </a:pPr>
            <a:r>
              <a:rPr sz="1400" dirty="0">
                <a:latin typeface="Times New Roman"/>
                <a:cs typeface="Times New Roman"/>
              </a:rPr>
              <a:t>Sau ngày </a:t>
            </a:r>
            <a:r>
              <a:rPr sz="1400" spc="-5" dirty="0">
                <a:latin typeface="Times New Roman"/>
                <a:cs typeface="Times New Roman"/>
              </a:rPr>
              <a:t>miền Nam </a:t>
            </a:r>
            <a:r>
              <a:rPr sz="1400" spc="5" dirty="0">
                <a:latin typeface="Times New Roman"/>
                <a:cs typeface="Times New Roman"/>
              </a:rPr>
              <a:t>giải </a:t>
            </a:r>
            <a:r>
              <a:rPr sz="1400" spc="-5" dirty="0">
                <a:latin typeface="Times New Roman"/>
                <a:cs typeface="Times New Roman"/>
              </a:rPr>
              <a:t>phóng, </a:t>
            </a:r>
            <a:r>
              <a:rPr sz="1400" spc="5" dirty="0" err="1">
                <a:latin typeface="Times New Roman"/>
                <a:cs typeface="Times New Roman"/>
              </a:rPr>
              <a:t>đất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thống nhất, cho </a:t>
            </a:r>
            <a:r>
              <a:rPr sz="1400" dirty="0">
                <a:latin typeface="Times New Roman"/>
                <a:cs typeface="Times New Roman"/>
              </a:rPr>
              <a:t>đến năm 1985, </a:t>
            </a:r>
            <a:r>
              <a:rPr sz="1400" spc="-30" dirty="0">
                <a:latin typeface="Times New Roman"/>
                <a:cs typeface="Times New Roman"/>
              </a:rPr>
              <a:t>đội  </a:t>
            </a:r>
            <a:r>
              <a:rPr sz="1400" spc="-5" dirty="0">
                <a:latin typeface="Times New Roman"/>
                <a:cs typeface="Times New Roman"/>
              </a:rPr>
              <a:t>ngũ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 err="1">
                <a:latin typeface="Times New Roman"/>
                <a:cs typeface="Times New Roman"/>
              </a:rPr>
              <a:t>xe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ta </a:t>
            </a:r>
            <a:r>
              <a:rPr sz="1400" spc="-5" dirty="0">
                <a:latin typeface="Times New Roman"/>
                <a:cs typeface="Times New Roman"/>
              </a:rPr>
              <a:t>cùng nhân dân </a:t>
            </a:r>
            <a:r>
              <a:rPr sz="1400" dirty="0" err="1">
                <a:latin typeface="Times New Roman"/>
                <a:cs typeface="Times New Roman"/>
              </a:rPr>
              <a:t>cả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bắt tay </a:t>
            </a:r>
            <a:r>
              <a:rPr sz="1400" dirty="0">
                <a:latin typeface="Times New Roman"/>
                <a:cs typeface="Times New Roman"/>
              </a:rPr>
              <a:t>vào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cuộc </a:t>
            </a:r>
            <a:r>
              <a:rPr sz="1400" spc="-180" dirty="0">
                <a:latin typeface="Times New Roman"/>
                <a:cs typeface="Times New Roman"/>
              </a:rPr>
              <a:t>xây  </a:t>
            </a:r>
            <a:r>
              <a:rPr sz="1400" spc="-5" dirty="0">
                <a:latin typeface="Times New Roman"/>
                <a:cs typeface="Times New Roman"/>
              </a:rPr>
              <a:t>dựng, kiến thiết </a:t>
            </a:r>
            <a:r>
              <a:rPr sz="1400" spc="-5" dirty="0" err="1">
                <a:latin typeface="Times New Roman"/>
                <a:cs typeface="Times New Roman"/>
              </a:rPr>
              <a:t>đất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bảo vệ tổ </a:t>
            </a:r>
            <a:r>
              <a:rPr sz="1400" spc="-10" dirty="0">
                <a:latin typeface="Times New Roman"/>
                <a:cs typeface="Times New Roman"/>
              </a:rPr>
              <a:t>quốc </a:t>
            </a:r>
            <a:r>
              <a:rPr sz="1400" dirty="0">
                <a:latin typeface="Times New Roman"/>
                <a:cs typeface="Times New Roman"/>
              </a:rPr>
              <a:t>xã hội </a:t>
            </a:r>
            <a:r>
              <a:rPr sz="1400" spc="-5" dirty="0">
                <a:latin typeface="Times New Roman"/>
                <a:cs typeface="Times New Roman"/>
              </a:rPr>
              <a:t>chủ nghĩa đồng </a:t>
            </a:r>
            <a:r>
              <a:rPr sz="1400" dirty="0">
                <a:latin typeface="Times New Roman"/>
                <a:cs typeface="Times New Roman"/>
              </a:rPr>
              <a:t>thời tiếp tục giúp </a:t>
            </a:r>
            <a:r>
              <a:rPr sz="1400" spc="-40" dirty="0" err="1">
                <a:latin typeface="Times New Roman"/>
                <a:cs typeface="Times New Roman"/>
              </a:rPr>
              <a:t>đỡ</a:t>
            </a:r>
            <a:r>
              <a:rPr sz="1400" spc="-40" dirty="0">
                <a:latin typeface="Times New Roman"/>
                <a:cs typeface="Times New Roman"/>
              </a:rPr>
              <a:t> 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bạn Lào, Campuchia. </a:t>
            </a:r>
            <a:r>
              <a:rPr sz="1400" dirty="0" err="1">
                <a:latin typeface="Times New Roman"/>
                <a:cs typeface="Times New Roman"/>
              </a:rPr>
              <a:t>Lực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vận 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đã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dirty="0" err="1">
                <a:latin typeface="Times New Roman"/>
                <a:cs typeface="Times New Roman"/>
              </a:rPr>
              <a:t>những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b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phát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triển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vượt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bậc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đáp ứng </a:t>
            </a:r>
            <a:r>
              <a:rPr sz="1400" dirty="0">
                <a:latin typeface="Times New Roman"/>
                <a:cs typeface="Times New Roman"/>
              </a:rPr>
              <a:t>kịp thời </a:t>
            </a:r>
            <a:r>
              <a:rPr sz="1400" spc="-5" dirty="0">
                <a:latin typeface="Times New Roman"/>
                <a:cs typeface="Times New Roman"/>
              </a:rPr>
              <a:t>nhu cầu </a:t>
            </a:r>
            <a:r>
              <a:rPr sz="1400" dirty="0">
                <a:latin typeface="Times New Roman"/>
                <a:cs typeface="Times New Roman"/>
              </a:rPr>
              <a:t>vận tải </a:t>
            </a:r>
            <a:r>
              <a:rPr sz="1400" spc="-5" dirty="0">
                <a:latin typeface="Times New Roman"/>
                <a:cs typeface="Times New Roman"/>
              </a:rPr>
              <a:t>trong mọi thời điểm. </a:t>
            </a:r>
            <a:r>
              <a:rPr sz="1400" dirty="0" err="1">
                <a:latin typeface="Times New Roman"/>
                <a:cs typeface="Times New Roman"/>
              </a:rPr>
              <a:t>Những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xe, đã </a:t>
            </a:r>
            <a:r>
              <a:rPr sz="1400" spc="-25" dirty="0">
                <a:latin typeface="Times New Roman"/>
                <a:cs typeface="Times New Roman"/>
              </a:rPr>
              <a:t>vận  </a:t>
            </a:r>
            <a:r>
              <a:rPr sz="1400" spc="-5" dirty="0">
                <a:latin typeface="Times New Roman"/>
                <a:cs typeface="Times New Roman"/>
              </a:rPr>
              <a:t>chuyển đến vùng sâu, vùng </a:t>
            </a:r>
            <a:r>
              <a:rPr sz="1400" dirty="0">
                <a:latin typeface="Times New Roman"/>
                <a:cs typeface="Times New Roman"/>
              </a:rPr>
              <a:t>xa, </a:t>
            </a:r>
            <a:r>
              <a:rPr sz="1400" spc="5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spc="-5" dirty="0" err="1">
                <a:latin typeface="Times New Roman"/>
                <a:cs typeface="Times New Roman"/>
              </a:rPr>
              <a:t>công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lớn, những vùng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thiên </a:t>
            </a:r>
            <a:r>
              <a:rPr sz="1400" spc="-25" dirty="0">
                <a:latin typeface="Times New Roman"/>
                <a:cs typeface="Times New Roman"/>
              </a:rPr>
              <a:t>tai  </a:t>
            </a:r>
            <a:r>
              <a:rPr sz="1400" spc="-5" dirty="0">
                <a:latin typeface="Times New Roman"/>
                <a:cs typeface="Times New Roman"/>
              </a:rPr>
              <a:t>bão </a:t>
            </a:r>
            <a:r>
              <a:rPr sz="1400" dirty="0">
                <a:latin typeface="Times New Roman"/>
                <a:cs typeface="Times New Roman"/>
              </a:rPr>
              <a:t>lũ </a:t>
            </a:r>
            <a:r>
              <a:rPr sz="1400" spc="-5" dirty="0">
                <a:latin typeface="Times New Roman"/>
                <a:cs typeface="Times New Roman"/>
              </a:rPr>
              <a:t>kịp </a:t>
            </a:r>
            <a:r>
              <a:rPr sz="1400" dirty="0">
                <a:latin typeface="Times New Roman"/>
                <a:cs typeface="Times New Roman"/>
              </a:rPr>
              <a:t>thời.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ph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ơng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phục </a:t>
            </a:r>
            <a:r>
              <a:rPr sz="1400" dirty="0">
                <a:latin typeface="Times New Roman"/>
                <a:cs typeface="Times New Roman"/>
              </a:rPr>
              <a:t>vụ </a:t>
            </a:r>
            <a:r>
              <a:rPr sz="1400" spc="-10" dirty="0">
                <a:latin typeface="Times New Roman"/>
                <a:cs typeface="Times New Roman"/>
              </a:rPr>
              <a:t>mới </a:t>
            </a:r>
            <a:r>
              <a:rPr sz="1400" dirty="0">
                <a:latin typeface="Times New Roman"/>
                <a:cs typeface="Times New Roman"/>
              </a:rPr>
              <a:t>trong vận </a:t>
            </a:r>
            <a:r>
              <a:rPr sz="1400" spc="-5" dirty="0">
                <a:latin typeface="Times New Roman"/>
                <a:cs typeface="Times New Roman"/>
              </a:rPr>
              <a:t>tải hành </a:t>
            </a:r>
            <a:r>
              <a:rPr sz="1400" dirty="0">
                <a:latin typeface="Times New Roman"/>
                <a:cs typeface="Times New Roman"/>
              </a:rPr>
              <a:t>khách,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spc="-95" dirty="0">
                <a:latin typeface="Times New Roman"/>
                <a:cs typeface="Times New Roman"/>
              </a:rPr>
              <a:t>các  </a:t>
            </a:r>
            <a:r>
              <a:rPr sz="1400" spc="-5" dirty="0">
                <a:latin typeface="Times New Roman"/>
                <a:cs typeface="Times New Roman"/>
              </a:rPr>
              <a:t>tuyến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khách về đến các huyện, xã…Đội ngũ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đã </a:t>
            </a:r>
            <a:r>
              <a:rPr sz="1400" spc="-5" dirty="0">
                <a:latin typeface="Times New Roman"/>
                <a:cs typeface="Times New Roman"/>
              </a:rPr>
              <a:t>đóng góp to  lớn vào công cuộc xây </a:t>
            </a:r>
            <a:r>
              <a:rPr sz="1400" dirty="0">
                <a:latin typeface="Times New Roman"/>
                <a:cs typeface="Times New Roman"/>
              </a:rPr>
              <a:t>dựng và bảo vệ tổ quốc, </a:t>
            </a:r>
            <a:r>
              <a:rPr sz="1400" spc="-5" dirty="0" err="1">
                <a:latin typeface="Times New Roman"/>
                <a:cs typeface="Times New Roman"/>
              </a:rPr>
              <a:t>nhiều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có phẩm chất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30" dirty="0">
                <a:latin typeface="Times New Roman"/>
                <a:cs typeface="Times New Roman"/>
              </a:rPr>
              <a:t>tốt,  </a:t>
            </a:r>
            <a:r>
              <a:rPr sz="1400" dirty="0">
                <a:latin typeface="Times New Roman"/>
                <a:cs typeface="Times New Roman"/>
              </a:rPr>
              <a:t>dám chấp </a:t>
            </a:r>
            <a:r>
              <a:rPr sz="1400" spc="-5" dirty="0">
                <a:latin typeface="Times New Roman"/>
                <a:cs typeface="Times New Roman"/>
              </a:rPr>
              <a:t>nhận </a:t>
            </a:r>
            <a:r>
              <a:rPr sz="1400" dirty="0">
                <a:latin typeface="Times New Roman"/>
                <a:cs typeface="Times New Roman"/>
              </a:rPr>
              <a:t>hy </a:t>
            </a:r>
            <a:r>
              <a:rPr sz="1400" spc="-5" dirty="0">
                <a:latin typeface="Times New Roman"/>
                <a:cs typeface="Times New Roman"/>
              </a:rPr>
              <a:t>sinh gian </a:t>
            </a:r>
            <a:r>
              <a:rPr sz="1400" dirty="0">
                <a:latin typeface="Times New Roman"/>
                <a:cs typeface="Times New Roman"/>
              </a:rPr>
              <a:t>khổ </a:t>
            </a:r>
            <a:r>
              <a:rPr sz="1400" spc="-5" dirty="0">
                <a:latin typeface="Times New Roman"/>
                <a:cs typeface="Times New Roman"/>
              </a:rPr>
              <a:t>trong thời bình, </a:t>
            </a:r>
            <a:r>
              <a:rPr sz="1400" dirty="0">
                <a:latin typeface="Times New Roman"/>
                <a:cs typeface="Times New Roman"/>
              </a:rPr>
              <a:t>tận tụy phục </a:t>
            </a:r>
            <a:r>
              <a:rPr sz="1400" spc="-5" dirty="0">
                <a:latin typeface="Times New Roman"/>
                <a:cs typeface="Times New Roman"/>
              </a:rPr>
              <a:t>vụ nhân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dân.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200"/>
              </a:lnSpc>
              <a:spcBef>
                <a:spcPts val="600"/>
              </a:spcBef>
              <a:buAutoNum type="arabicParenR" startAt="4"/>
              <a:tabLst>
                <a:tab pos="572135" algn="l"/>
              </a:tabLst>
            </a:pPr>
            <a:r>
              <a:rPr sz="1400" dirty="0">
                <a:latin typeface="Times New Roman"/>
                <a:cs typeface="Times New Roman"/>
              </a:rPr>
              <a:t>Sau năm 1985 đến </a:t>
            </a:r>
            <a:r>
              <a:rPr sz="1400" spc="-5" dirty="0">
                <a:latin typeface="Times New Roman"/>
                <a:cs typeface="Times New Roman"/>
              </a:rPr>
              <a:t>nay, </a:t>
            </a:r>
            <a:r>
              <a:rPr sz="1400" dirty="0">
                <a:latin typeface="Times New Roman"/>
                <a:cs typeface="Times New Roman"/>
              </a:rPr>
              <a:t>bắt </a:t>
            </a:r>
            <a:r>
              <a:rPr sz="1400" spc="-5" dirty="0">
                <a:latin typeface="Times New Roman"/>
                <a:cs typeface="Times New Roman"/>
              </a:rPr>
              <a:t>đầu công cuộc “Đổi mới”, phát triển nền kinh </a:t>
            </a:r>
            <a:r>
              <a:rPr sz="1400" dirty="0">
                <a:latin typeface="Times New Roman"/>
                <a:cs typeface="Times New Roman"/>
              </a:rPr>
              <a:t>tế </a:t>
            </a:r>
            <a:r>
              <a:rPr sz="1400" spc="-5" dirty="0" err="1">
                <a:latin typeface="Times New Roman"/>
                <a:cs typeface="Times New Roman"/>
              </a:rPr>
              <a:t>đất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theo kinh </a:t>
            </a:r>
            <a:r>
              <a:rPr sz="1400" spc="5" dirty="0">
                <a:latin typeface="Times New Roman"/>
                <a:cs typeface="Times New Roman"/>
              </a:rPr>
              <a:t>tế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định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xã </a:t>
            </a:r>
            <a:r>
              <a:rPr sz="1400" dirty="0">
                <a:latin typeface="Times New Roman"/>
                <a:cs typeface="Times New Roman"/>
              </a:rPr>
              <a:t>hội chủ </a:t>
            </a:r>
            <a:r>
              <a:rPr sz="1400" spc="-5" dirty="0">
                <a:latin typeface="Times New Roman"/>
                <a:cs typeface="Times New Roman"/>
              </a:rPr>
              <a:t>nghĩa,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5" dirty="0">
                <a:latin typeface="Times New Roman"/>
                <a:cs typeface="Times New Roman"/>
              </a:rPr>
              <a:t>tạo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kiện cho vận </a:t>
            </a:r>
            <a:r>
              <a:rPr sz="1400" spc="-195" dirty="0">
                <a:latin typeface="Times New Roman"/>
                <a:cs typeface="Times New Roman"/>
              </a:rPr>
              <a:t>tải  </a:t>
            </a:r>
            <a:r>
              <a:rPr sz="1400" dirty="0">
                <a:latin typeface="Times New Roman"/>
                <a:cs typeface="Times New Roman"/>
              </a:rPr>
              <a:t>ô tô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>
                <a:latin typeface="Times New Roman"/>
                <a:cs typeface="Times New Roman"/>
              </a:rPr>
              <a:t>mạnh </a:t>
            </a:r>
            <a:r>
              <a:rPr sz="1400" dirty="0">
                <a:latin typeface="Times New Roman"/>
                <a:cs typeface="Times New Roman"/>
              </a:rPr>
              <a:t>mẽ, có </a:t>
            </a:r>
            <a:r>
              <a:rPr sz="1400" spc="-5" dirty="0">
                <a:latin typeface="Times New Roman"/>
                <a:cs typeface="Times New Roman"/>
              </a:rPr>
              <a:t>rất nhiều biến động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thay </a:t>
            </a:r>
            <a:r>
              <a:rPr sz="1400" dirty="0">
                <a:latin typeface="Times New Roman"/>
                <a:cs typeface="Times New Roman"/>
              </a:rPr>
              <a:t>đổi, </a:t>
            </a:r>
            <a:r>
              <a:rPr sz="1400" spc="-5" dirty="0" err="1">
                <a:latin typeface="Times New Roman"/>
                <a:cs typeface="Times New Roman"/>
              </a:rPr>
              <a:t>nhiều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</a:t>
            </a:r>
            <a:r>
              <a:rPr sz="1400" spc="-5" dirty="0">
                <a:latin typeface="Times New Roman"/>
                <a:cs typeface="Times New Roman"/>
              </a:rPr>
              <a:t>tốt, các  </a:t>
            </a:r>
            <a:r>
              <a:rPr sz="1400" dirty="0">
                <a:latin typeface="Times New Roman"/>
                <a:cs typeface="Times New Roman"/>
              </a:rPr>
              <a:t>dịch </a:t>
            </a:r>
            <a:r>
              <a:rPr sz="1400" spc="-5" dirty="0">
                <a:latin typeface="Times New Roman"/>
                <a:cs typeface="Times New Roman"/>
              </a:rPr>
              <a:t>vụ vận tải </a:t>
            </a:r>
            <a:r>
              <a:rPr sz="1400" dirty="0">
                <a:latin typeface="Times New Roman"/>
                <a:cs typeface="Times New Roman"/>
              </a:rPr>
              <a:t>ô tô tốt </a:t>
            </a:r>
            <a:r>
              <a:rPr sz="1400" spc="-5" dirty="0" err="1">
                <a:latin typeface="Times New Roman"/>
                <a:cs typeface="Times New Roman"/>
              </a:rPr>
              <a:t>đã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spc="-10" dirty="0">
                <a:latin typeface="Times New Roman"/>
                <a:cs typeface="Times New Roman"/>
              </a:rPr>
              <a:t>ra </a:t>
            </a:r>
            <a:r>
              <a:rPr sz="1400" dirty="0" err="1">
                <a:latin typeface="Times New Roman"/>
                <a:cs typeface="Times New Roman"/>
              </a:rPr>
              <a:t>thị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ờng</a:t>
            </a:r>
            <a:r>
              <a:rPr sz="1400" spc="-6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đáp ứng </a:t>
            </a:r>
            <a:r>
              <a:rPr sz="1400" dirty="0">
                <a:latin typeface="Times New Roman"/>
                <a:cs typeface="Times New Roman"/>
              </a:rPr>
              <a:t>kịp thời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spc="-5" dirty="0" err="1">
                <a:latin typeface="Times New Roman"/>
                <a:cs typeface="Times New Roman"/>
              </a:rPr>
              <a:t>nhu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cầu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hết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sức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đa </a:t>
            </a:r>
            <a:r>
              <a:rPr sz="1400" spc="-5" dirty="0">
                <a:latin typeface="Times New Roman"/>
                <a:cs typeface="Times New Roman"/>
              </a:rPr>
              <a:t>dạng của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ờng</a:t>
            </a:r>
            <a:r>
              <a:rPr sz="1400" spc="-60" dirty="0">
                <a:latin typeface="Times New Roman"/>
                <a:cs typeface="Times New Roman"/>
              </a:rPr>
              <a:t>. </a:t>
            </a:r>
            <a:r>
              <a:rPr sz="1400" spc="-110" dirty="0" err="1" smtClean="0">
                <a:latin typeface="Times New Roman"/>
                <a:cs typeface="Times New Roman"/>
              </a:rPr>
              <a:t>Ch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smtClean="0">
                <a:latin typeface="Times New Roman"/>
                <a:cs typeface="Times New Roman"/>
              </a:rPr>
              <a:t>a </a:t>
            </a:r>
            <a:r>
              <a:rPr sz="1400" spc="-5" dirty="0">
                <a:latin typeface="Times New Roman"/>
                <a:cs typeface="Times New Roman"/>
              </a:rPr>
              <a:t>bao </a:t>
            </a:r>
            <a:r>
              <a:rPr sz="1400" dirty="0" err="1">
                <a:latin typeface="Times New Roman"/>
                <a:cs typeface="Times New Roman"/>
              </a:rPr>
              <a:t>giờ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dân đi lại </a:t>
            </a:r>
            <a:r>
              <a:rPr sz="1400" dirty="0">
                <a:latin typeface="Times New Roman"/>
                <a:cs typeface="Times New Roman"/>
              </a:rPr>
              <a:t>dễ </a:t>
            </a:r>
            <a:r>
              <a:rPr sz="1400" spc="-5" dirty="0">
                <a:latin typeface="Times New Roman"/>
                <a:cs typeface="Times New Roman"/>
              </a:rPr>
              <a:t>dàng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 err="1">
                <a:latin typeface="Times New Roman"/>
                <a:cs typeface="Times New Roman"/>
              </a:rPr>
              <a:t>thuận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tiện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như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hiện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nay, </a:t>
            </a:r>
            <a:r>
              <a:rPr sz="1400" spc="5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nhiều tuyến vận </a:t>
            </a:r>
            <a:r>
              <a:rPr sz="1400" spc="-5" dirty="0" err="1">
                <a:latin typeface="Times New Roman"/>
                <a:cs typeface="Times New Roman"/>
              </a:rPr>
              <a:t>tải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đi khắp mọi nơi, </a:t>
            </a:r>
            <a:r>
              <a:rPr sz="1400" dirty="0">
                <a:latin typeface="Times New Roman"/>
                <a:cs typeface="Times New Roman"/>
              </a:rPr>
              <a:t>tới </a:t>
            </a:r>
            <a:r>
              <a:rPr sz="1400" spc="-5" dirty="0">
                <a:latin typeface="Times New Roman"/>
                <a:cs typeface="Times New Roman"/>
              </a:rPr>
              <a:t>mọi miền </a:t>
            </a:r>
            <a:r>
              <a:rPr sz="1400" dirty="0" err="1">
                <a:latin typeface="Times New Roman"/>
                <a:cs typeface="Times New Roman"/>
              </a:rPr>
              <a:t>đất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50" dirty="0" smtClean="0">
                <a:latin typeface="Times New Roman"/>
                <a:cs typeface="Times New Roman"/>
              </a:rPr>
              <a:t>n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err="1" smtClean="0">
                <a:latin typeface="Times New Roman"/>
                <a:cs typeface="Times New Roman"/>
              </a:rPr>
              <a:t>ớc</a:t>
            </a:r>
            <a:r>
              <a:rPr sz="1400" spc="-150" dirty="0">
                <a:latin typeface="Times New Roman"/>
                <a:cs typeface="Times New Roman"/>
              </a:rPr>
              <a:t>,  </a:t>
            </a:r>
            <a:r>
              <a:rPr sz="1400" spc="-5" dirty="0">
                <a:latin typeface="Times New Roman"/>
                <a:cs typeface="Times New Roman"/>
              </a:rPr>
              <a:t>phát triển giao thông </a:t>
            </a:r>
            <a:r>
              <a:rPr sz="1400" dirty="0">
                <a:latin typeface="Times New Roman"/>
                <a:cs typeface="Times New Roman"/>
              </a:rPr>
              <a:t>vận tải </a:t>
            </a:r>
            <a:r>
              <a:rPr sz="1400" dirty="0" err="1">
                <a:latin typeface="Times New Roman"/>
                <a:cs typeface="Times New Roman"/>
              </a:rPr>
              <a:t>đi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tr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một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b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để đáp ứng yêu </a:t>
            </a:r>
            <a:r>
              <a:rPr sz="1400" dirty="0">
                <a:latin typeface="Times New Roman"/>
                <a:cs typeface="Times New Roman"/>
              </a:rPr>
              <a:t>cầu </a:t>
            </a:r>
            <a:r>
              <a:rPr sz="1400" spc="-5" dirty="0">
                <a:latin typeface="Times New Roman"/>
                <a:cs typeface="Times New Roman"/>
              </a:rPr>
              <a:t>phục vụ đời </a:t>
            </a:r>
            <a:r>
              <a:rPr sz="1400" spc="-90" dirty="0">
                <a:latin typeface="Times New Roman"/>
                <a:cs typeface="Times New Roman"/>
              </a:rPr>
              <a:t>sống  </a:t>
            </a:r>
            <a:r>
              <a:rPr sz="1400" spc="-5" dirty="0">
                <a:latin typeface="Times New Roman"/>
                <a:cs typeface="Times New Roman"/>
              </a:rPr>
              <a:t>nhân dân, </a:t>
            </a:r>
            <a:r>
              <a:rPr sz="1400" dirty="0">
                <a:latin typeface="Times New Roman"/>
                <a:cs typeface="Times New Roman"/>
              </a:rPr>
              <a:t>phục </a:t>
            </a:r>
            <a:r>
              <a:rPr sz="1400" spc="-5" dirty="0">
                <a:latin typeface="Times New Roman"/>
                <a:cs typeface="Times New Roman"/>
              </a:rPr>
              <a:t>vụ xây </a:t>
            </a:r>
            <a:r>
              <a:rPr sz="1400" dirty="0">
                <a:latin typeface="Times New Roman"/>
                <a:cs typeface="Times New Roman"/>
              </a:rPr>
              <a:t>dựng và </a:t>
            </a:r>
            <a:r>
              <a:rPr sz="1400" spc="-5" dirty="0">
                <a:latin typeface="Times New Roman"/>
                <a:cs typeface="Times New Roman"/>
              </a:rPr>
              <a:t>phát triển </a:t>
            </a:r>
            <a:r>
              <a:rPr sz="1400" dirty="0" err="1">
                <a:latin typeface="Times New Roman"/>
                <a:cs typeface="Times New Roman"/>
              </a:rPr>
              <a:t>đất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ớc</a:t>
            </a:r>
            <a:r>
              <a:rPr sz="1400" spc="-90" dirty="0">
                <a:latin typeface="Times New Roman"/>
                <a:cs typeface="Times New Roman"/>
              </a:rPr>
              <a:t>…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300"/>
              </a:lnSpc>
              <a:spcBef>
                <a:spcPts val="605"/>
              </a:spcBef>
            </a:pP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chế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đã có </a:t>
            </a:r>
            <a:r>
              <a:rPr sz="1400" spc="-5" dirty="0">
                <a:latin typeface="Times New Roman"/>
                <a:cs typeface="Times New Roman"/>
              </a:rPr>
              <a:t>những tác động tích </a:t>
            </a:r>
            <a:r>
              <a:rPr sz="1400" dirty="0">
                <a:latin typeface="Times New Roman"/>
                <a:cs typeface="Times New Roman"/>
              </a:rPr>
              <a:t>cực đến hoạt </a:t>
            </a:r>
            <a:r>
              <a:rPr sz="1400" spc="-5" dirty="0">
                <a:latin typeface="Times New Roman"/>
                <a:cs typeface="Times New Roman"/>
              </a:rPr>
              <a:t>động vận 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tô, </a:t>
            </a:r>
            <a:r>
              <a:rPr sz="1400" spc="-50" dirty="0">
                <a:latin typeface="Times New Roman"/>
                <a:cs typeface="Times New Roman"/>
              </a:rPr>
              <a:t>đạo 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nghề nghiệp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tô,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cũng đồng thời phát sinh </a:t>
            </a:r>
            <a:r>
              <a:rPr sz="1400" dirty="0">
                <a:latin typeface="Times New Roman"/>
                <a:cs typeface="Times New Roman"/>
              </a:rPr>
              <a:t>một </a:t>
            </a:r>
            <a:r>
              <a:rPr sz="1400" spc="-5" dirty="0">
                <a:latin typeface="Times New Roman"/>
                <a:cs typeface="Times New Roman"/>
              </a:rPr>
              <a:t>số </a:t>
            </a:r>
            <a:r>
              <a:rPr sz="1400" spc="-65" dirty="0" err="1">
                <a:latin typeface="Times New Roman"/>
                <a:cs typeface="Times New Roman"/>
              </a:rPr>
              <a:t>hiện</a:t>
            </a:r>
            <a:r>
              <a:rPr sz="1400" spc="-65" dirty="0">
                <a:latin typeface="Times New Roman"/>
                <a:cs typeface="Times New Roman"/>
              </a:rPr>
              <a:t>  </a:t>
            </a:r>
            <a:r>
              <a:rPr sz="1400" spc="-70" dirty="0" smtClean="0">
                <a:latin typeface="Times New Roman"/>
                <a:cs typeface="Times New Roman"/>
              </a:rPr>
              <a:t>t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ợng</a:t>
            </a:r>
            <a:r>
              <a:rPr sz="1400" spc="-7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yếu </a:t>
            </a:r>
            <a:r>
              <a:rPr sz="1400" dirty="0">
                <a:latin typeface="Times New Roman"/>
                <a:cs typeface="Times New Roman"/>
              </a:rPr>
              <a:t>tố </a:t>
            </a:r>
            <a:r>
              <a:rPr sz="1400" spc="-5" dirty="0">
                <a:latin typeface="Times New Roman"/>
                <a:cs typeface="Times New Roman"/>
              </a:rPr>
              <a:t>tiêu cực </a:t>
            </a:r>
            <a:r>
              <a:rPr sz="1400" dirty="0">
                <a:latin typeface="Times New Roman"/>
                <a:cs typeface="Times New Roman"/>
              </a:rPr>
              <a:t>tác </a:t>
            </a:r>
            <a:r>
              <a:rPr sz="1400" spc="-5" dirty="0">
                <a:latin typeface="Times New Roman"/>
                <a:cs typeface="Times New Roman"/>
              </a:rPr>
              <a:t>động đến hoạt động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tô, 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nghề nghiệp </a:t>
            </a:r>
            <a:r>
              <a:rPr sz="1400" spc="-30" dirty="0" err="1">
                <a:latin typeface="Times New Roman"/>
                <a:cs typeface="Times New Roman"/>
              </a:rPr>
              <a:t>của</a:t>
            </a:r>
            <a:r>
              <a:rPr sz="1400" spc="-30" dirty="0">
                <a:latin typeface="Times New Roman"/>
                <a:cs typeface="Times New Roman"/>
              </a:rPr>
              <a:t> 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ô tô. </a:t>
            </a:r>
            <a:r>
              <a:rPr sz="1400" spc="-5" dirty="0">
                <a:latin typeface="Times New Roman"/>
                <a:cs typeface="Times New Roman"/>
              </a:rPr>
              <a:t>Vì vậy, mỗi </a:t>
            </a:r>
            <a:r>
              <a:rPr sz="1400" dirty="0">
                <a:latin typeface="Times New Roman"/>
                <a:cs typeface="Times New Roman"/>
              </a:rPr>
              <a:t>cơ quan </a:t>
            </a:r>
            <a:r>
              <a:rPr sz="1400" spc="-5" dirty="0">
                <a:latin typeface="Times New Roman"/>
                <a:cs typeface="Times New Roman"/>
              </a:rPr>
              <a:t>quản </a:t>
            </a:r>
            <a:r>
              <a:rPr sz="1400" dirty="0">
                <a:latin typeface="Times New Roman"/>
                <a:cs typeface="Times New Roman"/>
              </a:rPr>
              <a:t>lý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mỗi doanh nghiệp, chủ </a:t>
            </a:r>
            <a:r>
              <a:rPr sz="1400" spc="-175" dirty="0">
                <a:latin typeface="Times New Roman"/>
                <a:cs typeface="Times New Roman"/>
              </a:rPr>
              <a:t>sở  </a:t>
            </a:r>
            <a:r>
              <a:rPr sz="1400" dirty="0" err="1">
                <a:latin typeface="Times New Roman"/>
                <a:cs typeface="Times New Roman"/>
              </a:rPr>
              <a:t>hữu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kinh doanh </a:t>
            </a:r>
            <a:r>
              <a:rPr sz="1400" dirty="0">
                <a:latin typeface="Times New Roman"/>
                <a:cs typeface="Times New Roman"/>
              </a:rPr>
              <a:t>vận tải, </a:t>
            </a:r>
            <a:r>
              <a:rPr sz="1400" spc="-5" dirty="0">
                <a:latin typeface="Times New Roman"/>
                <a:cs typeface="Times New Roman"/>
              </a:rPr>
              <a:t>nhân viên </a:t>
            </a:r>
            <a:r>
              <a:rPr sz="1400" dirty="0">
                <a:latin typeface="Times New Roman"/>
                <a:cs typeface="Times New Roman"/>
              </a:rPr>
              <a:t>phục vụ </a:t>
            </a:r>
            <a:r>
              <a:rPr sz="1400" spc="-5" dirty="0">
                <a:latin typeface="Times New Roman"/>
                <a:cs typeface="Times New Roman"/>
              </a:rPr>
              <a:t>trên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95" dirty="0">
                <a:latin typeface="Times New Roman"/>
                <a:cs typeface="Times New Roman"/>
              </a:rPr>
              <a:t>cần  </a:t>
            </a:r>
            <a:r>
              <a:rPr sz="1400" dirty="0">
                <a:latin typeface="Times New Roman"/>
                <a:cs typeface="Times New Roman"/>
              </a:rPr>
              <a:t>thực hiện tốt </a:t>
            </a:r>
            <a:r>
              <a:rPr sz="1400" spc="-5" dirty="0">
                <a:latin typeface="Times New Roman"/>
                <a:cs typeface="Times New Roman"/>
              </a:rPr>
              <a:t>yêu cầu nâng cao </a:t>
            </a:r>
            <a:r>
              <a:rPr sz="1400" dirty="0" err="1">
                <a:latin typeface="Times New Roman"/>
                <a:cs typeface="Times New Roman"/>
              </a:rPr>
              <a:t>chất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dịch </a:t>
            </a:r>
            <a:r>
              <a:rPr sz="1400" spc="-5" dirty="0">
                <a:latin typeface="Times New Roman"/>
                <a:cs typeface="Times New Roman"/>
              </a:rPr>
              <a:t>vụ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thúc </a:t>
            </a:r>
            <a:r>
              <a:rPr sz="1400" dirty="0">
                <a:latin typeface="Times New Roman"/>
                <a:cs typeface="Times New Roman"/>
              </a:rPr>
              <a:t>đẩy </a:t>
            </a:r>
            <a:r>
              <a:rPr sz="1400" spc="-5" dirty="0">
                <a:latin typeface="Times New Roman"/>
                <a:cs typeface="Times New Roman"/>
              </a:rPr>
              <a:t>ngành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spc="-25" dirty="0">
                <a:latin typeface="Times New Roman"/>
                <a:cs typeface="Times New Roman"/>
              </a:rPr>
              <a:t>phát 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>
                <a:latin typeface="Times New Roman"/>
                <a:cs typeface="Times New Roman"/>
              </a:rPr>
              <a:t>lành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mạnh.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1556"/>
            <a:ext cx="6246495" cy="8780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5" dirty="0" smtClean="0">
                <a:latin typeface="Times New Roman"/>
                <a:cs typeface="Times New Roman"/>
              </a:rPr>
              <a:t>CH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ƠNG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III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CƠ CHẾ THỊ </a:t>
            </a:r>
            <a:r>
              <a:rPr sz="1400" b="1" dirty="0" smtClean="0">
                <a:latin typeface="Times New Roman"/>
                <a:cs typeface="Times New Roman"/>
              </a:rPr>
              <a:t>TR</a:t>
            </a:r>
            <a:r>
              <a:rPr lang="vi-VN" sz="1400" b="1" dirty="0" smtClean="0">
                <a:latin typeface="Times New Roman"/>
                <a:cs typeface="Times New Roman"/>
              </a:rPr>
              <a:t>Ư</a:t>
            </a:r>
            <a:r>
              <a:rPr sz="1400" b="1" dirty="0" smtClean="0">
                <a:latin typeface="Times New Roman"/>
                <a:cs typeface="Times New Roman"/>
              </a:rPr>
              <a:t>ỜNG </a:t>
            </a:r>
            <a:r>
              <a:rPr sz="1400" b="1" spc="-5" dirty="0">
                <a:latin typeface="Times New Roman"/>
                <a:cs typeface="Times New Roman"/>
              </a:rPr>
              <a:t>VÀ </a:t>
            </a:r>
            <a:r>
              <a:rPr sz="1400" b="1" dirty="0">
                <a:latin typeface="Times New Roman"/>
                <a:cs typeface="Times New Roman"/>
              </a:rPr>
              <a:t>SỰ </a:t>
            </a:r>
            <a:r>
              <a:rPr sz="1400" b="1" spc="-5" dirty="0">
                <a:latin typeface="Times New Roman"/>
                <a:cs typeface="Times New Roman"/>
              </a:rPr>
              <a:t>CẠNH TRANH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TRONG</a:t>
            </a:r>
            <a:endParaRPr sz="1400" dirty="0">
              <a:latin typeface="Times New Roman"/>
              <a:cs typeface="Times New Roman"/>
            </a:endParaRPr>
          </a:p>
          <a:p>
            <a:pPr marL="187325" marR="182245" algn="ctr">
              <a:lnSpc>
                <a:spcPts val="1610"/>
              </a:lnSpc>
              <a:spcBef>
                <a:spcPts val="630"/>
              </a:spcBef>
            </a:pPr>
            <a:r>
              <a:rPr sz="1400" b="1" spc="-5" dirty="0">
                <a:latin typeface="Times New Roman"/>
                <a:cs typeface="Times New Roman"/>
              </a:rPr>
              <a:t>HOẠT ĐỘNG KINH DOANH VẬN </a:t>
            </a:r>
            <a:r>
              <a:rPr sz="1400" b="1" dirty="0">
                <a:latin typeface="Times New Roman"/>
                <a:cs typeface="Times New Roman"/>
              </a:rPr>
              <a:t>TẢI </a:t>
            </a:r>
            <a:r>
              <a:rPr sz="1400" b="1" spc="-5" dirty="0">
                <a:latin typeface="Times New Roman"/>
                <a:cs typeface="Times New Roman"/>
              </a:rPr>
              <a:t>BẰNG XE </a:t>
            </a:r>
            <a:r>
              <a:rPr sz="1400" b="1" dirty="0">
                <a:latin typeface="Times New Roman"/>
                <a:cs typeface="Times New Roman"/>
              </a:rPr>
              <a:t>Ô TÔ </a:t>
            </a:r>
            <a:r>
              <a:rPr sz="1400" b="1" spc="-5" dirty="0">
                <a:latin typeface="Times New Roman"/>
                <a:cs typeface="Times New Roman"/>
              </a:rPr>
              <a:t>TÁC ĐỘNG ĐẾN  ĐẠO ĐỨC </a:t>
            </a:r>
            <a:r>
              <a:rPr sz="1400" b="1" dirty="0" smtClean="0">
                <a:latin typeface="Times New Roman"/>
                <a:cs typeface="Times New Roman"/>
              </a:rPr>
              <a:t>NG</a:t>
            </a:r>
            <a:r>
              <a:rPr lang="vi-VN" sz="1400" b="1" dirty="0" smtClean="0">
                <a:latin typeface="Times New Roman"/>
                <a:cs typeface="Times New Roman"/>
              </a:rPr>
              <a:t>Ư</a:t>
            </a:r>
            <a:r>
              <a:rPr sz="1400" b="1" dirty="0" smtClean="0">
                <a:latin typeface="Times New Roman"/>
                <a:cs typeface="Times New Roman"/>
              </a:rPr>
              <a:t>ỜI </a:t>
            </a:r>
            <a:r>
              <a:rPr sz="1400" b="1" spc="-5" dirty="0">
                <a:latin typeface="Times New Roman"/>
                <a:cs typeface="Times New Roman"/>
              </a:rPr>
              <a:t>LÁI XE </a:t>
            </a:r>
            <a:r>
              <a:rPr sz="1400" b="1" dirty="0">
                <a:latin typeface="Times New Roman"/>
                <a:cs typeface="Times New Roman"/>
              </a:rPr>
              <a:t>Ô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12700" marR="7620" lvl="1" algn="just">
              <a:lnSpc>
                <a:spcPts val="1600"/>
              </a:lnSpc>
              <a:spcBef>
                <a:spcPts val="1075"/>
              </a:spcBef>
              <a:buAutoNum type="arabicPeriod"/>
              <a:tabLst>
                <a:tab pos="332740" algn="l"/>
              </a:tabLst>
            </a:pP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CHẾ THỊ </a:t>
            </a:r>
            <a:r>
              <a:rPr sz="1400" spc="-5" dirty="0" smtClean="0">
                <a:latin typeface="Times New Roman"/>
                <a:cs typeface="Times New Roman"/>
              </a:rPr>
              <a:t>TR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ỜNG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dirty="0">
                <a:latin typeface="Times New Roman"/>
                <a:cs typeface="Times New Roman"/>
              </a:rPr>
              <a:t>SỰ CẠNH </a:t>
            </a:r>
            <a:r>
              <a:rPr sz="1400" spc="-5" dirty="0">
                <a:latin typeface="Times New Roman"/>
                <a:cs typeface="Times New Roman"/>
              </a:rPr>
              <a:t>TRANH </a:t>
            </a:r>
            <a:r>
              <a:rPr sz="1400" dirty="0">
                <a:latin typeface="Times New Roman"/>
                <a:cs typeface="Times New Roman"/>
              </a:rPr>
              <a:t>TRONG HOẠT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spc="-60" dirty="0">
                <a:latin typeface="Times New Roman"/>
                <a:cs typeface="Times New Roman"/>
              </a:rPr>
              <a:t>KINH  </a:t>
            </a:r>
            <a:r>
              <a:rPr sz="1400" spc="-10" dirty="0">
                <a:latin typeface="Times New Roman"/>
                <a:cs typeface="Times New Roman"/>
              </a:rPr>
              <a:t>DOANH </a:t>
            </a:r>
            <a:r>
              <a:rPr sz="1400" spc="-5" dirty="0">
                <a:latin typeface="Times New Roman"/>
                <a:cs typeface="Times New Roman"/>
              </a:rPr>
              <a:t>VẬN TẢI BẰNG XE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457200" lvl="2" indent="-445134" algn="just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57834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Khái </a:t>
            </a:r>
            <a:r>
              <a:rPr sz="1400" b="1" dirty="0">
                <a:latin typeface="Times New Roman"/>
                <a:cs typeface="Times New Roman"/>
              </a:rPr>
              <a:t>niệm về cơ chế </a:t>
            </a:r>
            <a:r>
              <a:rPr sz="1400" b="1" spc="-5" dirty="0" err="1">
                <a:latin typeface="Times New Roman"/>
                <a:cs typeface="Times New Roman"/>
              </a:rPr>
              <a:t>thị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0" dirty="0" err="1" smtClean="0">
                <a:latin typeface="Times New Roman"/>
                <a:cs typeface="Times New Roman"/>
              </a:rPr>
              <a:t>tr</a:t>
            </a:r>
            <a:r>
              <a:rPr lang="vi-VN" sz="1400" b="1" spc="-50" dirty="0" smtClean="0">
                <a:latin typeface="Times New Roman"/>
                <a:cs typeface="Times New Roman"/>
              </a:rPr>
              <a:t>ư</a:t>
            </a:r>
            <a:r>
              <a:rPr sz="1400" b="1" spc="-50" dirty="0" err="1" smtClean="0">
                <a:latin typeface="Times New Roman"/>
                <a:cs typeface="Times New Roman"/>
              </a:rPr>
              <a:t>ờng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ts val="1600"/>
              </a:lnSpc>
              <a:spcBef>
                <a:spcPts val="640"/>
              </a:spcBef>
            </a:pPr>
            <a:r>
              <a:rPr sz="1400" dirty="0" err="1">
                <a:latin typeface="Times New Roman"/>
                <a:cs typeface="Times New Roman"/>
              </a:rPr>
              <a:t>Thị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xuất hiện và </a:t>
            </a:r>
            <a:r>
              <a:rPr sz="1400" spc="-5" dirty="0">
                <a:latin typeface="Times New Roman"/>
                <a:cs typeface="Times New Roman"/>
              </a:rPr>
              <a:t>phát triển cùng </a:t>
            </a:r>
            <a:r>
              <a:rPr sz="1400" dirty="0">
                <a:latin typeface="Times New Roman"/>
                <a:cs typeface="Times New Roman"/>
              </a:rPr>
              <a:t>với sự ra </a:t>
            </a:r>
            <a:r>
              <a:rPr sz="1400" spc="-5" dirty="0">
                <a:latin typeface="Times New Roman"/>
                <a:cs typeface="Times New Roman"/>
              </a:rPr>
              <a:t>đời và phát triển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dirty="0" err="1">
                <a:latin typeface="Times New Roman"/>
                <a:cs typeface="Times New Roman"/>
              </a:rPr>
              <a:t>sản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25" dirty="0" err="1" smtClean="0">
                <a:latin typeface="Times New Roman"/>
                <a:cs typeface="Times New Roman"/>
              </a:rPr>
              <a:t>xuất</a:t>
            </a:r>
            <a:r>
              <a:rPr lang="en-US" sz="1400" spc="-25" dirty="0" smtClean="0">
                <a:latin typeface="Times New Roman"/>
                <a:cs typeface="Times New Roman"/>
              </a:rPr>
              <a:t>, </a:t>
            </a:r>
            <a:r>
              <a:rPr lang="en-US" sz="1400" spc="-25" dirty="0" err="1" smtClean="0">
                <a:latin typeface="Times New Roman"/>
                <a:cs typeface="Times New Roman"/>
              </a:rPr>
              <a:t>lưu</a:t>
            </a:r>
            <a:r>
              <a:rPr lang="en-US" sz="1400" spc="-2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thông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hàng hóa. Có thể </a:t>
            </a:r>
            <a:r>
              <a:rPr sz="1400" spc="-5" dirty="0">
                <a:latin typeface="Times New Roman"/>
                <a:cs typeface="Times New Roman"/>
              </a:rPr>
              <a:t>định nghĩa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marL="12700" marR="6350" indent="365125" algn="just">
              <a:lnSpc>
                <a:spcPts val="1600"/>
              </a:lnSpc>
              <a:spcBef>
                <a:spcPts val="605"/>
              </a:spcBef>
            </a:pPr>
            <a:r>
              <a:rPr sz="1400" i="1" dirty="0">
                <a:latin typeface="Times New Roman"/>
                <a:cs typeface="Times New Roman"/>
              </a:rPr>
              <a:t>Thị </a:t>
            </a:r>
            <a:r>
              <a:rPr sz="1400" i="1" spc="-5" dirty="0">
                <a:latin typeface="Times New Roman"/>
                <a:cs typeface="Times New Roman"/>
              </a:rPr>
              <a:t>trường </a:t>
            </a:r>
            <a:r>
              <a:rPr sz="1400" i="1" dirty="0">
                <a:latin typeface="Times New Roman"/>
                <a:cs typeface="Times New Roman"/>
              </a:rPr>
              <a:t>là </a:t>
            </a:r>
            <a:r>
              <a:rPr sz="1400" i="1" spc="-5" dirty="0">
                <a:latin typeface="Times New Roman"/>
                <a:cs typeface="Times New Roman"/>
              </a:rPr>
              <a:t>lĩnh </a:t>
            </a:r>
            <a:r>
              <a:rPr sz="1400" i="1" dirty="0">
                <a:latin typeface="Times New Roman"/>
                <a:cs typeface="Times New Roman"/>
              </a:rPr>
              <a:t>vực </a:t>
            </a:r>
            <a:r>
              <a:rPr sz="1400" i="1" spc="-5" dirty="0">
                <a:latin typeface="Times New Roman"/>
                <a:cs typeface="Times New Roman"/>
              </a:rPr>
              <a:t>trao </a:t>
            </a:r>
            <a:r>
              <a:rPr sz="1400" i="1" dirty="0">
                <a:latin typeface="Times New Roman"/>
                <a:cs typeface="Times New Roman"/>
              </a:rPr>
              <a:t>đổi, </a:t>
            </a:r>
            <a:r>
              <a:rPr sz="1400" i="1" spc="-5" dirty="0">
                <a:latin typeface="Times New Roman"/>
                <a:cs typeface="Times New Roman"/>
              </a:rPr>
              <a:t>mua bán mà </a:t>
            </a:r>
            <a:r>
              <a:rPr sz="1400" i="1" dirty="0">
                <a:latin typeface="Times New Roman"/>
                <a:cs typeface="Times New Roman"/>
              </a:rPr>
              <a:t>ở </a:t>
            </a:r>
            <a:r>
              <a:rPr sz="1400" i="1" spc="-5" dirty="0">
                <a:latin typeface="Times New Roman"/>
                <a:cs typeface="Times New Roman"/>
              </a:rPr>
              <a:t>đó các chủ </a:t>
            </a:r>
            <a:r>
              <a:rPr sz="1400" i="1" dirty="0">
                <a:latin typeface="Times New Roman"/>
                <a:cs typeface="Times New Roman"/>
              </a:rPr>
              <a:t>thể </a:t>
            </a:r>
            <a:r>
              <a:rPr sz="1400" i="1" spc="-5" dirty="0">
                <a:latin typeface="Times New Roman"/>
                <a:cs typeface="Times New Roman"/>
              </a:rPr>
              <a:t>kinh </a:t>
            </a:r>
            <a:r>
              <a:rPr sz="1400" i="1" spc="5" dirty="0">
                <a:latin typeface="Times New Roman"/>
                <a:cs typeface="Times New Roman"/>
              </a:rPr>
              <a:t>tế </a:t>
            </a:r>
            <a:r>
              <a:rPr sz="1400" i="1" spc="-5" dirty="0">
                <a:latin typeface="Times New Roman"/>
                <a:cs typeface="Times New Roman"/>
              </a:rPr>
              <a:t>tác động  qua </a:t>
            </a:r>
            <a:r>
              <a:rPr sz="1400" i="1" spc="-10" dirty="0">
                <a:latin typeface="Times New Roman"/>
                <a:cs typeface="Times New Roman"/>
              </a:rPr>
              <a:t>lại </a:t>
            </a:r>
            <a:r>
              <a:rPr sz="1400" i="1" dirty="0">
                <a:latin typeface="Times New Roman"/>
                <a:cs typeface="Times New Roman"/>
              </a:rPr>
              <a:t>lẫn </a:t>
            </a:r>
            <a:r>
              <a:rPr sz="1400" i="1" spc="-5" dirty="0">
                <a:latin typeface="Times New Roman"/>
                <a:cs typeface="Times New Roman"/>
              </a:rPr>
              <a:t>nhau để xác định giá cả </a:t>
            </a:r>
            <a:r>
              <a:rPr sz="1400" i="1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số lượng hàng hóa, </a:t>
            </a:r>
            <a:r>
              <a:rPr sz="1400" i="1" dirty="0">
                <a:latin typeface="Times New Roman"/>
                <a:cs typeface="Times New Roman"/>
              </a:rPr>
              <a:t>dịch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vụ.</a:t>
            </a:r>
            <a:endParaRPr sz="1400" dirty="0">
              <a:latin typeface="Times New Roman"/>
              <a:cs typeface="Times New Roman"/>
            </a:endParaRPr>
          </a:p>
          <a:p>
            <a:pPr marL="12700" marR="6985" indent="365125" algn="just">
              <a:lnSpc>
                <a:spcPct val="95300"/>
              </a:lnSpc>
              <a:spcBef>
                <a:spcPts val="550"/>
              </a:spcBef>
            </a:pPr>
            <a:r>
              <a:rPr sz="1400" spc="-5" dirty="0">
                <a:latin typeface="Times New Roman"/>
                <a:cs typeface="Times New Roman"/>
              </a:rPr>
              <a:t>Chính sách </a:t>
            </a:r>
            <a:r>
              <a:rPr sz="1400" dirty="0">
                <a:latin typeface="Times New Roman"/>
                <a:cs typeface="Times New Roman"/>
              </a:rPr>
              <a:t>đổi </a:t>
            </a:r>
            <a:r>
              <a:rPr sz="1400" spc="-5" dirty="0">
                <a:latin typeface="Times New Roman"/>
                <a:cs typeface="Times New Roman"/>
              </a:rPr>
              <a:t>mới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ta năm </a:t>
            </a:r>
            <a:r>
              <a:rPr sz="1400" spc="-5" dirty="0">
                <a:latin typeface="Times New Roman"/>
                <a:cs typeface="Times New Roman"/>
              </a:rPr>
              <a:t>1986, </a:t>
            </a:r>
            <a:r>
              <a:rPr sz="1400" dirty="0">
                <a:latin typeface="Times New Roman"/>
                <a:cs typeface="Times New Roman"/>
              </a:rPr>
              <a:t>đã thiết </a:t>
            </a:r>
            <a:r>
              <a:rPr sz="1400" spc="-5" dirty="0">
                <a:latin typeface="Times New Roman"/>
                <a:cs typeface="Times New Roman"/>
              </a:rPr>
              <a:t>lập cơ chế “Kinh </a:t>
            </a:r>
            <a:r>
              <a:rPr sz="1400" spc="5" dirty="0">
                <a:latin typeface="Times New Roman"/>
                <a:cs typeface="Times New Roman"/>
              </a:rPr>
              <a:t>tế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35" dirty="0" err="1" smtClean="0">
                <a:latin typeface="Times New Roman"/>
                <a:cs typeface="Times New Roman"/>
              </a:rPr>
              <a:t>tr</a:t>
            </a:r>
            <a:r>
              <a:rPr lang="vi-VN" sz="1400" spc="-135" dirty="0" smtClean="0">
                <a:latin typeface="Times New Roman"/>
                <a:cs typeface="Times New Roman"/>
              </a:rPr>
              <a:t>ư</a:t>
            </a:r>
            <a:r>
              <a:rPr sz="1400" spc="-135" dirty="0" err="1" smtClean="0">
                <a:latin typeface="Times New Roman"/>
                <a:cs typeface="Times New Roman"/>
              </a:rPr>
              <a:t>ờng</a:t>
            </a:r>
            <a:r>
              <a:rPr sz="1400" spc="-135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spc="-5" dirty="0" err="1">
                <a:latin typeface="Times New Roman"/>
                <a:cs typeface="Times New Roman"/>
              </a:rPr>
              <a:t>định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xã hội chủ </a:t>
            </a:r>
            <a:r>
              <a:rPr sz="1400" spc="-5" dirty="0">
                <a:latin typeface="Times New Roman"/>
                <a:cs typeface="Times New Roman"/>
              </a:rPr>
              <a:t>nghĩa”.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thành phần kinh </a:t>
            </a:r>
            <a:r>
              <a:rPr sz="1400" spc="5" dirty="0" err="1">
                <a:latin typeface="Times New Roman"/>
                <a:cs typeface="Times New Roman"/>
              </a:rPr>
              <a:t>tế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mở </a:t>
            </a:r>
            <a:r>
              <a:rPr sz="1400" dirty="0">
                <a:latin typeface="Times New Roman"/>
                <a:cs typeface="Times New Roman"/>
              </a:rPr>
              <a:t>rộng, </a:t>
            </a:r>
            <a:r>
              <a:rPr sz="1400" spc="-5" dirty="0">
                <a:latin typeface="Times New Roman"/>
                <a:cs typeface="Times New Roman"/>
              </a:rPr>
              <a:t>các tổ </a:t>
            </a:r>
            <a:r>
              <a:rPr sz="1400" spc="-90" dirty="0">
                <a:latin typeface="Times New Roman"/>
                <a:cs typeface="Times New Roman"/>
              </a:rPr>
              <a:t>chức  </a:t>
            </a:r>
            <a:r>
              <a:rPr sz="1400" spc="-5" dirty="0">
                <a:latin typeface="Times New Roman"/>
                <a:cs typeface="Times New Roman"/>
              </a:rPr>
              <a:t>chính trị </a:t>
            </a:r>
            <a:r>
              <a:rPr sz="1400" dirty="0">
                <a:latin typeface="Times New Roman"/>
                <a:cs typeface="Times New Roman"/>
              </a:rPr>
              <a:t>- xã </a:t>
            </a:r>
            <a:r>
              <a:rPr sz="1400" spc="-5" dirty="0">
                <a:latin typeface="Times New Roman"/>
                <a:cs typeface="Times New Roman"/>
              </a:rPr>
              <a:t>hội, tổ </a:t>
            </a:r>
            <a:r>
              <a:rPr sz="1400" dirty="0">
                <a:latin typeface="Times New Roman"/>
                <a:cs typeface="Times New Roman"/>
              </a:rPr>
              <a:t>chức </a:t>
            </a:r>
            <a:r>
              <a:rPr sz="1400" spc="-5" dirty="0">
                <a:latin typeface="Times New Roman"/>
                <a:cs typeface="Times New Roman"/>
              </a:rPr>
              <a:t>xã </a:t>
            </a:r>
            <a:r>
              <a:rPr sz="1400" dirty="0">
                <a:latin typeface="Times New Roman"/>
                <a:cs typeface="Times New Roman"/>
              </a:rPr>
              <a:t>hội, nghề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 err="1">
                <a:latin typeface="Times New Roman"/>
                <a:cs typeface="Times New Roman"/>
              </a:rPr>
              <a:t>dân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khuyến khích </a:t>
            </a:r>
            <a:r>
              <a:rPr sz="1400" spc="-20" dirty="0">
                <a:latin typeface="Times New Roman"/>
                <a:cs typeface="Times New Roman"/>
              </a:rPr>
              <a:t>tham 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gia vào quá </a:t>
            </a:r>
            <a:r>
              <a:rPr sz="1400" spc="-5" dirty="0">
                <a:latin typeface="Times New Roman"/>
                <a:cs typeface="Times New Roman"/>
              </a:rPr>
              <a:t>trình phát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spc="5" dirty="0" err="1">
                <a:latin typeface="Times New Roman"/>
                <a:cs typeface="Times New Roman"/>
              </a:rPr>
              <a:t>tế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các ngành kinh </a:t>
            </a:r>
            <a:r>
              <a:rPr sz="1400" spc="10" dirty="0">
                <a:latin typeface="Times New Roman"/>
                <a:cs typeface="Times New Roman"/>
              </a:rPr>
              <a:t>tế </a:t>
            </a:r>
            <a:r>
              <a:rPr sz="1400" spc="-5" dirty="0">
                <a:latin typeface="Times New Roman"/>
                <a:cs typeface="Times New Roman"/>
              </a:rPr>
              <a:t>then chốt </a:t>
            </a:r>
            <a:r>
              <a:rPr sz="1400" dirty="0" err="1">
                <a:latin typeface="Times New Roman"/>
                <a:cs typeface="Times New Roman"/>
              </a:rPr>
              <a:t>vẫn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d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ới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75" dirty="0">
                <a:latin typeface="Times New Roman"/>
                <a:cs typeface="Times New Roman"/>
              </a:rPr>
              <a:t>điều 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spc="-85" dirty="0" smtClean="0">
                <a:latin typeface="Times New Roman"/>
                <a:cs typeface="Times New Roman"/>
              </a:rPr>
              <a:t>h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đến dân </a:t>
            </a:r>
            <a:r>
              <a:rPr sz="1400" dirty="0">
                <a:latin typeface="Times New Roman"/>
                <a:cs typeface="Times New Roman"/>
              </a:rPr>
              <a:t>giàu,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mạnh, </a:t>
            </a:r>
            <a:r>
              <a:rPr sz="1400" dirty="0">
                <a:latin typeface="Times New Roman"/>
                <a:cs typeface="Times New Roman"/>
              </a:rPr>
              <a:t>xã hội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bằng, </a:t>
            </a:r>
            <a:r>
              <a:rPr sz="1400" spc="-5" dirty="0">
                <a:latin typeface="Times New Roman"/>
                <a:cs typeface="Times New Roman"/>
              </a:rPr>
              <a:t>dân </a:t>
            </a:r>
            <a:r>
              <a:rPr sz="1400" dirty="0">
                <a:latin typeface="Times New Roman"/>
                <a:cs typeface="Times New Roman"/>
              </a:rPr>
              <a:t>chủ, </a:t>
            </a:r>
            <a:r>
              <a:rPr sz="1400" spc="-180" dirty="0">
                <a:latin typeface="Times New Roman"/>
                <a:cs typeface="Times New Roman"/>
              </a:rPr>
              <a:t>văn  </a:t>
            </a:r>
            <a:r>
              <a:rPr sz="1400" spc="-5" dirty="0">
                <a:latin typeface="Times New Roman"/>
                <a:cs typeface="Times New Roman"/>
              </a:rPr>
              <a:t>minh.</a:t>
            </a:r>
            <a:endParaRPr sz="1400" dirty="0">
              <a:latin typeface="Times New Roman"/>
              <a:cs typeface="Times New Roman"/>
            </a:endParaRPr>
          </a:p>
          <a:p>
            <a:pPr marL="457200" lvl="2" indent="-445134" algn="just">
              <a:lnSpc>
                <a:spcPct val="100000"/>
              </a:lnSpc>
              <a:spcBef>
                <a:spcPts val="515"/>
              </a:spcBef>
              <a:buAutoNum type="arabicPeriod" startAt="2"/>
              <a:tabLst>
                <a:tab pos="457834" algn="l"/>
              </a:tabLst>
            </a:pPr>
            <a:r>
              <a:rPr sz="1400" b="1" dirty="0">
                <a:latin typeface="Times New Roman"/>
                <a:cs typeface="Times New Roman"/>
              </a:rPr>
              <a:t>Cạnh </a:t>
            </a:r>
            <a:r>
              <a:rPr sz="1400" b="1" spc="-5" dirty="0">
                <a:latin typeface="Times New Roman"/>
                <a:cs typeface="Times New Roman"/>
              </a:rPr>
              <a:t>tranh </a:t>
            </a:r>
            <a:r>
              <a:rPr sz="1400" b="1" dirty="0">
                <a:latin typeface="Times New Roman"/>
                <a:cs typeface="Times New Roman"/>
              </a:rPr>
              <a:t>và các loại </a:t>
            </a:r>
            <a:r>
              <a:rPr sz="1400" b="1" spc="-5" dirty="0">
                <a:latin typeface="Times New Roman"/>
                <a:cs typeface="Times New Roman"/>
              </a:rPr>
              <a:t>cạnh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tranh</a:t>
            </a:r>
            <a:endParaRPr sz="1400" dirty="0">
              <a:latin typeface="Times New Roman"/>
              <a:cs typeface="Times New Roman"/>
            </a:endParaRPr>
          </a:p>
          <a:p>
            <a:pPr marL="591185" lvl="3" indent="-579120" algn="just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591820" algn="l"/>
              </a:tabLst>
            </a:pPr>
            <a:r>
              <a:rPr sz="1400" b="1" i="1" spc="-5" dirty="0">
                <a:latin typeface="Times New Roman"/>
                <a:cs typeface="Times New Roman"/>
              </a:rPr>
              <a:t>Khái </a:t>
            </a:r>
            <a:r>
              <a:rPr sz="1400" b="1" i="1" spc="-10" dirty="0">
                <a:latin typeface="Times New Roman"/>
                <a:cs typeface="Times New Roman"/>
              </a:rPr>
              <a:t>niệm </a:t>
            </a:r>
            <a:r>
              <a:rPr sz="1400" b="1" i="1" spc="-5" dirty="0">
                <a:latin typeface="Times New Roman"/>
                <a:cs typeface="Times New Roman"/>
              </a:rPr>
              <a:t>cạnh</a:t>
            </a:r>
            <a:r>
              <a:rPr sz="1400" b="1" i="1" spc="30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tranh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600"/>
              </a:lnSpc>
              <a:spcBef>
                <a:spcPts val="640"/>
              </a:spcBef>
            </a:pPr>
            <a:r>
              <a:rPr sz="1400" spc="-5" dirty="0">
                <a:latin typeface="Times New Roman"/>
                <a:cs typeface="Times New Roman"/>
              </a:rPr>
              <a:t>Trong sản </a:t>
            </a:r>
            <a:r>
              <a:rPr sz="1400" dirty="0">
                <a:latin typeface="Times New Roman"/>
                <a:cs typeface="Times New Roman"/>
              </a:rPr>
              <a:t>xuất </a:t>
            </a:r>
            <a:r>
              <a:rPr sz="1400" spc="-5" dirty="0" err="1">
                <a:latin typeface="Times New Roman"/>
                <a:cs typeface="Times New Roman"/>
              </a:rPr>
              <a:t>và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l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thông hàng hóa, </a:t>
            </a:r>
            <a:r>
              <a:rPr sz="1400" dirty="0">
                <a:latin typeface="Times New Roman"/>
                <a:cs typeface="Times New Roman"/>
              </a:rPr>
              <a:t>cụm từ </a:t>
            </a:r>
            <a:r>
              <a:rPr sz="1400" spc="-5" dirty="0">
                <a:latin typeface="Times New Roman"/>
                <a:cs typeface="Times New Roman"/>
              </a:rPr>
              <a:t>“Cạnh tranh kinh </a:t>
            </a:r>
            <a:r>
              <a:rPr sz="1400" spc="5" dirty="0">
                <a:latin typeface="Times New Roman"/>
                <a:cs typeface="Times New Roman"/>
              </a:rPr>
              <a:t>tế”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gọi </a:t>
            </a:r>
            <a:r>
              <a:rPr sz="1400" spc="-100" dirty="0">
                <a:latin typeface="Times New Roman"/>
                <a:cs typeface="Times New Roman"/>
              </a:rPr>
              <a:t>tắt 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“Cạnh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tranh”.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600"/>
              </a:lnSpc>
              <a:spcBef>
                <a:spcPts val="600"/>
              </a:spcBef>
            </a:pPr>
            <a:r>
              <a:rPr sz="1400" i="1" spc="-5" dirty="0">
                <a:latin typeface="Times New Roman"/>
                <a:cs typeface="Times New Roman"/>
              </a:rPr>
              <a:t>Cạnh tranh là </a:t>
            </a:r>
            <a:r>
              <a:rPr sz="1400" i="1" dirty="0">
                <a:latin typeface="Times New Roman"/>
                <a:cs typeface="Times New Roman"/>
              </a:rPr>
              <a:t>sự </a:t>
            </a:r>
            <a:r>
              <a:rPr sz="1400" i="1" spc="-5" dirty="0">
                <a:latin typeface="Times New Roman"/>
                <a:cs typeface="Times New Roman"/>
              </a:rPr>
              <a:t>ganh đua, </a:t>
            </a:r>
            <a:r>
              <a:rPr sz="1400" i="1" dirty="0">
                <a:latin typeface="Times New Roman"/>
                <a:cs typeface="Times New Roman"/>
              </a:rPr>
              <a:t>đấu </a:t>
            </a:r>
            <a:r>
              <a:rPr sz="1400" i="1" spc="-5" dirty="0">
                <a:latin typeface="Times New Roman"/>
                <a:cs typeface="Times New Roman"/>
              </a:rPr>
              <a:t>tranh giữa các </a:t>
            </a:r>
            <a:r>
              <a:rPr sz="1400" i="1" dirty="0">
                <a:latin typeface="Times New Roman"/>
                <a:cs typeface="Times New Roman"/>
              </a:rPr>
              <a:t>chủ </a:t>
            </a:r>
            <a:r>
              <a:rPr sz="1400" i="1" spc="5" dirty="0">
                <a:latin typeface="Times New Roman"/>
                <a:cs typeface="Times New Roman"/>
              </a:rPr>
              <a:t>thể </a:t>
            </a:r>
            <a:r>
              <a:rPr sz="1400" i="1" spc="-5" dirty="0">
                <a:latin typeface="Times New Roman"/>
                <a:cs typeface="Times New Roman"/>
              </a:rPr>
              <a:t>kinh </a:t>
            </a:r>
            <a:r>
              <a:rPr sz="1400" i="1" dirty="0">
                <a:latin typeface="Times New Roman"/>
                <a:cs typeface="Times New Roman"/>
              </a:rPr>
              <a:t>tế </a:t>
            </a:r>
            <a:r>
              <a:rPr sz="1400" i="1" spc="-5" dirty="0">
                <a:latin typeface="Times New Roman"/>
                <a:cs typeface="Times New Roman"/>
              </a:rPr>
              <a:t>trong </a:t>
            </a:r>
            <a:r>
              <a:rPr sz="1400" i="1" dirty="0">
                <a:latin typeface="Times New Roman"/>
                <a:cs typeface="Times New Roman"/>
              </a:rPr>
              <a:t>sản </a:t>
            </a:r>
            <a:r>
              <a:rPr sz="1400" i="1" spc="-5" dirty="0">
                <a:latin typeface="Times New Roman"/>
                <a:cs typeface="Times New Roman"/>
              </a:rPr>
              <a:t>xuất  kinh doanh hàng </a:t>
            </a:r>
            <a:r>
              <a:rPr sz="1400" i="1" dirty="0">
                <a:latin typeface="Times New Roman"/>
                <a:cs typeface="Times New Roman"/>
              </a:rPr>
              <a:t>hóa, dịch </a:t>
            </a:r>
            <a:r>
              <a:rPr sz="1400" i="1" spc="-5" dirty="0">
                <a:latin typeface="Times New Roman"/>
                <a:cs typeface="Times New Roman"/>
              </a:rPr>
              <a:t>vụ </a:t>
            </a:r>
            <a:r>
              <a:rPr sz="1400" i="1" dirty="0">
                <a:latin typeface="Times New Roman"/>
                <a:cs typeface="Times New Roman"/>
              </a:rPr>
              <a:t>nhằm </a:t>
            </a:r>
            <a:r>
              <a:rPr sz="1400" i="1" spc="-5" dirty="0">
                <a:latin typeface="Times New Roman"/>
                <a:cs typeface="Times New Roman"/>
              </a:rPr>
              <a:t>giành những </a:t>
            </a:r>
            <a:r>
              <a:rPr sz="1400" i="1" dirty="0">
                <a:latin typeface="Times New Roman"/>
                <a:cs typeface="Times New Roman"/>
              </a:rPr>
              <a:t>điều </a:t>
            </a:r>
            <a:r>
              <a:rPr sz="1400" i="1" spc="-5" dirty="0">
                <a:latin typeface="Times New Roman"/>
                <a:cs typeface="Times New Roman"/>
              </a:rPr>
              <a:t>kiện thuận lợi </a:t>
            </a:r>
            <a:r>
              <a:rPr sz="1400" i="1" dirty="0">
                <a:latin typeface="Times New Roman"/>
                <a:cs typeface="Times New Roman"/>
              </a:rPr>
              <a:t>để </a:t>
            </a:r>
            <a:r>
              <a:rPr sz="1400" i="1" spc="-5" dirty="0">
                <a:latin typeface="Times New Roman"/>
                <a:cs typeface="Times New Roman"/>
              </a:rPr>
              <a:t>thu được nhiều  lợi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nhuận.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6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Khái </a:t>
            </a:r>
            <a:r>
              <a:rPr sz="1400" dirty="0">
                <a:latin typeface="Times New Roman"/>
                <a:cs typeface="Times New Roman"/>
              </a:rPr>
              <a:t>niệm cạnh </a:t>
            </a:r>
            <a:r>
              <a:rPr sz="1400" spc="-5" dirty="0">
                <a:latin typeface="Times New Roman"/>
                <a:cs typeface="Times New Roman"/>
              </a:rPr>
              <a:t>tranh </a:t>
            </a:r>
            <a:r>
              <a:rPr sz="1400" dirty="0">
                <a:latin typeface="Times New Roman"/>
                <a:cs typeface="Times New Roman"/>
              </a:rPr>
              <a:t>trên đây cho thấy, </a:t>
            </a:r>
            <a:r>
              <a:rPr sz="1400" spc="5" dirty="0">
                <a:latin typeface="Times New Roman"/>
                <a:cs typeface="Times New Roman"/>
              </a:rPr>
              <a:t>nội </a:t>
            </a:r>
            <a:r>
              <a:rPr sz="1400" spc="-5" dirty="0">
                <a:latin typeface="Times New Roman"/>
                <a:cs typeface="Times New Roman"/>
              </a:rPr>
              <a:t>dung </a:t>
            </a:r>
            <a:r>
              <a:rPr sz="1400" dirty="0">
                <a:latin typeface="Times New Roman"/>
                <a:cs typeface="Times New Roman"/>
              </a:rPr>
              <a:t>cốt </a:t>
            </a:r>
            <a:r>
              <a:rPr sz="1400" spc="-5" dirty="0">
                <a:latin typeface="Times New Roman"/>
                <a:cs typeface="Times New Roman"/>
              </a:rPr>
              <a:t>lõi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dirty="0">
                <a:latin typeface="Times New Roman"/>
                <a:cs typeface="Times New Roman"/>
              </a:rPr>
              <a:t>thể hiện  ở ba </a:t>
            </a:r>
            <a:r>
              <a:rPr sz="1400" spc="-5" dirty="0">
                <a:latin typeface="Times New Roman"/>
                <a:cs typeface="Times New Roman"/>
              </a:rPr>
              <a:t>khía cạnh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yếu là: tính chất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cạnh tranh; các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thể kinh </a:t>
            </a:r>
            <a:r>
              <a:rPr sz="1400" spc="5" dirty="0">
                <a:latin typeface="Times New Roman"/>
                <a:cs typeface="Times New Roman"/>
              </a:rPr>
              <a:t>tế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cạnh  tranh; mục đích của cạnh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tranh.</a:t>
            </a:r>
            <a:endParaRPr sz="1400" dirty="0">
              <a:latin typeface="Times New Roman"/>
              <a:cs typeface="Times New Roman"/>
            </a:endParaRPr>
          </a:p>
          <a:p>
            <a:pPr marL="591185" lvl="3" indent="-579120" algn="just">
              <a:lnSpc>
                <a:spcPct val="100000"/>
              </a:lnSpc>
              <a:spcBef>
                <a:spcPts val="480"/>
              </a:spcBef>
              <a:buAutoNum type="arabicPeriod" startAt="2"/>
              <a:tabLst>
                <a:tab pos="591820" algn="l"/>
              </a:tabLst>
            </a:pPr>
            <a:r>
              <a:rPr sz="1400" b="1" i="1" spc="-5" dirty="0">
                <a:latin typeface="Times New Roman"/>
                <a:cs typeface="Times New Roman"/>
              </a:rPr>
              <a:t>Nguyên </a:t>
            </a:r>
            <a:r>
              <a:rPr sz="1400" b="1" i="1" spc="-10" dirty="0">
                <a:latin typeface="Times New Roman"/>
                <a:cs typeface="Times New Roman"/>
              </a:rPr>
              <a:t>nhân </a:t>
            </a:r>
            <a:r>
              <a:rPr sz="1400" b="1" i="1" spc="5" dirty="0">
                <a:latin typeface="Times New Roman"/>
                <a:cs typeface="Times New Roman"/>
              </a:rPr>
              <a:t>dẫn </a:t>
            </a:r>
            <a:r>
              <a:rPr sz="1400" b="1" i="1" dirty="0">
                <a:latin typeface="Times New Roman"/>
                <a:cs typeface="Times New Roman"/>
              </a:rPr>
              <a:t>đến </a:t>
            </a:r>
            <a:r>
              <a:rPr sz="1400" b="1" i="1" spc="-5" dirty="0">
                <a:latin typeface="Times New Roman"/>
                <a:cs typeface="Times New Roman"/>
              </a:rPr>
              <a:t>cạnh</a:t>
            </a:r>
            <a:r>
              <a:rPr sz="1400" b="1" i="1" spc="-30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tranh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365125" algn="just">
              <a:lnSpc>
                <a:spcPct val="95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Trong nền </a:t>
            </a:r>
            <a:r>
              <a:rPr sz="1400" dirty="0">
                <a:latin typeface="Times New Roman"/>
                <a:cs typeface="Times New Roman"/>
              </a:rPr>
              <a:t>sản xuất </a:t>
            </a:r>
            <a:r>
              <a:rPr sz="1400" spc="-5" dirty="0">
                <a:latin typeface="Times New Roman"/>
                <a:cs typeface="Times New Roman"/>
              </a:rPr>
              <a:t>hàng </a:t>
            </a:r>
            <a:r>
              <a:rPr sz="1400" dirty="0">
                <a:latin typeface="Times New Roman"/>
                <a:cs typeface="Times New Roman"/>
              </a:rPr>
              <a:t>hóa,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spc="5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sở </a:t>
            </a:r>
            <a:r>
              <a:rPr sz="1400" dirty="0">
                <a:latin typeface="Times New Roman"/>
                <a:cs typeface="Times New Roman"/>
              </a:rPr>
              <a:t>hữu </a:t>
            </a:r>
            <a:r>
              <a:rPr sz="1400" spc="-5" dirty="0">
                <a:latin typeface="Times New Roman"/>
                <a:cs typeface="Times New Roman"/>
              </a:rPr>
              <a:t>khác nhau </a:t>
            </a:r>
            <a:r>
              <a:rPr sz="1400" dirty="0">
                <a:latin typeface="Times New Roman"/>
                <a:cs typeface="Times New Roman"/>
              </a:rPr>
              <a:t>tồn tại </a:t>
            </a:r>
            <a:r>
              <a:rPr sz="1400" dirty="0" err="1">
                <a:latin typeface="Times New Roman"/>
                <a:cs typeface="Times New Roman"/>
              </a:rPr>
              <a:t>với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cách </a:t>
            </a:r>
            <a:r>
              <a:rPr sz="1400" spc="-55" dirty="0">
                <a:latin typeface="Times New Roman"/>
                <a:cs typeface="Times New Roman"/>
              </a:rPr>
              <a:t>là 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đơn vị kinh </a:t>
            </a:r>
            <a:r>
              <a:rPr sz="1400" spc="5" dirty="0">
                <a:latin typeface="Times New Roman"/>
                <a:cs typeface="Times New Roman"/>
              </a:rPr>
              <a:t>tế </a:t>
            </a:r>
            <a:r>
              <a:rPr sz="1400" dirty="0">
                <a:latin typeface="Times New Roman"/>
                <a:cs typeface="Times New Roman"/>
              </a:rPr>
              <a:t>độc lập, có </a:t>
            </a:r>
            <a:r>
              <a:rPr sz="1400" spc="-5" dirty="0">
                <a:latin typeface="Times New Roman"/>
                <a:cs typeface="Times New Roman"/>
              </a:rPr>
              <a:t>lợi ích riêng, do </a:t>
            </a:r>
            <a:r>
              <a:rPr sz="1400" dirty="0">
                <a:latin typeface="Times New Roman"/>
                <a:cs typeface="Times New Roman"/>
              </a:rPr>
              <a:t>đó </a:t>
            </a:r>
            <a:r>
              <a:rPr sz="1400" spc="5" dirty="0">
                <a:latin typeface="Times New Roman"/>
                <a:cs typeface="Times New Roman"/>
              </a:rPr>
              <a:t>họ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cạnh </a:t>
            </a:r>
            <a:r>
              <a:rPr sz="1400" spc="-5" dirty="0">
                <a:latin typeface="Times New Roman"/>
                <a:cs typeface="Times New Roman"/>
              </a:rPr>
              <a:t>tranh  với nhau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giành lấy </a:t>
            </a:r>
            <a:r>
              <a:rPr sz="1400" dirty="0">
                <a:latin typeface="Times New Roman"/>
                <a:cs typeface="Times New Roman"/>
              </a:rPr>
              <a:t>các điều </a:t>
            </a:r>
            <a:r>
              <a:rPr sz="1400" spc="-5" dirty="0">
                <a:latin typeface="Times New Roman"/>
                <a:cs typeface="Times New Roman"/>
              </a:rPr>
              <a:t>kiện thuận </a:t>
            </a:r>
            <a:r>
              <a:rPr sz="1400" dirty="0">
                <a:latin typeface="Times New Roman"/>
                <a:cs typeface="Times New Roman"/>
              </a:rPr>
              <a:t>lợi, </a:t>
            </a:r>
            <a:r>
              <a:rPr sz="1400" spc="-5" dirty="0" err="1">
                <a:latin typeface="Times New Roman"/>
                <a:cs typeface="Times New Roman"/>
              </a:rPr>
              <a:t>tránh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những rủi ro, </a:t>
            </a:r>
            <a:r>
              <a:rPr sz="1400" dirty="0">
                <a:latin typeface="Times New Roman"/>
                <a:cs typeface="Times New Roman"/>
              </a:rPr>
              <a:t>bất lợi </a:t>
            </a:r>
            <a:r>
              <a:rPr sz="1400" spc="-25" dirty="0">
                <a:latin typeface="Times New Roman"/>
                <a:cs typeface="Times New Roman"/>
              </a:rPr>
              <a:t>trong  </a:t>
            </a:r>
            <a:r>
              <a:rPr sz="1400" dirty="0">
                <a:latin typeface="Times New Roman"/>
                <a:cs typeface="Times New Roman"/>
              </a:rPr>
              <a:t>sản xuất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l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thông </a:t>
            </a:r>
            <a:r>
              <a:rPr sz="1400" dirty="0">
                <a:latin typeface="Times New Roman"/>
                <a:cs typeface="Times New Roman"/>
              </a:rPr>
              <a:t>hàng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hóa.</a:t>
            </a:r>
          </a:p>
          <a:p>
            <a:pPr marL="12700" marR="5080" indent="456565" algn="just">
              <a:lnSpc>
                <a:spcPct val="95400"/>
              </a:lnSpc>
              <a:spcBef>
                <a:spcPts val="595"/>
              </a:spcBef>
            </a:pP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vậy,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tồn tại nhiều chủ sở </a:t>
            </a:r>
            <a:r>
              <a:rPr sz="1400" dirty="0">
                <a:latin typeface="Times New Roman"/>
                <a:cs typeface="Times New Roman"/>
              </a:rPr>
              <a:t>hữu </a:t>
            </a:r>
            <a:r>
              <a:rPr sz="1400" dirty="0" err="1">
                <a:latin typeface="Times New Roman"/>
                <a:cs typeface="Times New Roman"/>
              </a:rPr>
              <a:t>với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cách </a:t>
            </a:r>
            <a:r>
              <a:rPr sz="1400" dirty="0">
                <a:latin typeface="Times New Roman"/>
                <a:cs typeface="Times New Roman"/>
              </a:rPr>
              <a:t>là những </a:t>
            </a:r>
            <a:r>
              <a:rPr sz="1400" spc="-5" dirty="0">
                <a:latin typeface="Times New Roman"/>
                <a:cs typeface="Times New Roman"/>
              </a:rPr>
              <a:t>đơn </a:t>
            </a:r>
            <a:r>
              <a:rPr sz="1400" spc="5" dirty="0">
                <a:latin typeface="Times New Roman"/>
                <a:cs typeface="Times New Roman"/>
              </a:rPr>
              <a:t>vị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dirty="0">
                <a:latin typeface="Times New Roman"/>
                <a:cs typeface="Times New Roman"/>
              </a:rPr>
              <a:t>tế </a:t>
            </a:r>
            <a:r>
              <a:rPr sz="1400" spc="-110" dirty="0">
                <a:latin typeface="Times New Roman"/>
                <a:cs typeface="Times New Roman"/>
              </a:rPr>
              <a:t>độc  </a:t>
            </a:r>
            <a:r>
              <a:rPr sz="1400" dirty="0">
                <a:latin typeface="Times New Roman"/>
                <a:cs typeface="Times New Roman"/>
              </a:rPr>
              <a:t>lập, tự </a:t>
            </a:r>
            <a:r>
              <a:rPr sz="1400" spc="-5" dirty="0">
                <a:latin typeface="Times New Roman"/>
                <a:cs typeface="Times New Roman"/>
              </a:rPr>
              <a:t>do sản xuất kinh doanh;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kiện </a:t>
            </a:r>
            <a:r>
              <a:rPr sz="1400" dirty="0">
                <a:latin typeface="Times New Roman"/>
                <a:cs typeface="Times New Roman"/>
              </a:rPr>
              <a:t>sản xuất </a:t>
            </a:r>
            <a:r>
              <a:rPr sz="1400" spc="-5" dirty="0">
                <a:latin typeface="Times New Roman"/>
                <a:cs typeface="Times New Roman"/>
              </a:rPr>
              <a:t>và lợi ích khác </a:t>
            </a:r>
            <a:r>
              <a:rPr sz="1400" dirty="0">
                <a:latin typeface="Times New Roman"/>
                <a:cs typeface="Times New Roman"/>
              </a:rPr>
              <a:t>nhau đã trở </a:t>
            </a:r>
            <a:r>
              <a:rPr sz="1400" spc="-10" dirty="0">
                <a:latin typeface="Times New Roman"/>
                <a:cs typeface="Times New Roman"/>
              </a:rPr>
              <a:t>thành  </a:t>
            </a:r>
            <a:r>
              <a:rPr sz="1400" spc="-5" dirty="0">
                <a:latin typeface="Times New Roman"/>
                <a:cs typeface="Times New Roman"/>
              </a:rPr>
              <a:t>nguyên nhân dẫn đến cạnh tranh trong </a:t>
            </a:r>
            <a:r>
              <a:rPr sz="1400" dirty="0">
                <a:latin typeface="Times New Roman"/>
                <a:cs typeface="Times New Roman"/>
              </a:rPr>
              <a:t>sản xuất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0" dirty="0" smtClean="0">
                <a:latin typeface="Times New Roman"/>
                <a:cs typeface="Times New Roman"/>
              </a:rPr>
              <a:t>l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thông hàng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hóa.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448157"/>
            <a:ext cx="6245860" cy="855980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591185" lvl="3" indent="-579120">
              <a:lnSpc>
                <a:spcPct val="100000"/>
              </a:lnSpc>
              <a:spcBef>
                <a:spcPts val="615"/>
              </a:spcBef>
              <a:buAutoNum type="arabicPeriod" startAt="3"/>
              <a:tabLst>
                <a:tab pos="591820" algn="l"/>
              </a:tabLst>
            </a:pPr>
            <a:r>
              <a:rPr sz="1400" b="1" i="1" dirty="0">
                <a:latin typeface="Times New Roman"/>
                <a:cs typeface="Times New Roman"/>
              </a:rPr>
              <a:t>Mục </a:t>
            </a:r>
            <a:r>
              <a:rPr sz="1400" b="1" i="1" spc="-5" dirty="0">
                <a:latin typeface="Times New Roman"/>
                <a:cs typeface="Times New Roman"/>
              </a:rPr>
              <a:t>đích của cạnh tranh </a:t>
            </a:r>
            <a:r>
              <a:rPr sz="1400" b="1" i="1" dirty="0">
                <a:latin typeface="Times New Roman"/>
                <a:cs typeface="Times New Roman"/>
              </a:rPr>
              <a:t>và </a:t>
            </a:r>
            <a:r>
              <a:rPr sz="1400" b="1" i="1" spc="-5" dirty="0">
                <a:latin typeface="Times New Roman"/>
                <a:cs typeface="Times New Roman"/>
              </a:rPr>
              <a:t>các loại cạnh</a:t>
            </a:r>
            <a:r>
              <a:rPr sz="1400" b="1" i="1" spc="-10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tranh</a:t>
            </a:r>
            <a:endParaRPr sz="1400" dirty="0">
              <a:latin typeface="Times New Roman"/>
              <a:cs typeface="Times New Roman"/>
            </a:endParaRPr>
          </a:p>
          <a:p>
            <a:pPr marL="707390" lvl="4" indent="-194310">
              <a:lnSpc>
                <a:spcPct val="100000"/>
              </a:lnSpc>
              <a:spcBef>
                <a:spcPts val="515"/>
              </a:spcBef>
              <a:buAutoNum type="alphaLcParenR"/>
              <a:tabLst>
                <a:tab pos="708025" algn="l"/>
              </a:tabLst>
            </a:pPr>
            <a:r>
              <a:rPr sz="1400" i="1" dirty="0">
                <a:latin typeface="Times New Roman"/>
                <a:cs typeface="Times New Roman"/>
              </a:rPr>
              <a:t>Mục </a:t>
            </a:r>
            <a:r>
              <a:rPr sz="1400" i="1" spc="-5" dirty="0">
                <a:latin typeface="Times New Roman"/>
                <a:cs typeface="Times New Roman"/>
              </a:rPr>
              <a:t>đích </a:t>
            </a:r>
            <a:r>
              <a:rPr sz="1400" i="1" dirty="0">
                <a:latin typeface="Times New Roman"/>
                <a:cs typeface="Times New Roman"/>
              </a:rPr>
              <a:t>của </a:t>
            </a:r>
            <a:r>
              <a:rPr sz="1400" i="1" spc="-5" dirty="0">
                <a:latin typeface="Times New Roman"/>
                <a:cs typeface="Times New Roman"/>
              </a:rPr>
              <a:t>cạnh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tranh</a:t>
            </a:r>
            <a:endParaRPr sz="1400" dirty="0">
              <a:latin typeface="Times New Roman"/>
              <a:cs typeface="Times New Roman"/>
            </a:endParaRPr>
          </a:p>
          <a:p>
            <a:pPr marL="12700" marR="9525" indent="456565">
              <a:lnSpc>
                <a:spcPts val="1610"/>
              </a:lnSpc>
              <a:spcBef>
                <a:spcPts val="630"/>
              </a:spcBef>
            </a:pPr>
            <a:r>
              <a:rPr sz="1400" i="1" dirty="0">
                <a:latin typeface="Times New Roman"/>
                <a:cs typeface="Times New Roman"/>
              </a:rPr>
              <a:t>Mục </a:t>
            </a:r>
            <a:r>
              <a:rPr sz="1400" i="1" spc="-5" dirty="0">
                <a:latin typeface="Times New Roman"/>
                <a:cs typeface="Times New Roman"/>
              </a:rPr>
              <a:t>đích cuối cùng </a:t>
            </a:r>
            <a:r>
              <a:rPr sz="1400" i="1" dirty="0">
                <a:latin typeface="Times New Roman"/>
                <a:cs typeface="Times New Roman"/>
              </a:rPr>
              <a:t>của </a:t>
            </a:r>
            <a:r>
              <a:rPr sz="1400" i="1" spc="-5" dirty="0">
                <a:latin typeface="Times New Roman"/>
                <a:cs typeface="Times New Roman"/>
              </a:rPr>
              <a:t>cạnh tranh trong </a:t>
            </a:r>
            <a:r>
              <a:rPr sz="1400" i="1" spc="5" dirty="0">
                <a:latin typeface="Times New Roman"/>
                <a:cs typeface="Times New Roman"/>
              </a:rPr>
              <a:t>sản </a:t>
            </a:r>
            <a:r>
              <a:rPr sz="1400" i="1" spc="-5" dirty="0">
                <a:latin typeface="Times New Roman"/>
                <a:cs typeface="Times New Roman"/>
              </a:rPr>
              <a:t>xuất </a:t>
            </a:r>
            <a:r>
              <a:rPr sz="1400" i="1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lưu thông hàng hóa là  </a:t>
            </a:r>
            <a:r>
              <a:rPr sz="1400" i="1" dirty="0">
                <a:latin typeface="Times New Roman"/>
                <a:cs typeface="Times New Roman"/>
              </a:rPr>
              <a:t>nhằm </a:t>
            </a:r>
            <a:r>
              <a:rPr sz="1400" i="1" spc="-5" dirty="0">
                <a:latin typeface="Times New Roman"/>
                <a:cs typeface="Times New Roman"/>
              </a:rPr>
              <a:t>giành </a:t>
            </a:r>
            <a:r>
              <a:rPr sz="1400" i="1" spc="-10" dirty="0">
                <a:latin typeface="Times New Roman"/>
                <a:cs typeface="Times New Roman"/>
              </a:rPr>
              <a:t>lợi </a:t>
            </a:r>
            <a:r>
              <a:rPr sz="1400" i="1" spc="-5" dirty="0">
                <a:latin typeface="Times New Roman"/>
                <a:cs typeface="Times New Roman"/>
              </a:rPr>
              <a:t>nhuận </a:t>
            </a:r>
            <a:r>
              <a:rPr sz="1400" i="1" dirty="0">
                <a:latin typeface="Times New Roman"/>
                <a:cs typeface="Times New Roman"/>
              </a:rPr>
              <a:t>về </a:t>
            </a:r>
            <a:r>
              <a:rPr sz="1400" i="1" spc="-5" dirty="0">
                <a:latin typeface="Times New Roman"/>
                <a:cs typeface="Times New Roman"/>
              </a:rPr>
              <a:t>mình nhiều hơn người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khác.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470"/>
              </a:spcBef>
            </a:pPr>
            <a:r>
              <a:rPr sz="1400" dirty="0">
                <a:latin typeface="Times New Roman"/>
                <a:cs typeface="Times New Roman"/>
              </a:rPr>
              <a:t>Mục </a:t>
            </a:r>
            <a:r>
              <a:rPr sz="1400" spc="-5" dirty="0">
                <a:latin typeface="Times New Roman"/>
                <a:cs typeface="Times New Roman"/>
              </a:rPr>
              <a:t>đích </a:t>
            </a:r>
            <a:r>
              <a:rPr sz="1400" dirty="0">
                <a:latin typeface="Times New Roman"/>
                <a:cs typeface="Times New Roman"/>
              </a:rPr>
              <a:t>này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spc="-10" dirty="0">
                <a:latin typeface="Times New Roman"/>
                <a:cs typeface="Times New Roman"/>
              </a:rPr>
              <a:t>mặt </a:t>
            </a:r>
            <a:r>
              <a:rPr sz="1400" dirty="0">
                <a:latin typeface="Times New Roman"/>
                <a:cs typeface="Times New Roman"/>
              </a:rPr>
              <a:t>sau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marL="573405" indent="-104775">
              <a:lnSpc>
                <a:spcPct val="100000"/>
              </a:lnSpc>
              <a:spcBef>
                <a:spcPts val="520"/>
              </a:spcBef>
              <a:buChar char="-"/>
              <a:tabLst>
                <a:tab pos="574040" algn="l"/>
              </a:tabLst>
            </a:pPr>
            <a:r>
              <a:rPr sz="1400" spc="-5" dirty="0">
                <a:latin typeface="Times New Roman"/>
                <a:cs typeface="Times New Roman"/>
              </a:rPr>
              <a:t>Giành nguồn nguyên vật liệu và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nguồn </a:t>
            </a:r>
            <a:r>
              <a:rPr sz="1400" dirty="0">
                <a:latin typeface="Times New Roman"/>
                <a:cs typeface="Times New Roman"/>
              </a:rPr>
              <a:t>lực </a:t>
            </a:r>
            <a:r>
              <a:rPr sz="1400" spc="-5" dirty="0">
                <a:latin typeface="Times New Roman"/>
                <a:cs typeface="Times New Roman"/>
              </a:rPr>
              <a:t>sản </a:t>
            </a:r>
            <a:r>
              <a:rPr sz="1400" dirty="0">
                <a:latin typeface="Times New Roman"/>
                <a:cs typeface="Times New Roman"/>
              </a:rPr>
              <a:t>xuất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khác;</a:t>
            </a:r>
            <a:endParaRPr sz="1400" dirty="0">
              <a:latin typeface="Times New Roman"/>
              <a:cs typeface="Times New Roman"/>
            </a:endParaRPr>
          </a:p>
          <a:p>
            <a:pPr marL="573405" indent="-104775">
              <a:lnSpc>
                <a:spcPct val="100000"/>
              </a:lnSpc>
              <a:spcBef>
                <a:spcPts val="525"/>
              </a:spcBef>
              <a:buChar char="-"/>
              <a:tabLst>
                <a:tab pos="574040" algn="l"/>
              </a:tabLst>
            </a:pPr>
            <a:r>
              <a:rPr sz="1400" spc="-5" dirty="0" err="1" smtClean="0">
                <a:latin typeface="Times New Roman"/>
                <a:cs typeface="Times New Roman"/>
              </a:rPr>
              <a:t>Giành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ưu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thế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về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khoa học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công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nghệ;</a:t>
            </a:r>
            <a:endParaRPr sz="1400" dirty="0">
              <a:latin typeface="Times New Roman"/>
              <a:cs typeface="Times New Roman"/>
            </a:endParaRPr>
          </a:p>
          <a:p>
            <a:pPr marL="573405" indent="-104775">
              <a:lnSpc>
                <a:spcPct val="100000"/>
              </a:lnSpc>
              <a:spcBef>
                <a:spcPts val="515"/>
              </a:spcBef>
              <a:buChar char="-"/>
              <a:tabLst>
                <a:tab pos="574040" algn="l"/>
              </a:tabLst>
            </a:pPr>
            <a:r>
              <a:rPr sz="1400" spc="-5" dirty="0">
                <a:latin typeface="Times New Roman"/>
                <a:cs typeface="Times New Roman"/>
              </a:rPr>
              <a:t>Giành </a:t>
            </a:r>
            <a:r>
              <a:rPr sz="1400" dirty="0" err="1">
                <a:latin typeface="Times New Roman"/>
                <a:cs typeface="Times New Roman"/>
              </a:rPr>
              <a:t>thị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ờng</a:t>
            </a:r>
            <a:r>
              <a:rPr sz="1400" spc="-6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nơi </a:t>
            </a:r>
            <a:r>
              <a:rPr sz="1400" dirty="0" err="1">
                <a:latin typeface="Times New Roman"/>
                <a:cs typeface="Times New Roman"/>
              </a:rPr>
              <a:t>đầu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t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các hợp đồng và </a:t>
            </a:r>
            <a:r>
              <a:rPr sz="1400" spc="-5" dirty="0">
                <a:latin typeface="Times New Roman"/>
                <a:cs typeface="Times New Roman"/>
              </a:rPr>
              <a:t>các đơn </a:t>
            </a:r>
            <a:r>
              <a:rPr sz="1400" dirty="0">
                <a:latin typeface="Times New Roman"/>
                <a:cs typeface="Times New Roman"/>
              </a:rPr>
              <a:t>đặt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hàng;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610"/>
              </a:lnSpc>
              <a:spcBef>
                <a:spcPts val="630"/>
              </a:spcBef>
              <a:buChar char="-"/>
              <a:tabLst>
                <a:tab pos="590550" algn="l"/>
              </a:tabLst>
            </a:pPr>
            <a:r>
              <a:rPr sz="1400" spc="-5" dirty="0" err="1" smtClean="0">
                <a:latin typeface="Times New Roman"/>
                <a:cs typeface="Times New Roman"/>
              </a:rPr>
              <a:t>Giành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ưu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thế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về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và giá cả hàng hóa, </a:t>
            </a:r>
            <a:r>
              <a:rPr sz="1400" spc="5" dirty="0">
                <a:latin typeface="Times New Roman"/>
                <a:cs typeface="Times New Roman"/>
              </a:rPr>
              <a:t>kể </a:t>
            </a:r>
            <a:r>
              <a:rPr sz="1400" dirty="0">
                <a:latin typeface="Times New Roman"/>
                <a:cs typeface="Times New Roman"/>
              </a:rPr>
              <a:t>cả </a:t>
            </a:r>
            <a:r>
              <a:rPr sz="1400" spc="-5" dirty="0">
                <a:latin typeface="Times New Roman"/>
                <a:cs typeface="Times New Roman"/>
              </a:rPr>
              <a:t>lắp </a:t>
            </a:r>
            <a:r>
              <a:rPr sz="1400" dirty="0">
                <a:latin typeface="Times New Roman"/>
                <a:cs typeface="Times New Roman"/>
              </a:rPr>
              <a:t>đặt, bảo </a:t>
            </a:r>
            <a:r>
              <a:rPr sz="1400" spc="-5" dirty="0">
                <a:latin typeface="Times New Roman"/>
                <a:cs typeface="Times New Roman"/>
              </a:rPr>
              <a:t>hành, </a:t>
            </a:r>
            <a:r>
              <a:rPr sz="1400" spc="-95" dirty="0">
                <a:latin typeface="Times New Roman"/>
                <a:cs typeface="Times New Roman"/>
              </a:rPr>
              <a:t>sửa  </a:t>
            </a:r>
            <a:r>
              <a:rPr sz="1400" dirty="0">
                <a:latin typeface="Times New Roman"/>
                <a:cs typeface="Times New Roman"/>
              </a:rPr>
              <a:t>chữa,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thanh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toán…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475"/>
              </a:spcBef>
            </a:pPr>
            <a:r>
              <a:rPr sz="1400" i="1" dirty="0">
                <a:latin typeface="Times New Roman"/>
                <a:cs typeface="Times New Roman"/>
              </a:rPr>
              <a:t>b) </a:t>
            </a:r>
            <a:r>
              <a:rPr sz="1400" i="1" spc="-5" dirty="0">
                <a:latin typeface="Times New Roman"/>
                <a:cs typeface="Times New Roman"/>
              </a:rPr>
              <a:t>Các loại cạnh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tranh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15"/>
              </a:spcBef>
            </a:pPr>
            <a:r>
              <a:rPr sz="1400" spc="-5" dirty="0">
                <a:latin typeface="Times New Roman"/>
                <a:cs typeface="Times New Roman"/>
              </a:rPr>
              <a:t>Tùy </a:t>
            </a:r>
            <a:r>
              <a:rPr sz="1400" dirty="0">
                <a:latin typeface="Times New Roman"/>
                <a:cs typeface="Times New Roman"/>
              </a:rPr>
              <a:t>theo các loại </a:t>
            </a:r>
            <a:r>
              <a:rPr sz="1400" spc="-5" dirty="0">
                <a:latin typeface="Times New Roman"/>
                <a:cs typeface="Times New Roman"/>
              </a:rPr>
              <a:t>căn cứ </a:t>
            </a:r>
            <a:r>
              <a:rPr sz="1400" dirty="0">
                <a:latin typeface="Times New Roman"/>
                <a:cs typeface="Times New Roman"/>
              </a:rPr>
              <a:t>khác nhau,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ta </a:t>
            </a:r>
            <a:r>
              <a:rPr sz="1400" spc="-5" dirty="0">
                <a:latin typeface="Times New Roman"/>
                <a:cs typeface="Times New Roman"/>
              </a:rPr>
              <a:t>chia cạnh tranh thành các loại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sau: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30"/>
              </a:spcBef>
            </a:pPr>
            <a:r>
              <a:rPr sz="1400" i="1" dirty="0">
                <a:latin typeface="Times New Roman"/>
                <a:cs typeface="Times New Roman"/>
              </a:rPr>
              <a:t>- </a:t>
            </a:r>
            <a:r>
              <a:rPr sz="1400" i="1" spc="-5" dirty="0">
                <a:latin typeface="Times New Roman"/>
                <a:cs typeface="Times New Roman"/>
              </a:rPr>
              <a:t>Cạnh tranh </a:t>
            </a:r>
            <a:r>
              <a:rPr sz="1400" i="1" dirty="0">
                <a:latin typeface="Times New Roman"/>
                <a:cs typeface="Times New Roman"/>
              </a:rPr>
              <a:t>giữa </a:t>
            </a:r>
            <a:r>
              <a:rPr sz="1400" i="1" spc="-5" dirty="0">
                <a:latin typeface="Times New Roman"/>
                <a:cs typeface="Times New Roman"/>
              </a:rPr>
              <a:t>người bán </a:t>
            </a:r>
            <a:r>
              <a:rPr sz="1400" i="1" dirty="0">
                <a:latin typeface="Times New Roman"/>
                <a:cs typeface="Times New Roman"/>
              </a:rPr>
              <a:t>với</a:t>
            </a:r>
            <a:r>
              <a:rPr sz="1400" i="1" spc="-4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nhau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>
              <a:lnSpc>
                <a:spcPts val="1600"/>
              </a:lnSpc>
              <a:spcBef>
                <a:spcPts val="635"/>
              </a:spcBef>
            </a:pP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xuất hiện </a:t>
            </a:r>
            <a:r>
              <a:rPr sz="1400" spc="-5" dirty="0">
                <a:latin typeface="Times New Roman"/>
                <a:cs typeface="Times New Roman"/>
              </a:rPr>
              <a:t>khi trên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nhiều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cùng loại hàng hóa </a:t>
            </a:r>
            <a:r>
              <a:rPr sz="1400" spc="-170" dirty="0">
                <a:latin typeface="Times New Roman"/>
                <a:cs typeface="Times New Roman"/>
              </a:rPr>
              <a:t>đem  </a:t>
            </a:r>
            <a:r>
              <a:rPr sz="1400" spc="-5" dirty="0">
                <a:latin typeface="Times New Roman"/>
                <a:cs typeface="Times New Roman"/>
              </a:rPr>
              <a:t>bán,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dirty="0" err="1">
                <a:latin typeface="Times New Roman"/>
                <a:cs typeface="Times New Roman"/>
              </a:rPr>
              <a:t>ít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mua </a:t>
            </a:r>
            <a:r>
              <a:rPr sz="1400" dirty="0">
                <a:latin typeface="Times New Roman"/>
                <a:cs typeface="Times New Roman"/>
              </a:rPr>
              <a:t>loại </a:t>
            </a:r>
            <a:r>
              <a:rPr sz="1400" spc="-5" dirty="0">
                <a:latin typeface="Times New Roman"/>
                <a:cs typeface="Times New Roman"/>
              </a:rPr>
              <a:t>hàng hóa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đó.</a:t>
            </a:r>
          </a:p>
          <a:p>
            <a:pPr marL="469265">
              <a:lnSpc>
                <a:spcPct val="100000"/>
              </a:lnSpc>
              <a:spcBef>
                <a:spcPts val="484"/>
              </a:spcBef>
            </a:pP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spc="-5" dirty="0" err="1">
                <a:latin typeface="Times New Roman"/>
                <a:cs typeface="Times New Roman"/>
              </a:rPr>
              <a:t>giữa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mua </a:t>
            </a:r>
            <a:r>
              <a:rPr sz="1400" dirty="0">
                <a:latin typeface="Times New Roman"/>
                <a:cs typeface="Times New Roman"/>
              </a:rPr>
              <a:t>với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nhau</a:t>
            </a:r>
            <a:endParaRPr sz="1400" dirty="0">
              <a:latin typeface="Times New Roman"/>
              <a:cs typeface="Times New Roman"/>
            </a:endParaRPr>
          </a:p>
          <a:p>
            <a:pPr marL="12700" marR="8255" indent="456565">
              <a:lnSpc>
                <a:spcPts val="1600"/>
              </a:lnSpc>
              <a:spcBef>
                <a:spcPts val="635"/>
              </a:spcBef>
            </a:pP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xuất </a:t>
            </a:r>
            <a:r>
              <a:rPr sz="1400" spc="-5" dirty="0">
                <a:latin typeface="Times New Roman"/>
                <a:cs typeface="Times New Roman"/>
              </a:rPr>
              <a:t>hiện khi trên </a:t>
            </a:r>
            <a:r>
              <a:rPr sz="1400" dirty="0" err="1">
                <a:latin typeface="Times New Roman"/>
                <a:cs typeface="Times New Roman"/>
              </a:rPr>
              <a:t>thị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hàng hóa </a:t>
            </a:r>
            <a:r>
              <a:rPr sz="1400" dirty="0">
                <a:latin typeface="Times New Roman"/>
                <a:cs typeface="Times New Roman"/>
              </a:rPr>
              <a:t>đem ra </a:t>
            </a:r>
            <a:r>
              <a:rPr sz="1400" spc="-5" dirty="0">
                <a:latin typeface="Times New Roman"/>
                <a:cs typeface="Times New Roman"/>
              </a:rPr>
              <a:t>bán </a:t>
            </a:r>
            <a:r>
              <a:rPr sz="1400" spc="-5" dirty="0" err="1">
                <a:latin typeface="Times New Roman"/>
                <a:cs typeface="Times New Roman"/>
              </a:rPr>
              <a:t>ít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85" dirty="0" err="1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lang="en-US" sz="1400" spc="-85" dirty="0">
                <a:latin typeface="Times New Roman"/>
                <a:cs typeface="Times New Roman"/>
              </a:rPr>
              <a:t> </a:t>
            </a:r>
            <a:r>
              <a:rPr lang="en-US" sz="1400" spc="-85" dirty="0" err="1" smtClean="0">
                <a:latin typeface="Times New Roman"/>
                <a:cs typeface="Times New Roman"/>
              </a:rPr>
              <a:t>mua</a:t>
            </a:r>
            <a:r>
              <a:rPr lang="en-US" sz="1400" spc="-85" dirty="0" smtClean="0">
                <a:latin typeface="Times New Roman"/>
                <a:cs typeface="Times New Roman"/>
              </a:rPr>
              <a:t> </a:t>
            </a:r>
            <a:r>
              <a:rPr lang="en-US" sz="1400" spc="-85" dirty="0" err="1" smtClean="0">
                <a:latin typeface="Times New Roman"/>
                <a:cs typeface="Times New Roman"/>
              </a:rPr>
              <a:t>hàng</a:t>
            </a:r>
            <a:r>
              <a:rPr lang="en-US"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hóa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đó quá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nhiều.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484"/>
              </a:spcBef>
            </a:pPr>
            <a:r>
              <a:rPr sz="1400" i="1" dirty="0">
                <a:latin typeface="Times New Roman"/>
                <a:cs typeface="Times New Roman"/>
              </a:rPr>
              <a:t>- </a:t>
            </a:r>
            <a:r>
              <a:rPr sz="1400" i="1" spc="-5" dirty="0">
                <a:latin typeface="Times New Roman"/>
                <a:cs typeface="Times New Roman"/>
              </a:rPr>
              <a:t>Cạnh tranh trong </a:t>
            </a:r>
            <a:r>
              <a:rPr sz="1400" i="1" dirty="0">
                <a:latin typeface="Times New Roman"/>
                <a:cs typeface="Times New Roman"/>
              </a:rPr>
              <a:t>nội bộ</a:t>
            </a:r>
            <a:r>
              <a:rPr sz="1400" i="1" spc="-5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ngành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15"/>
              </a:spcBef>
            </a:pPr>
            <a:r>
              <a:rPr sz="1400" spc="-5" dirty="0">
                <a:latin typeface="Times New Roman"/>
                <a:cs typeface="Times New Roman"/>
              </a:rPr>
              <a:t>Là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ganh đua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spc="5" dirty="0">
                <a:latin typeface="Times New Roman"/>
                <a:cs typeface="Times New Roman"/>
              </a:rPr>
              <a:t>tế </a:t>
            </a:r>
            <a:r>
              <a:rPr sz="1400" spc="-5" dirty="0">
                <a:latin typeface="Times New Roman"/>
                <a:cs typeface="Times New Roman"/>
              </a:rPr>
              <a:t>giữa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nghiệp </a:t>
            </a:r>
            <a:r>
              <a:rPr sz="1400" spc="-5" dirty="0">
                <a:latin typeface="Times New Roman"/>
                <a:cs typeface="Times New Roman"/>
              </a:rPr>
              <a:t>trong cùng </a:t>
            </a:r>
            <a:r>
              <a:rPr sz="1400" dirty="0">
                <a:latin typeface="Times New Roman"/>
                <a:cs typeface="Times New Roman"/>
              </a:rPr>
              <a:t>một </a:t>
            </a:r>
            <a:r>
              <a:rPr sz="1400" spc="-5" dirty="0">
                <a:latin typeface="Times New Roman"/>
                <a:cs typeface="Times New Roman"/>
              </a:rPr>
              <a:t>ngành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hàng.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20"/>
              </a:spcBef>
            </a:pP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Cạnh tranh giữa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ngành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ts val="1639"/>
              </a:lnSpc>
              <a:spcBef>
                <a:spcPts val="525"/>
              </a:spcBef>
            </a:pPr>
            <a:r>
              <a:rPr sz="1400" spc="-5" dirty="0">
                <a:latin typeface="Times New Roman"/>
                <a:cs typeface="Times New Roman"/>
              </a:rPr>
              <a:t>Là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sự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ganh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đua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về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kinh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tế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giữa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các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doanh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nghiệp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các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ngành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sản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xuất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ts val="1639"/>
              </a:lnSpc>
            </a:pPr>
            <a:r>
              <a:rPr sz="1400" dirty="0">
                <a:latin typeface="Times New Roman"/>
                <a:cs typeface="Times New Roman"/>
              </a:rPr>
              <a:t>nhau.</a:t>
            </a:r>
          </a:p>
          <a:p>
            <a:pPr marL="469265">
              <a:lnSpc>
                <a:spcPct val="100000"/>
              </a:lnSpc>
              <a:spcBef>
                <a:spcPts val="515"/>
              </a:spcBef>
            </a:pPr>
            <a:r>
              <a:rPr sz="1400" i="1" dirty="0">
                <a:latin typeface="Times New Roman"/>
                <a:cs typeface="Times New Roman"/>
              </a:rPr>
              <a:t>- </a:t>
            </a:r>
            <a:r>
              <a:rPr sz="1400" i="1" spc="-5" dirty="0">
                <a:latin typeface="Times New Roman"/>
                <a:cs typeface="Times New Roman"/>
              </a:rPr>
              <a:t>Cạnh tranh trong </a:t>
            </a:r>
            <a:r>
              <a:rPr sz="1400" i="1" dirty="0">
                <a:latin typeface="Times New Roman"/>
                <a:cs typeface="Times New Roman"/>
              </a:rPr>
              <a:t>nước </a:t>
            </a:r>
            <a:r>
              <a:rPr sz="1400" i="1" spc="-5" dirty="0">
                <a:latin typeface="Times New Roman"/>
                <a:cs typeface="Times New Roman"/>
              </a:rPr>
              <a:t>với nước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ngoài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600"/>
              </a:lnSpc>
              <a:spcBef>
                <a:spcPts val="650"/>
              </a:spcBef>
            </a:pPr>
            <a:r>
              <a:rPr sz="1400" dirty="0">
                <a:latin typeface="Times New Roman"/>
                <a:cs typeface="Times New Roman"/>
              </a:rPr>
              <a:t>Loại </a:t>
            </a: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dirty="0">
                <a:latin typeface="Times New Roman"/>
                <a:cs typeface="Times New Roman"/>
              </a:rPr>
              <a:t>này xuất hiện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dirty="0" err="1">
                <a:latin typeface="Times New Roman"/>
                <a:cs typeface="Times New Roman"/>
              </a:rPr>
              <a:t>thị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v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ợt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khỏi </a:t>
            </a:r>
            <a:r>
              <a:rPr sz="1400" dirty="0">
                <a:latin typeface="Times New Roman"/>
                <a:cs typeface="Times New Roman"/>
              </a:rPr>
              <a:t>phạm vi </a:t>
            </a:r>
            <a:r>
              <a:rPr sz="1400" spc="-5" dirty="0" err="1">
                <a:latin typeface="Times New Roman"/>
                <a:cs typeface="Times New Roman"/>
              </a:rPr>
              <a:t>trong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280" dirty="0" err="1">
                <a:latin typeface="Times New Roman"/>
                <a:cs typeface="Times New Roman"/>
              </a:rPr>
              <a:t>để</a:t>
            </a:r>
            <a:r>
              <a:rPr sz="1400" spc="-280" dirty="0">
                <a:latin typeface="Times New Roman"/>
                <a:cs typeface="Times New Roman"/>
              </a:rPr>
              <a:t>  </a:t>
            </a:r>
            <a:r>
              <a:rPr sz="1400" spc="-110" dirty="0" smtClean="0">
                <a:latin typeface="Times New Roman"/>
                <a:cs typeface="Times New Roman"/>
              </a:rPr>
              <a:t>v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ơn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ra </a:t>
            </a:r>
            <a:r>
              <a:rPr sz="1400" dirty="0" err="1">
                <a:latin typeface="Times New Roman"/>
                <a:cs typeface="Times New Roman"/>
              </a:rPr>
              <a:t>thị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khu </a:t>
            </a:r>
            <a:r>
              <a:rPr sz="1400" spc="5" dirty="0">
                <a:latin typeface="Times New Roman"/>
                <a:cs typeface="Times New Roman"/>
              </a:rPr>
              <a:t>vực </a:t>
            </a:r>
            <a:r>
              <a:rPr sz="1400" dirty="0">
                <a:latin typeface="Times New Roman"/>
                <a:cs typeface="Times New Roman"/>
              </a:rPr>
              <a:t>và thế </a:t>
            </a:r>
            <a:r>
              <a:rPr sz="1400" spc="-5" dirty="0">
                <a:latin typeface="Times New Roman"/>
                <a:cs typeface="Times New Roman"/>
              </a:rPr>
              <a:t>giới, </a:t>
            </a:r>
            <a:r>
              <a:rPr sz="1400" dirty="0">
                <a:latin typeface="Times New Roman"/>
                <a:cs typeface="Times New Roman"/>
              </a:rPr>
              <a:t>gắn với </a:t>
            </a:r>
            <a:r>
              <a:rPr sz="1400" dirty="0" err="1">
                <a:latin typeface="Times New Roman"/>
                <a:cs typeface="Times New Roman"/>
              </a:rPr>
              <a:t>xu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>
                <a:latin typeface="Times New Roman"/>
                <a:cs typeface="Times New Roman"/>
              </a:rPr>
              <a:t>cầu </a:t>
            </a:r>
            <a:r>
              <a:rPr sz="1400" spc="-5" dirty="0">
                <a:latin typeface="Times New Roman"/>
                <a:cs typeface="Times New Roman"/>
              </a:rPr>
              <a:t>hóa và </a:t>
            </a:r>
            <a:r>
              <a:rPr sz="1400" dirty="0">
                <a:latin typeface="Times New Roman"/>
                <a:cs typeface="Times New Roman"/>
              </a:rPr>
              <a:t>hội </a:t>
            </a:r>
            <a:r>
              <a:rPr sz="1400" spc="-135" dirty="0">
                <a:latin typeface="Times New Roman"/>
                <a:cs typeface="Times New Roman"/>
              </a:rPr>
              <a:t>nhập 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dirty="0">
                <a:latin typeface="Times New Roman"/>
                <a:cs typeface="Times New Roman"/>
              </a:rPr>
              <a:t>tế quốc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tế.</a:t>
            </a:r>
          </a:p>
          <a:p>
            <a:pPr marL="591185" lvl="3" indent="-579120" algn="just">
              <a:lnSpc>
                <a:spcPct val="100000"/>
              </a:lnSpc>
              <a:spcBef>
                <a:spcPts val="484"/>
              </a:spcBef>
              <a:buAutoNum type="arabicPeriod" startAt="4"/>
              <a:tabLst>
                <a:tab pos="591820" algn="l"/>
              </a:tabLst>
            </a:pPr>
            <a:r>
              <a:rPr sz="1400" b="1" i="1" spc="-5" dirty="0">
                <a:latin typeface="Times New Roman"/>
                <a:cs typeface="Times New Roman"/>
              </a:rPr>
              <a:t>Tính </a:t>
            </a:r>
            <a:r>
              <a:rPr sz="1400" b="1" i="1" spc="-10" dirty="0">
                <a:latin typeface="Times New Roman"/>
                <a:cs typeface="Times New Roman"/>
              </a:rPr>
              <a:t>hai </a:t>
            </a:r>
            <a:r>
              <a:rPr sz="1400" b="1" i="1" spc="5" dirty="0">
                <a:latin typeface="Times New Roman"/>
                <a:cs typeface="Times New Roman"/>
              </a:rPr>
              <a:t>mặt </a:t>
            </a:r>
            <a:r>
              <a:rPr sz="1400" b="1" i="1" dirty="0">
                <a:latin typeface="Times New Roman"/>
                <a:cs typeface="Times New Roman"/>
              </a:rPr>
              <a:t>của </a:t>
            </a:r>
            <a:r>
              <a:rPr sz="1400" b="1" i="1" spc="-5" dirty="0">
                <a:latin typeface="Times New Roman"/>
                <a:cs typeface="Times New Roman"/>
              </a:rPr>
              <a:t>cạnh</a:t>
            </a:r>
            <a:r>
              <a:rPr sz="1400" b="1" i="1" spc="-30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tranh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600"/>
              </a:lnSpc>
              <a:spcBef>
                <a:spcPts val="635"/>
              </a:spcBef>
            </a:pPr>
            <a:r>
              <a:rPr sz="1400" spc="-5" dirty="0">
                <a:latin typeface="Times New Roman"/>
                <a:cs typeface="Times New Roman"/>
              </a:rPr>
              <a:t>Trong sản </a:t>
            </a:r>
            <a:r>
              <a:rPr sz="1400" dirty="0">
                <a:latin typeface="Times New Roman"/>
                <a:cs typeface="Times New Roman"/>
              </a:rPr>
              <a:t>xuất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50" dirty="0" smtClean="0">
                <a:latin typeface="Times New Roman"/>
                <a:cs typeface="Times New Roman"/>
              </a:rPr>
              <a:t>l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thông hàng hóa, </a:t>
            </a:r>
            <a:r>
              <a:rPr sz="1400" dirty="0">
                <a:latin typeface="Times New Roman"/>
                <a:cs typeface="Times New Roman"/>
              </a:rPr>
              <a:t>cạnh </a:t>
            </a:r>
            <a:r>
              <a:rPr sz="1400" spc="-5" dirty="0">
                <a:latin typeface="Times New Roman"/>
                <a:cs typeface="Times New Roman"/>
              </a:rPr>
              <a:t>tranh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hai </a:t>
            </a:r>
            <a:r>
              <a:rPr sz="1400" spc="-5" dirty="0">
                <a:latin typeface="Times New Roman"/>
                <a:cs typeface="Times New Roman"/>
              </a:rPr>
              <a:t>mặt 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mặt </a:t>
            </a:r>
            <a:r>
              <a:rPr sz="1400" dirty="0">
                <a:latin typeface="Times New Roman"/>
                <a:cs typeface="Times New Roman"/>
              </a:rPr>
              <a:t>tích cực </a:t>
            </a:r>
            <a:r>
              <a:rPr sz="1400" spc="-55" dirty="0">
                <a:latin typeface="Times New Roman"/>
                <a:cs typeface="Times New Roman"/>
              </a:rPr>
              <a:t>và  </a:t>
            </a:r>
            <a:r>
              <a:rPr sz="1400" spc="-5" dirty="0">
                <a:latin typeface="Times New Roman"/>
                <a:cs typeface="Times New Roman"/>
              </a:rPr>
              <a:t>mặt tiêu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cực</a:t>
            </a:r>
          </a:p>
          <a:p>
            <a:pPr marL="662940" lvl="4" indent="-194310">
              <a:lnSpc>
                <a:spcPct val="100000"/>
              </a:lnSpc>
              <a:spcBef>
                <a:spcPts val="484"/>
              </a:spcBef>
              <a:buAutoNum type="alphaLcParenR"/>
              <a:tabLst>
                <a:tab pos="6635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Mặt tích </a:t>
            </a:r>
            <a:r>
              <a:rPr sz="1400" i="1" dirty="0">
                <a:latin typeface="Times New Roman"/>
                <a:cs typeface="Times New Roman"/>
              </a:rPr>
              <a:t>cực </a:t>
            </a:r>
            <a:r>
              <a:rPr sz="1400" i="1" spc="-10" dirty="0">
                <a:latin typeface="Times New Roman"/>
                <a:cs typeface="Times New Roman"/>
              </a:rPr>
              <a:t>của </a:t>
            </a:r>
            <a:r>
              <a:rPr sz="1400" i="1" spc="-5" dirty="0">
                <a:latin typeface="Times New Roman"/>
                <a:cs typeface="Times New Roman"/>
              </a:rPr>
              <a:t>cạnh</a:t>
            </a:r>
            <a:r>
              <a:rPr sz="1400" i="1" spc="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tranh</a:t>
            </a:r>
            <a:endParaRPr sz="1400" dirty="0">
              <a:latin typeface="Times New Roman"/>
              <a:cs typeface="Times New Roman"/>
            </a:endParaRPr>
          </a:p>
          <a:p>
            <a:pPr marL="12700" marR="7620" indent="456565">
              <a:lnSpc>
                <a:spcPts val="1600"/>
              </a:lnSpc>
              <a:spcBef>
                <a:spcPts val="635"/>
              </a:spcBef>
            </a:pP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spc="5" dirty="0">
                <a:latin typeface="Times New Roman"/>
                <a:cs typeface="Times New Roman"/>
              </a:rPr>
              <a:t>giữ </a:t>
            </a:r>
            <a:r>
              <a:rPr sz="1400" spc="-5" dirty="0">
                <a:latin typeface="Times New Roman"/>
                <a:cs typeface="Times New Roman"/>
              </a:rPr>
              <a:t>vai trò là một </a:t>
            </a:r>
            <a:r>
              <a:rPr sz="1400" i="1" spc="-5" dirty="0">
                <a:latin typeface="Times New Roman"/>
                <a:cs typeface="Times New Roman"/>
              </a:rPr>
              <a:t>động </a:t>
            </a:r>
            <a:r>
              <a:rPr sz="1400" i="1" dirty="0">
                <a:latin typeface="Times New Roman"/>
                <a:cs typeface="Times New Roman"/>
              </a:rPr>
              <a:t>lực </a:t>
            </a:r>
            <a:r>
              <a:rPr sz="1400" i="1" spc="-5" dirty="0">
                <a:latin typeface="Times New Roman"/>
                <a:cs typeface="Times New Roman"/>
              </a:rPr>
              <a:t>kinh </a:t>
            </a:r>
            <a:r>
              <a:rPr sz="1400" i="1" spc="5" dirty="0">
                <a:latin typeface="Times New Roman"/>
                <a:cs typeface="Times New Roman"/>
              </a:rPr>
              <a:t>tế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sản </a:t>
            </a:r>
            <a:r>
              <a:rPr sz="1400" dirty="0">
                <a:latin typeface="Times New Roman"/>
                <a:cs typeface="Times New Roman"/>
              </a:rPr>
              <a:t>xuất </a:t>
            </a:r>
            <a:r>
              <a:rPr sz="1400" spc="-5" dirty="0" err="1">
                <a:latin typeface="Times New Roman"/>
                <a:cs typeface="Times New Roman"/>
              </a:rPr>
              <a:t>và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l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thông </a:t>
            </a:r>
            <a:r>
              <a:rPr sz="1400" spc="-25" dirty="0">
                <a:latin typeface="Times New Roman"/>
                <a:cs typeface="Times New Roman"/>
              </a:rPr>
              <a:t>hàng  </a:t>
            </a:r>
            <a:r>
              <a:rPr sz="1400" spc="-5" dirty="0">
                <a:latin typeface="Times New Roman"/>
                <a:cs typeface="Times New Roman"/>
              </a:rPr>
              <a:t>hóa.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 err="1">
                <a:latin typeface="Times New Roman"/>
                <a:cs typeface="Times New Roman"/>
              </a:rPr>
              <a:t>đó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biểu </a:t>
            </a:r>
            <a:r>
              <a:rPr sz="1400" spc="-5" dirty="0" err="1">
                <a:latin typeface="Times New Roman"/>
                <a:cs typeface="Times New Roman"/>
              </a:rPr>
              <a:t>hiện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sau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874966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7620" indent="456565">
              <a:lnSpc>
                <a:spcPts val="1600"/>
              </a:lnSpc>
              <a:spcBef>
                <a:spcPts val="225"/>
              </a:spcBef>
              <a:buChar char="-"/>
              <a:tabLst>
                <a:tab pos="581660" algn="l"/>
              </a:tabLst>
            </a:pPr>
            <a:r>
              <a:rPr sz="1400" spc="-5" dirty="0">
                <a:latin typeface="Times New Roman"/>
                <a:cs typeface="Times New Roman"/>
              </a:rPr>
              <a:t>Kích thích </a:t>
            </a:r>
            <a:r>
              <a:rPr sz="1400" dirty="0" err="1">
                <a:latin typeface="Times New Roman"/>
                <a:cs typeface="Times New Roman"/>
              </a:rPr>
              <a:t>lực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sản </a:t>
            </a:r>
            <a:r>
              <a:rPr sz="1400" spc="-5" dirty="0">
                <a:latin typeface="Times New Roman"/>
                <a:cs typeface="Times New Roman"/>
              </a:rPr>
              <a:t>xuất, khoa </a:t>
            </a:r>
            <a:r>
              <a:rPr sz="1400" spc="5" dirty="0">
                <a:latin typeface="Times New Roman"/>
                <a:cs typeface="Times New Roman"/>
              </a:rPr>
              <a:t>học </a:t>
            </a:r>
            <a:r>
              <a:rPr sz="1400" dirty="0">
                <a:latin typeface="Times New Roman"/>
                <a:cs typeface="Times New Roman"/>
              </a:rPr>
              <a:t>– kỹ </a:t>
            </a:r>
            <a:r>
              <a:rPr sz="1400" spc="-5" dirty="0">
                <a:latin typeface="Times New Roman"/>
                <a:cs typeface="Times New Roman"/>
              </a:rPr>
              <a:t>thuật phát triển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năng xuất  lao động tăng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lên;</a:t>
            </a:r>
            <a:endParaRPr sz="1400" dirty="0">
              <a:latin typeface="Times New Roman"/>
              <a:cs typeface="Times New Roman"/>
            </a:endParaRPr>
          </a:p>
          <a:p>
            <a:pPr marL="12700" marR="6985" indent="456565">
              <a:lnSpc>
                <a:spcPts val="1610"/>
              </a:lnSpc>
              <a:spcBef>
                <a:spcPts val="585"/>
              </a:spcBef>
              <a:buChar char="-"/>
              <a:tabLst>
                <a:tab pos="578485" algn="l"/>
              </a:tabLst>
            </a:pPr>
            <a:r>
              <a:rPr sz="1400" spc="-5" dirty="0">
                <a:latin typeface="Times New Roman"/>
                <a:cs typeface="Times New Roman"/>
              </a:rPr>
              <a:t>Khai thác </a:t>
            </a:r>
            <a:r>
              <a:rPr sz="1400" dirty="0">
                <a:latin typeface="Times New Roman"/>
                <a:cs typeface="Times New Roman"/>
              </a:rPr>
              <a:t>tối đa </a:t>
            </a:r>
            <a:r>
              <a:rPr sz="1400" spc="-5" dirty="0">
                <a:latin typeface="Times New Roman"/>
                <a:cs typeface="Times New Roman"/>
              </a:rPr>
              <a:t>mọi nguồn </a:t>
            </a:r>
            <a:r>
              <a:rPr sz="1400" dirty="0">
                <a:latin typeface="Times New Roman"/>
                <a:cs typeface="Times New Roman"/>
              </a:rPr>
              <a:t>lực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dirty="0" err="1">
                <a:latin typeface="Times New Roman"/>
                <a:cs typeface="Times New Roman"/>
              </a:rPr>
              <a:t>đất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vào việc </a:t>
            </a:r>
            <a:r>
              <a:rPr sz="1400" spc="-5" dirty="0" err="1">
                <a:latin typeface="Times New Roman"/>
                <a:cs typeface="Times New Roman"/>
              </a:rPr>
              <a:t>đầu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xây dựng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spc="-85" dirty="0">
                <a:latin typeface="Times New Roman"/>
                <a:cs typeface="Times New Roman"/>
              </a:rPr>
              <a:t>phát 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dirty="0">
                <a:latin typeface="Times New Roman"/>
                <a:cs typeface="Times New Roman"/>
              </a:rPr>
              <a:t>tế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định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xã </a:t>
            </a:r>
            <a:r>
              <a:rPr sz="1400" dirty="0">
                <a:latin typeface="Times New Roman"/>
                <a:cs typeface="Times New Roman"/>
              </a:rPr>
              <a:t>hội </a:t>
            </a:r>
            <a:r>
              <a:rPr sz="1400" spc="-5" dirty="0">
                <a:latin typeface="Times New Roman"/>
                <a:cs typeface="Times New Roman"/>
              </a:rPr>
              <a:t>chủ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nghĩa;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>
              <a:lnSpc>
                <a:spcPts val="1600"/>
              </a:lnSpc>
              <a:spcBef>
                <a:spcPts val="590"/>
              </a:spcBef>
              <a:buChar char="-"/>
              <a:tabLst>
                <a:tab pos="589280" algn="l"/>
              </a:tabLst>
            </a:pPr>
            <a:r>
              <a:rPr sz="1400" spc="-5" dirty="0">
                <a:latin typeface="Times New Roman"/>
                <a:cs typeface="Times New Roman"/>
              </a:rPr>
              <a:t>Thúc </a:t>
            </a:r>
            <a:r>
              <a:rPr sz="1400" spc="5" dirty="0">
                <a:latin typeface="Times New Roman"/>
                <a:cs typeface="Times New Roman"/>
              </a:rPr>
              <a:t>đẩy </a:t>
            </a:r>
            <a:r>
              <a:rPr sz="1400" spc="-5" dirty="0" err="1">
                <a:latin typeface="Times New Roman"/>
                <a:cs typeface="Times New Roman"/>
              </a:rPr>
              <a:t>tăng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ởng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dirty="0">
                <a:latin typeface="Times New Roman"/>
                <a:cs typeface="Times New Roman"/>
              </a:rPr>
              <a:t>tế, </a:t>
            </a:r>
            <a:r>
              <a:rPr sz="1400" spc="-5" dirty="0">
                <a:latin typeface="Times New Roman"/>
                <a:cs typeface="Times New Roman"/>
              </a:rPr>
              <a:t>nâng cao năng </a:t>
            </a:r>
            <a:r>
              <a:rPr sz="1400" spc="5" dirty="0">
                <a:latin typeface="Times New Roman"/>
                <a:cs typeface="Times New Roman"/>
              </a:rPr>
              <a:t>lực </a:t>
            </a: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nền kinh </a:t>
            </a:r>
            <a:r>
              <a:rPr sz="1400" spc="-35" dirty="0">
                <a:latin typeface="Times New Roman"/>
                <a:cs typeface="Times New Roman"/>
              </a:rPr>
              <a:t>tế,  </a:t>
            </a:r>
            <a:r>
              <a:rPr sz="1400" spc="-5" dirty="0">
                <a:latin typeface="Times New Roman"/>
                <a:cs typeface="Times New Roman"/>
              </a:rPr>
              <a:t>góp phần chủ động </a:t>
            </a:r>
            <a:r>
              <a:rPr sz="1400" dirty="0">
                <a:latin typeface="Times New Roman"/>
                <a:cs typeface="Times New Roman"/>
              </a:rPr>
              <a:t>hội nhập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dirty="0">
                <a:latin typeface="Times New Roman"/>
                <a:cs typeface="Times New Roman"/>
              </a:rPr>
              <a:t>tế quốc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tế.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200"/>
              </a:lnSpc>
              <a:spcBef>
                <a:spcPts val="565"/>
              </a:spcBef>
            </a:pPr>
            <a:r>
              <a:rPr sz="1400" spc="-5" dirty="0">
                <a:latin typeface="Times New Roman"/>
                <a:cs typeface="Times New Roman"/>
              </a:rPr>
              <a:t>Mọi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dirty="0">
                <a:latin typeface="Times New Roman"/>
                <a:cs typeface="Times New Roman"/>
              </a:rPr>
              <a:t>diễn ra </a:t>
            </a:r>
            <a:r>
              <a:rPr sz="1400" spc="-5" dirty="0">
                <a:latin typeface="Times New Roman"/>
                <a:cs typeface="Times New Roman"/>
              </a:rPr>
              <a:t>theo đúng pháp </a:t>
            </a:r>
            <a:r>
              <a:rPr sz="1400" dirty="0">
                <a:latin typeface="Times New Roman"/>
                <a:cs typeface="Times New Roman"/>
              </a:rPr>
              <a:t>luật và gắn </a:t>
            </a:r>
            <a:r>
              <a:rPr sz="1400" spc="-5" dirty="0">
                <a:latin typeface="Times New Roman"/>
                <a:cs typeface="Times New Roman"/>
              </a:rPr>
              <a:t>liền </a:t>
            </a:r>
            <a:r>
              <a:rPr sz="1400" dirty="0">
                <a:latin typeface="Times New Roman"/>
                <a:cs typeface="Times New Roman"/>
              </a:rPr>
              <a:t>với các </a:t>
            </a:r>
            <a:r>
              <a:rPr sz="1400" spc="-5" dirty="0">
                <a:latin typeface="Times New Roman"/>
                <a:cs typeface="Times New Roman"/>
              </a:rPr>
              <a:t>mặt tích cực  nói trên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i="1" spc="-5" dirty="0">
                <a:latin typeface="Times New Roman"/>
                <a:cs typeface="Times New Roman"/>
              </a:rPr>
              <a:t>cạnh tranh </a:t>
            </a:r>
            <a:r>
              <a:rPr sz="1400" i="1" dirty="0">
                <a:latin typeface="Times New Roman"/>
                <a:cs typeface="Times New Roman"/>
              </a:rPr>
              <a:t>lành </a:t>
            </a:r>
            <a:r>
              <a:rPr sz="1400" i="1" spc="-5" dirty="0">
                <a:latin typeface="Times New Roman"/>
                <a:cs typeface="Times New Roman"/>
              </a:rPr>
              <a:t>mạnh</a:t>
            </a:r>
            <a:r>
              <a:rPr sz="1400" spc="-5" dirty="0">
                <a:latin typeface="Times New Roman"/>
                <a:cs typeface="Times New Roman"/>
              </a:rPr>
              <a:t>. Chỉ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cạnh tranh lành mạnh </a:t>
            </a:r>
            <a:r>
              <a:rPr sz="1400" spc="-10" dirty="0">
                <a:latin typeface="Times New Roman"/>
                <a:cs typeface="Times New Roman"/>
              </a:rPr>
              <a:t>mới </a:t>
            </a:r>
            <a:r>
              <a:rPr sz="1400" dirty="0">
                <a:latin typeface="Times New Roman"/>
                <a:cs typeface="Times New Roman"/>
              </a:rPr>
              <a:t>thực sự là </a:t>
            </a:r>
            <a:r>
              <a:rPr sz="1400" spc="-5" dirty="0">
                <a:latin typeface="Times New Roman"/>
                <a:cs typeface="Times New Roman"/>
              </a:rPr>
              <a:t>động lực  kinh tế của </a:t>
            </a:r>
            <a:r>
              <a:rPr sz="1400" dirty="0">
                <a:latin typeface="Times New Roman"/>
                <a:cs typeface="Times New Roman"/>
              </a:rPr>
              <a:t>sản </a:t>
            </a:r>
            <a:r>
              <a:rPr sz="1400" spc="-5" dirty="0">
                <a:latin typeface="Times New Roman"/>
                <a:cs typeface="Times New Roman"/>
              </a:rPr>
              <a:t>xuất </a:t>
            </a:r>
            <a:r>
              <a:rPr sz="1400" spc="-5" dirty="0" err="1">
                <a:latin typeface="Times New Roman"/>
                <a:cs typeface="Times New Roman"/>
              </a:rPr>
              <a:t>và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l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thông hàng hóa.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ợc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lại, sự </a:t>
            </a:r>
            <a:r>
              <a:rPr sz="1400" spc="-5" dirty="0">
                <a:latin typeface="Times New Roman"/>
                <a:cs typeface="Times New Roman"/>
              </a:rPr>
              <a:t>cạnh tranh nào vi </a:t>
            </a:r>
            <a:r>
              <a:rPr sz="1400" spc="5" dirty="0">
                <a:latin typeface="Times New Roman"/>
                <a:cs typeface="Times New Roman"/>
              </a:rPr>
              <a:t>phạm </a:t>
            </a:r>
            <a:r>
              <a:rPr sz="1400" spc="-80" dirty="0">
                <a:latin typeface="Times New Roman"/>
                <a:cs typeface="Times New Roman"/>
              </a:rPr>
              <a:t>pháp  </a:t>
            </a:r>
            <a:r>
              <a:rPr sz="1400" dirty="0">
                <a:latin typeface="Times New Roman"/>
                <a:cs typeface="Times New Roman"/>
              </a:rPr>
              <a:t>luật và </a:t>
            </a:r>
            <a:r>
              <a:rPr sz="1400" spc="-5" dirty="0">
                <a:latin typeface="Times New Roman"/>
                <a:cs typeface="Times New Roman"/>
              </a:rPr>
              <a:t>các chuẩn </a:t>
            </a:r>
            <a:r>
              <a:rPr sz="1400" spc="-10" dirty="0">
                <a:latin typeface="Times New Roman"/>
                <a:cs typeface="Times New Roman"/>
              </a:rPr>
              <a:t>mực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là </a:t>
            </a:r>
            <a:r>
              <a:rPr sz="1400" i="1" spc="-5" dirty="0">
                <a:latin typeface="Times New Roman"/>
                <a:cs typeface="Times New Roman"/>
              </a:rPr>
              <a:t>cạnh tranh không lành </a:t>
            </a:r>
            <a:r>
              <a:rPr sz="1400" i="1" dirty="0">
                <a:latin typeface="Times New Roman"/>
                <a:cs typeface="Times New Roman"/>
              </a:rPr>
              <a:t>mạnh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gắn </a:t>
            </a:r>
            <a:r>
              <a:rPr sz="1400" spc="-5" dirty="0">
                <a:latin typeface="Times New Roman"/>
                <a:cs typeface="Times New Roman"/>
              </a:rPr>
              <a:t>với 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10" dirty="0">
                <a:latin typeface="Times New Roman"/>
                <a:cs typeface="Times New Roman"/>
              </a:rPr>
              <a:t>mặt </a:t>
            </a:r>
            <a:r>
              <a:rPr sz="1400" spc="-5" dirty="0">
                <a:latin typeface="Times New Roman"/>
                <a:cs typeface="Times New Roman"/>
              </a:rPr>
              <a:t>hạn chế của cạnh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tranh.</a:t>
            </a:r>
            <a:endParaRPr sz="14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515"/>
              </a:spcBef>
            </a:pPr>
            <a:r>
              <a:rPr sz="1400" i="1" dirty="0">
                <a:latin typeface="Times New Roman"/>
                <a:cs typeface="Times New Roman"/>
              </a:rPr>
              <a:t>a) </a:t>
            </a:r>
            <a:r>
              <a:rPr sz="1400" i="1" spc="-5" dirty="0">
                <a:latin typeface="Times New Roman"/>
                <a:cs typeface="Times New Roman"/>
              </a:rPr>
              <a:t>Mặt hạn </a:t>
            </a:r>
            <a:r>
              <a:rPr sz="1400" i="1" dirty="0">
                <a:latin typeface="Times New Roman"/>
                <a:cs typeface="Times New Roman"/>
              </a:rPr>
              <a:t>chế </a:t>
            </a:r>
            <a:r>
              <a:rPr sz="1400" i="1" spc="-5" dirty="0">
                <a:latin typeface="Times New Roman"/>
                <a:cs typeface="Times New Roman"/>
              </a:rPr>
              <a:t>của cạnh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tranh</a:t>
            </a:r>
            <a:endParaRPr sz="1400" dirty="0">
              <a:latin typeface="Times New Roman"/>
              <a:cs typeface="Times New Roman"/>
            </a:endParaRPr>
          </a:p>
          <a:p>
            <a:pPr marL="469265" algn="just">
              <a:lnSpc>
                <a:spcPts val="1639"/>
              </a:lnSpc>
              <a:spcBef>
                <a:spcPts val="530"/>
              </a:spcBef>
            </a:pPr>
            <a:r>
              <a:rPr sz="1400" dirty="0">
                <a:latin typeface="Times New Roman"/>
                <a:cs typeface="Times New Roman"/>
              </a:rPr>
              <a:t>Bên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cạnh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mặt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tích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cực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là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chủ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yếu,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cạnh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tranh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còn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có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những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hạn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chế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nhất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định.</a:t>
            </a:r>
            <a:endParaRPr sz="1400" dirty="0">
              <a:latin typeface="Times New Roman"/>
              <a:cs typeface="Times New Roman"/>
            </a:endParaRPr>
          </a:p>
          <a:p>
            <a:pPr marL="12700" algn="just">
              <a:lnSpc>
                <a:spcPts val="1639"/>
              </a:lnSpc>
            </a:pPr>
            <a:r>
              <a:rPr sz="1400" spc="-5" dirty="0">
                <a:latin typeface="Times New Roman"/>
                <a:cs typeface="Times New Roman"/>
              </a:rPr>
              <a:t>Đó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là: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95400"/>
              </a:lnSpc>
              <a:spcBef>
                <a:spcPts val="595"/>
              </a:spcBef>
              <a:buChar char="-"/>
              <a:tabLst>
                <a:tab pos="576580" algn="l"/>
              </a:tabLst>
            </a:pPr>
            <a:r>
              <a:rPr sz="1400" dirty="0">
                <a:latin typeface="Times New Roman"/>
                <a:cs typeface="Times New Roman"/>
              </a:rPr>
              <a:t>Chạy </a:t>
            </a:r>
            <a:r>
              <a:rPr sz="1400" spc="-5" dirty="0">
                <a:latin typeface="Times New Roman"/>
                <a:cs typeface="Times New Roman"/>
              </a:rPr>
              <a:t>theo mục </a:t>
            </a:r>
            <a:r>
              <a:rPr sz="1400" dirty="0">
                <a:latin typeface="Times New Roman"/>
                <a:cs typeface="Times New Roman"/>
              </a:rPr>
              <a:t>tiêu </a:t>
            </a:r>
            <a:r>
              <a:rPr sz="1400" spc="5" dirty="0">
                <a:latin typeface="Times New Roman"/>
                <a:cs typeface="Times New Roman"/>
              </a:rPr>
              <a:t>lợi </a:t>
            </a:r>
            <a:r>
              <a:rPr sz="1400" spc="-5" dirty="0">
                <a:latin typeface="Times New Roman"/>
                <a:cs typeface="Times New Roman"/>
              </a:rPr>
              <a:t>nhuận một cách thiếu </a:t>
            </a:r>
            <a:r>
              <a:rPr sz="1400" dirty="0">
                <a:latin typeface="Times New Roman"/>
                <a:cs typeface="Times New Roman"/>
              </a:rPr>
              <a:t>ý thức, </a:t>
            </a:r>
            <a:r>
              <a:rPr sz="1400" spc="-5" dirty="0">
                <a:latin typeface="Times New Roman"/>
                <a:cs typeface="Times New Roman"/>
              </a:rPr>
              <a:t>vi </a:t>
            </a:r>
            <a:r>
              <a:rPr sz="1400" dirty="0">
                <a:latin typeface="Times New Roman"/>
                <a:cs typeface="Times New Roman"/>
              </a:rPr>
              <a:t>phạm quy </a:t>
            </a:r>
            <a:r>
              <a:rPr sz="1400" spc="5" dirty="0">
                <a:latin typeface="Times New Roman"/>
                <a:cs typeface="Times New Roman"/>
              </a:rPr>
              <a:t>luật </a:t>
            </a:r>
            <a:r>
              <a:rPr sz="1400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nhiên  trong khai thác tài nguyên </a:t>
            </a:r>
            <a:r>
              <a:rPr sz="1400" dirty="0">
                <a:latin typeface="Times New Roman"/>
                <a:cs typeface="Times New Roman"/>
              </a:rPr>
              <a:t>làm cho </a:t>
            </a:r>
            <a:r>
              <a:rPr sz="1400" spc="-10" dirty="0" err="1">
                <a:latin typeface="Times New Roman"/>
                <a:cs typeface="Times New Roman"/>
              </a:rPr>
              <a:t>môi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5" dirty="0" err="1" smtClean="0">
                <a:latin typeface="Times New Roman"/>
                <a:cs typeface="Times New Roman"/>
              </a:rPr>
              <a:t>tr</a:t>
            </a:r>
            <a:r>
              <a:rPr lang="vi-VN" sz="1400" spc="-55" dirty="0" smtClean="0">
                <a:latin typeface="Times New Roman"/>
                <a:cs typeface="Times New Roman"/>
              </a:rPr>
              <a:t>ư</a:t>
            </a:r>
            <a:r>
              <a:rPr sz="1400" spc="-55" dirty="0" err="1" smtClean="0">
                <a:latin typeface="Times New Roman"/>
                <a:cs typeface="Times New Roman"/>
              </a:rPr>
              <a:t>ờng</a:t>
            </a:r>
            <a:r>
              <a:rPr sz="1400" spc="-55" dirty="0">
                <a:latin typeface="Times New Roman"/>
                <a:cs typeface="Times New Roman"/>
              </a:rPr>
              <a:t>, </a:t>
            </a:r>
            <a:r>
              <a:rPr sz="1400" spc="-10" dirty="0">
                <a:latin typeface="Times New Roman"/>
                <a:cs typeface="Times New Roman"/>
              </a:rPr>
              <a:t>môi </a:t>
            </a:r>
            <a:r>
              <a:rPr sz="1400" spc="-5" dirty="0">
                <a:latin typeface="Times New Roman"/>
                <a:cs typeface="Times New Roman"/>
              </a:rPr>
              <a:t>sinh suy thoái </a:t>
            </a:r>
            <a:r>
              <a:rPr sz="1400" dirty="0">
                <a:latin typeface="Times New Roman"/>
                <a:cs typeface="Times New Roman"/>
              </a:rPr>
              <a:t>và mất </a:t>
            </a:r>
            <a:r>
              <a:rPr sz="1400" spc="-5" dirty="0">
                <a:latin typeface="Times New Roman"/>
                <a:cs typeface="Times New Roman"/>
              </a:rPr>
              <a:t>cân </a:t>
            </a:r>
            <a:r>
              <a:rPr sz="1400" spc="-25" dirty="0">
                <a:latin typeface="Times New Roman"/>
                <a:cs typeface="Times New Roman"/>
              </a:rPr>
              <a:t>bằng  </a:t>
            </a:r>
            <a:r>
              <a:rPr sz="1400" spc="-5" dirty="0">
                <a:latin typeface="Times New Roman"/>
                <a:cs typeface="Times New Roman"/>
              </a:rPr>
              <a:t>nghiêm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trọng;</a:t>
            </a:r>
          </a:p>
          <a:p>
            <a:pPr marL="12700" marR="5715" indent="456565" algn="just">
              <a:lnSpc>
                <a:spcPts val="1610"/>
              </a:lnSpc>
              <a:spcBef>
                <a:spcPts val="630"/>
              </a:spcBef>
              <a:buChar char="-"/>
              <a:tabLst>
                <a:tab pos="604520" algn="l"/>
              </a:tabLst>
            </a:pPr>
            <a:r>
              <a:rPr sz="1400" spc="-5" dirty="0">
                <a:latin typeface="Times New Roman"/>
                <a:cs typeface="Times New Roman"/>
              </a:rPr>
              <a:t>Để </a:t>
            </a:r>
            <a:r>
              <a:rPr sz="1400" spc="-10" dirty="0">
                <a:latin typeface="Times New Roman"/>
                <a:cs typeface="Times New Roman"/>
              </a:rPr>
              <a:t>giành </a:t>
            </a:r>
            <a:r>
              <a:rPr sz="1400" spc="-5" dirty="0">
                <a:latin typeface="Times New Roman"/>
                <a:cs typeface="Times New Roman"/>
              </a:rPr>
              <a:t>giật khách hàng và </a:t>
            </a:r>
            <a:r>
              <a:rPr sz="1400" dirty="0">
                <a:latin typeface="Times New Roman"/>
                <a:cs typeface="Times New Roman"/>
              </a:rPr>
              <a:t>lợi </a:t>
            </a:r>
            <a:r>
              <a:rPr sz="1400" spc="-5" dirty="0">
                <a:latin typeface="Times New Roman"/>
                <a:cs typeface="Times New Roman"/>
              </a:rPr>
              <a:t>nhuận nhiều hơn, một </a:t>
            </a:r>
            <a:r>
              <a:rPr sz="1400" spc="-5" dirty="0" err="1">
                <a:latin typeface="Times New Roman"/>
                <a:cs typeface="Times New Roman"/>
              </a:rPr>
              <a:t>số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-35" dirty="0">
                <a:latin typeface="Times New Roman"/>
                <a:cs typeface="Times New Roman"/>
              </a:rPr>
              <a:t>từ  </a:t>
            </a:r>
            <a:r>
              <a:rPr sz="1400" dirty="0">
                <a:latin typeface="Times New Roman"/>
                <a:cs typeface="Times New Roman"/>
              </a:rPr>
              <a:t>những thủ đoạn </a:t>
            </a:r>
            <a:r>
              <a:rPr sz="1400" spc="-5" dirty="0">
                <a:latin typeface="Times New Roman"/>
                <a:cs typeface="Times New Roman"/>
              </a:rPr>
              <a:t>phi pháp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dirty="0" err="1">
                <a:latin typeface="Times New Roman"/>
                <a:cs typeface="Times New Roman"/>
              </a:rPr>
              <a:t>bất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65" dirty="0" smtClean="0">
                <a:latin typeface="Times New Roman"/>
                <a:cs typeface="Times New Roman"/>
              </a:rPr>
              <a:t>l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;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ts val="1600"/>
              </a:lnSpc>
              <a:spcBef>
                <a:spcPts val="590"/>
              </a:spcBef>
              <a:buChar char="-"/>
              <a:tabLst>
                <a:tab pos="582930" algn="l"/>
              </a:tabLst>
            </a:pPr>
            <a:r>
              <a:rPr sz="1400" spc="-5" dirty="0">
                <a:latin typeface="Times New Roman"/>
                <a:cs typeface="Times New Roman"/>
              </a:rPr>
              <a:t>Đầu </a:t>
            </a: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tích </a:t>
            </a:r>
            <a:r>
              <a:rPr sz="1400" dirty="0">
                <a:latin typeface="Times New Roman"/>
                <a:cs typeface="Times New Roman"/>
              </a:rPr>
              <a:t>trữ </a:t>
            </a:r>
            <a:r>
              <a:rPr sz="1400" spc="-5" dirty="0">
                <a:latin typeface="Times New Roman"/>
                <a:cs typeface="Times New Roman"/>
              </a:rPr>
              <a:t>gây </a:t>
            </a:r>
            <a:r>
              <a:rPr sz="1400" dirty="0">
                <a:latin typeface="Times New Roman"/>
                <a:cs typeface="Times New Roman"/>
              </a:rPr>
              <a:t>rối </a:t>
            </a:r>
            <a:r>
              <a:rPr sz="1400" spc="-5" dirty="0">
                <a:latin typeface="Times New Roman"/>
                <a:cs typeface="Times New Roman"/>
              </a:rPr>
              <a:t>loạn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ờng</a:t>
            </a:r>
            <a:r>
              <a:rPr sz="1400" spc="-60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từ đó </a:t>
            </a:r>
            <a:r>
              <a:rPr sz="1400" spc="-5" dirty="0">
                <a:latin typeface="Times New Roman"/>
                <a:cs typeface="Times New Roman"/>
              </a:rPr>
              <a:t>nâng giá lên </a:t>
            </a:r>
            <a:r>
              <a:rPr sz="1400" spc="-10" dirty="0">
                <a:latin typeface="Times New Roman"/>
                <a:cs typeface="Times New Roman"/>
              </a:rPr>
              <a:t>cao </a:t>
            </a:r>
            <a:r>
              <a:rPr sz="1400" dirty="0">
                <a:latin typeface="Times New Roman"/>
                <a:cs typeface="Times New Roman"/>
              </a:rPr>
              <a:t>làm </a:t>
            </a:r>
            <a:r>
              <a:rPr sz="1400" dirty="0" err="1">
                <a:latin typeface="Times New Roman"/>
                <a:cs typeface="Times New Roman"/>
              </a:rPr>
              <a:t>ảnh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55" dirty="0" smtClean="0">
                <a:latin typeface="Times New Roman"/>
                <a:cs typeface="Times New Roman"/>
              </a:rPr>
              <a:t>h</a:t>
            </a:r>
            <a:r>
              <a:rPr lang="vi-VN" sz="1400" spc="-155" dirty="0" smtClean="0">
                <a:latin typeface="Times New Roman"/>
                <a:cs typeface="Times New Roman"/>
              </a:rPr>
              <a:t>ư</a:t>
            </a:r>
            <a:r>
              <a:rPr sz="1400" spc="-155" dirty="0" err="1" smtClean="0">
                <a:latin typeface="Times New Roman"/>
                <a:cs typeface="Times New Roman"/>
              </a:rPr>
              <a:t>ởng</a:t>
            </a:r>
            <a:r>
              <a:rPr sz="1400" spc="-155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đến sản xuất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đời sống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nhân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dân;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200"/>
              </a:lnSpc>
              <a:spcBef>
                <a:spcPts val="565"/>
              </a:spcBef>
            </a:pP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dirty="0">
                <a:latin typeface="Times New Roman"/>
                <a:cs typeface="Times New Roman"/>
              </a:rPr>
              <a:t>tế </a:t>
            </a:r>
            <a:r>
              <a:rPr sz="1400" spc="-5" dirty="0">
                <a:latin typeface="Times New Roman"/>
                <a:cs typeface="Times New Roman"/>
              </a:rPr>
              <a:t>tồn </a:t>
            </a:r>
            <a:r>
              <a:rPr sz="1400" dirty="0">
                <a:latin typeface="Times New Roman"/>
                <a:cs typeface="Times New Roman"/>
              </a:rPr>
              <a:t>tại </a:t>
            </a:r>
            <a:r>
              <a:rPr sz="1400" spc="-5" dirty="0">
                <a:latin typeface="Times New Roman"/>
                <a:cs typeface="Times New Roman"/>
              </a:rPr>
              <a:t>khách quan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sản </a:t>
            </a:r>
            <a:r>
              <a:rPr sz="1400" dirty="0">
                <a:latin typeface="Times New Roman"/>
                <a:cs typeface="Times New Roman"/>
              </a:rPr>
              <a:t>xuất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l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thông </a:t>
            </a:r>
            <a:r>
              <a:rPr sz="1400" spc="-20" dirty="0">
                <a:latin typeface="Times New Roman"/>
                <a:cs typeface="Times New Roman"/>
              </a:rPr>
              <a:t>hàng  </a:t>
            </a:r>
            <a:r>
              <a:rPr sz="1400" spc="-5" dirty="0">
                <a:latin typeface="Times New Roman"/>
                <a:cs typeface="Times New Roman"/>
              </a:rPr>
              <a:t>hóa, </a:t>
            </a:r>
            <a:r>
              <a:rPr sz="1400" dirty="0">
                <a:latin typeface="Times New Roman"/>
                <a:cs typeface="Times New Roman"/>
              </a:rPr>
              <a:t>vừa có </a:t>
            </a:r>
            <a:r>
              <a:rPr sz="1400" spc="-10" dirty="0">
                <a:latin typeface="Times New Roman"/>
                <a:cs typeface="Times New Roman"/>
              </a:rPr>
              <a:t>mặt </a:t>
            </a:r>
            <a:r>
              <a:rPr sz="1400" spc="-5" dirty="0">
                <a:latin typeface="Times New Roman"/>
                <a:cs typeface="Times New Roman"/>
              </a:rPr>
              <a:t>tích </a:t>
            </a:r>
            <a:r>
              <a:rPr sz="1400" dirty="0">
                <a:latin typeface="Times New Roman"/>
                <a:cs typeface="Times New Roman"/>
              </a:rPr>
              <a:t>cực vừa có </a:t>
            </a:r>
            <a:r>
              <a:rPr sz="1400" spc="-10" dirty="0">
                <a:latin typeface="Times New Roman"/>
                <a:cs typeface="Times New Roman"/>
              </a:rPr>
              <a:t>mặt </a:t>
            </a:r>
            <a:r>
              <a:rPr sz="1400" dirty="0">
                <a:latin typeface="Times New Roman"/>
                <a:cs typeface="Times New Roman"/>
              </a:rPr>
              <a:t>hạn </a:t>
            </a:r>
            <a:r>
              <a:rPr sz="1400" spc="-5" dirty="0">
                <a:latin typeface="Times New Roman"/>
                <a:cs typeface="Times New Roman"/>
              </a:rPr>
              <a:t>chế,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mặt </a:t>
            </a:r>
            <a:r>
              <a:rPr sz="1400" dirty="0">
                <a:latin typeface="Times New Roman"/>
                <a:cs typeface="Times New Roman"/>
              </a:rPr>
              <a:t>tích </a:t>
            </a:r>
            <a:r>
              <a:rPr sz="1400" spc="-5" dirty="0">
                <a:latin typeface="Times New Roman"/>
                <a:cs typeface="Times New Roman"/>
              </a:rPr>
              <a:t>cực </a:t>
            </a:r>
            <a:r>
              <a:rPr sz="1400" dirty="0">
                <a:latin typeface="Times New Roman"/>
                <a:cs typeface="Times New Roman"/>
              </a:rPr>
              <a:t>là cơ bản, </a:t>
            </a:r>
            <a:r>
              <a:rPr sz="1400" spc="-5" dirty="0">
                <a:latin typeface="Times New Roman"/>
                <a:cs typeface="Times New Roman"/>
              </a:rPr>
              <a:t>mang </a:t>
            </a:r>
            <a:r>
              <a:rPr sz="1400" spc="-25" dirty="0">
                <a:latin typeface="Times New Roman"/>
                <a:cs typeface="Times New Roman"/>
              </a:rPr>
              <a:t>tính  </a:t>
            </a:r>
            <a:r>
              <a:rPr sz="1400" dirty="0">
                <a:latin typeface="Times New Roman"/>
                <a:cs typeface="Times New Roman"/>
              </a:rPr>
              <a:t>trội, </a:t>
            </a:r>
            <a:r>
              <a:rPr sz="1400" spc="-10" dirty="0">
                <a:latin typeface="Times New Roman"/>
                <a:cs typeface="Times New Roman"/>
              </a:rPr>
              <a:t>còn </a:t>
            </a:r>
            <a:r>
              <a:rPr sz="1400" spc="-5" dirty="0">
                <a:latin typeface="Times New Roman"/>
                <a:cs typeface="Times New Roman"/>
              </a:rPr>
              <a:t>mặt hạn </a:t>
            </a:r>
            <a:r>
              <a:rPr sz="1400" dirty="0">
                <a:latin typeface="Times New Roman"/>
                <a:cs typeface="Times New Roman"/>
              </a:rPr>
              <a:t>chế của </a:t>
            </a: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spc="5" dirty="0" err="1">
                <a:latin typeface="Times New Roman"/>
                <a:cs typeface="Times New Roman"/>
              </a:rPr>
              <a:t>sẽ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điều </a:t>
            </a:r>
            <a:r>
              <a:rPr sz="1400" dirty="0">
                <a:latin typeface="Times New Roman"/>
                <a:cs typeface="Times New Roman"/>
              </a:rPr>
              <a:t>tiết </a:t>
            </a:r>
            <a:r>
              <a:rPr sz="1400" spc="-5" dirty="0">
                <a:latin typeface="Times New Roman"/>
                <a:cs typeface="Times New Roman"/>
              </a:rPr>
              <a:t>thông qua giáo </a:t>
            </a:r>
            <a:r>
              <a:rPr sz="1400" spc="-90" dirty="0">
                <a:latin typeface="Times New Roman"/>
                <a:cs typeface="Times New Roman"/>
              </a:rPr>
              <a:t>dục,  </a:t>
            </a:r>
            <a:r>
              <a:rPr sz="1400" spc="-5" dirty="0">
                <a:latin typeface="Times New Roman"/>
                <a:cs typeface="Times New Roman"/>
              </a:rPr>
              <a:t>pháp </a:t>
            </a:r>
            <a:r>
              <a:rPr sz="1400" dirty="0">
                <a:latin typeface="Times New Roman"/>
                <a:cs typeface="Times New Roman"/>
              </a:rPr>
              <a:t>luật và các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sách kinh </a:t>
            </a:r>
            <a:r>
              <a:rPr sz="1400" spc="5" dirty="0">
                <a:latin typeface="Times New Roman"/>
                <a:cs typeface="Times New Roman"/>
              </a:rPr>
              <a:t>tế </a:t>
            </a:r>
            <a:r>
              <a:rPr sz="1400" dirty="0">
                <a:latin typeface="Times New Roman"/>
                <a:cs typeface="Times New Roman"/>
              </a:rPr>
              <a:t>- xã </a:t>
            </a:r>
            <a:r>
              <a:rPr sz="1400" spc="-5" dirty="0">
                <a:latin typeface="Times New Roman"/>
                <a:cs typeface="Times New Roman"/>
              </a:rPr>
              <a:t>hội thích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hợp.</a:t>
            </a:r>
          </a:p>
          <a:p>
            <a:pPr marL="457200" lvl="2" indent="-445134" algn="just">
              <a:lnSpc>
                <a:spcPct val="100000"/>
              </a:lnSpc>
              <a:spcBef>
                <a:spcPts val="520"/>
              </a:spcBef>
              <a:buAutoNum type="arabicPeriod" startAt="3"/>
              <a:tabLst>
                <a:tab pos="457834" algn="l"/>
              </a:tabLst>
            </a:pPr>
            <a:r>
              <a:rPr sz="1400" b="1" dirty="0">
                <a:latin typeface="Times New Roman"/>
                <a:cs typeface="Times New Roman"/>
              </a:rPr>
              <a:t>Cạnh </a:t>
            </a:r>
            <a:r>
              <a:rPr sz="1400" b="1" spc="-5" dirty="0">
                <a:latin typeface="Times New Roman"/>
                <a:cs typeface="Times New Roman"/>
              </a:rPr>
              <a:t>tranh trong hoạt động </a:t>
            </a:r>
            <a:r>
              <a:rPr sz="1400" b="1" spc="-10" dirty="0">
                <a:latin typeface="Times New Roman"/>
                <a:cs typeface="Times New Roman"/>
              </a:rPr>
              <a:t>kinh </a:t>
            </a:r>
            <a:r>
              <a:rPr sz="1400" b="1" dirty="0">
                <a:latin typeface="Times New Roman"/>
                <a:cs typeface="Times New Roman"/>
              </a:rPr>
              <a:t>doanh vận </a:t>
            </a:r>
            <a:r>
              <a:rPr sz="1400" b="1" spc="-5" dirty="0">
                <a:latin typeface="Times New Roman"/>
                <a:cs typeface="Times New Roman"/>
              </a:rPr>
              <a:t>tải bằng </a:t>
            </a:r>
            <a:r>
              <a:rPr sz="1400" b="1" dirty="0">
                <a:latin typeface="Times New Roman"/>
                <a:cs typeface="Times New Roman"/>
              </a:rPr>
              <a:t>xe ô</a:t>
            </a:r>
            <a:r>
              <a:rPr sz="1400" b="1" spc="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662940" lvl="3" indent="-194310" algn="just">
              <a:lnSpc>
                <a:spcPct val="100000"/>
              </a:lnSpc>
              <a:spcBef>
                <a:spcPts val="515"/>
              </a:spcBef>
              <a:buAutoNum type="alphaLcParenR"/>
              <a:tabLst>
                <a:tab pos="6635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Nhận xét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chung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200"/>
              </a:lnSpc>
              <a:spcBef>
                <a:spcPts val="610"/>
              </a:spcBef>
            </a:pPr>
            <a:r>
              <a:rPr sz="1400" spc="-5" dirty="0">
                <a:latin typeface="Times New Roman"/>
                <a:cs typeface="Times New Roman"/>
              </a:rPr>
              <a:t>Từ </a:t>
            </a:r>
            <a:r>
              <a:rPr sz="1400" dirty="0">
                <a:latin typeface="Times New Roman"/>
                <a:cs typeface="Times New Roman"/>
              </a:rPr>
              <a:t>cuối năm </a:t>
            </a:r>
            <a:r>
              <a:rPr sz="1400" spc="-5" dirty="0">
                <a:latin typeface="Times New Roman"/>
                <a:cs typeface="Times New Roman"/>
              </a:rPr>
              <a:t>1986, khi </a:t>
            </a:r>
            <a:r>
              <a:rPr sz="1400" dirty="0">
                <a:latin typeface="Times New Roman"/>
                <a:cs typeface="Times New Roman"/>
              </a:rPr>
              <a:t>chuyển từ cơ </a:t>
            </a:r>
            <a:r>
              <a:rPr sz="1400" spc="-5" dirty="0">
                <a:latin typeface="Times New Roman"/>
                <a:cs typeface="Times New Roman"/>
              </a:rPr>
              <a:t>chế </a:t>
            </a:r>
            <a:r>
              <a:rPr sz="1400" dirty="0">
                <a:latin typeface="Times New Roman"/>
                <a:cs typeface="Times New Roman"/>
              </a:rPr>
              <a:t>kế </a:t>
            </a:r>
            <a:r>
              <a:rPr sz="1400" spc="-5" dirty="0">
                <a:latin typeface="Times New Roman"/>
                <a:cs typeface="Times New Roman"/>
              </a:rPr>
              <a:t>hoạch </a:t>
            </a:r>
            <a:r>
              <a:rPr sz="1400" dirty="0">
                <a:latin typeface="Times New Roman"/>
                <a:cs typeface="Times New Roman"/>
              </a:rPr>
              <a:t>tập </a:t>
            </a:r>
            <a:r>
              <a:rPr sz="1400" spc="-5" dirty="0">
                <a:latin typeface="Times New Roman"/>
                <a:cs typeface="Times New Roman"/>
              </a:rPr>
              <a:t>trung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ở đó chỉ có </a:t>
            </a:r>
            <a:r>
              <a:rPr sz="1400" dirty="0" err="1">
                <a:latin typeface="Times New Roman"/>
                <a:cs typeface="Times New Roman"/>
              </a:rPr>
              <a:t>lực</a:t>
            </a:r>
            <a:r>
              <a:rPr sz="1400" dirty="0">
                <a:latin typeface="Times New Roman"/>
                <a:cs typeface="Times New Roman"/>
              </a:rPr>
              <a:t>  </a:t>
            </a:r>
            <a:r>
              <a:rPr sz="1400" spc="-80" dirty="0" smtClean="0">
                <a:latin typeface="Times New Roman"/>
                <a:cs typeface="Times New Roman"/>
              </a:rPr>
              <a:t>l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ợng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vận 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quốc doanh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hợp </a:t>
            </a:r>
            <a:r>
              <a:rPr sz="1400" spc="-10" dirty="0">
                <a:latin typeface="Times New Roman"/>
                <a:cs typeface="Times New Roman"/>
              </a:rPr>
              <a:t>tác </a:t>
            </a:r>
            <a:r>
              <a:rPr sz="1400" dirty="0">
                <a:latin typeface="Times New Roman"/>
                <a:cs typeface="Times New Roman"/>
              </a:rPr>
              <a:t>xã </a:t>
            </a:r>
            <a:r>
              <a:rPr sz="1400" spc="-5" dirty="0">
                <a:latin typeface="Times New Roman"/>
                <a:cs typeface="Times New Roman"/>
              </a:rPr>
              <a:t>sang </a:t>
            </a:r>
            <a:r>
              <a:rPr sz="1400" dirty="0">
                <a:latin typeface="Times New Roman"/>
                <a:cs typeface="Times New Roman"/>
              </a:rPr>
              <a:t>cơ chế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nhiều </a:t>
            </a:r>
            <a:r>
              <a:rPr sz="1400" spc="-75" dirty="0">
                <a:latin typeface="Times New Roman"/>
                <a:cs typeface="Times New Roman"/>
              </a:rPr>
              <a:t>thành  </a:t>
            </a:r>
            <a:r>
              <a:rPr sz="1400" dirty="0">
                <a:latin typeface="Times New Roman"/>
                <a:cs typeface="Times New Roman"/>
              </a:rPr>
              <a:t>phần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spc="5" dirty="0">
                <a:latin typeface="Times New Roman"/>
                <a:cs typeface="Times New Roman"/>
              </a:rPr>
              <a:t>tế </a:t>
            </a:r>
            <a:r>
              <a:rPr sz="1400" spc="-5" dirty="0">
                <a:latin typeface="Times New Roman"/>
                <a:cs typeface="Times New Roman"/>
              </a:rPr>
              <a:t>cùng tham </a:t>
            </a:r>
            <a:r>
              <a:rPr sz="1400" dirty="0">
                <a:latin typeface="Times New Roman"/>
                <a:cs typeface="Times New Roman"/>
              </a:rPr>
              <a:t>gia, </a:t>
            </a:r>
            <a:r>
              <a:rPr sz="1400" spc="-5" dirty="0">
                <a:latin typeface="Times New Roman"/>
                <a:cs typeface="Times New Roman"/>
              </a:rPr>
              <a:t>xuất </a:t>
            </a:r>
            <a:r>
              <a:rPr sz="1400" dirty="0">
                <a:latin typeface="Times New Roman"/>
                <a:cs typeface="Times New Roman"/>
              </a:rPr>
              <a:t>hiện </a:t>
            </a:r>
            <a:r>
              <a:rPr sz="1400" spc="-5" dirty="0">
                <a:latin typeface="Times New Roman"/>
                <a:cs typeface="Times New Roman"/>
              </a:rPr>
              <a:t>nhiều công </a:t>
            </a:r>
            <a:r>
              <a:rPr sz="1400" dirty="0">
                <a:latin typeface="Times New Roman"/>
                <a:cs typeface="Times New Roman"/>
              </a:rPr>
              <a:t>ty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ngoài, các công </a:t>
            </a:r>
            <a:r>
              <a:rPr sz="1400" dirty="0">
                <a:latin typeface="Times New Roman"/>
                <a:cs typeface="Times New Roman"/>
              </a:rPr>
              <a:t>ty </a:t>
            </a:r>
            <a:r>
              <a:rPr sz="1400" spc="-5" dirty="0">
                <a:latin typeface="Times New Roman"/>
                <a:cs typeface="Times New Roman"/>
              </a:rPr>
              <a:t>liên  doanh, liên </a:t>
            </a:r>
            <a:r>
              <a:rPr sz="1400" dirty="0">
                <a:latin typeface="Times New Roman"/>
                <a:cs typeface="Times New Roman"/>
              </a:rPr>
              <a:t>kết và </a:t>
            </a:r>
            <a:r>
              <a:rPr sz="1400" spc="-5" dirty="0">
                <a:latin typeface="Times New Roman"/>
                <a:cs typeface="Times New Roman"/>
              </a:rPr>
              <a:t>chấp nhận cạnh </a:t>
            </a:r>
            <a:r>
              <a:rPr sz="1400" dirty="0">
                <a:latin typeface="Times New Roman"/>
                <a:cs typeface="Times New Roman"/>
              </a:rPr>
              <a:t>tranh, </a:t>
            </a:r>
            <a:r>
              <a:rPr sz="1400" spc="-5" dirty="0">
                <a:latin typeface="Times New Roman"/>
                <a:cs typeface="Times New Roman"/>
              </a:rPr>
              <a:t>trong khi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thống văn </a:t>
            </a:r>
            <a:r>
              <a:rPr sz="1400" dirty="0">
                <a:latin typeface="Times New Roman"/>
                <a:cs typeface="Times New Roman"/>
              </a:rPr>
              <a:t>bản quy phạm </a:t>
            </a:r>
            <a:r>
              <a:rPr sz="1400" spc="-5" dirty="0">
                <a:latin typeface="Times New Roman"/>
                <a:cs typeface="Times New Roman"/>
              </a:rPr>
              <a:t>pháp  </a:t>
            </a:r>
            <a:r>
              <a:rPr sz="1400" dirty="0">
                <a:latin typeface="Times New Roman"/>
                <a:cs typeface="Times New Roman"/>
              </a:rPr>
              <a:t>luật về </a:t>
            </a:r>
            <a:r>
              <a:rPr sz="1400" spc="-5" dirty="0">
                <a:latin typeface="Times New Roman"/>
                <a:cs typeface="Times New Roman"/>
              </a:rPr>
              <a:t>quản </a:t>
            </a:r>
            <a:r>
              <a:rPr sz="1400" dirty="0">
                <a:latin typeface="Times New Roman"/>
                <a:cs typeface="Times New Roman"/>
              </a:rPr>
              <a:t>lý vận </a:t>
            </a:r>
            <a:r>
              <a:rPr sz="1400" spc="-10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dirty="0" err="1">
                <a:latin typeface="Times New Roman"/>
                <a:cs typeface="Times New Roman"/>
              </a:rPr>
              <a:t>tô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err="1" smtClean="0">
                <a:latin typeface="Times New Roman"/>
                <a:cs typeface="Times New Roman"/>
              </a:rPr>
              <a:t>ch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smtClean="0">
                <a:latin typeface="Times New Roman"/>
                <a:cs typeface="Times New Roman"/>
              </a:rPr>
              <a:t>a </a:t>
            </a:r>
            <a:r>
              <a:rPr sz="1400" dirty="0">
                <a:latin typeface="Times New Roman"/>
                <a:cs typeface="Times New Roman"/>
              </a:rPr>
              <a:t>đầy </a:t>
            </a:r>
            <a:r>
              <a:rPr sz="1400" spc="5" dirty="0">
                <a:latin typeface="Times New Roman"/>
                <a:cs typeface="Times New Roman"/>
              </a:rPr>
              <a:t>đủ, </a:t>
            </a:r>
            <a:r>
              <a:rPr sz="1400" dirty="0">
                <a:latin typeface="Times New Roman"/>
                <a:cs typeface="Times New Roman"/>
              </a:rPr>
              <a:t>một </a:t>
            </a:r>
            <a:r>
              <a:rPr sz="1400" spc="-5" dirty="0">
                <a:latin typeface="Times New Roman"/>
                <a:cs typeface="Times New Roman"/>
              </a:rPr>
              <a:t>số </a:t>
            </a:r>
            <a:r>
              <a:rPr sz="1400" dirty="0">
                <a:latin typeface="Times New Roman"/>
                <a:cs typeface="Times New Roman"/>
              </a:rPr>
              <a:t>nội </a:t>
            </a:r>
            <a:r>
              <a:rPr sz="1400" spc="-5" dirty="0">
                <a:latin typeface="Times New Roman"/>
                <a:cs typeface="Times New Roman"/>
              </a:rPr>
              <a:t>dung </a:t>
            </a:r>
            <a:r>
              <a:rPr sz="1400" spc="-110" dirty="0" err="1" smtClean="0">
                <a:latin typeface="Times New Roman"/>
                <a:cs typeface="Times New Roman"/>
              </a:rPr>
              <a:t>ch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smtClean="0">
                <a:latin typeface="Times New Roman"/>
                <a:cs typeface="Times New Roman"/>
              </a:rPr>
              <a:t>a </a:t>
            </a:r>
            <a:r>
              <a:rPr sz="1400" spc="-5" dirty="0">
                <a:latin typeface="Times New Roman"/>
                <a:cs typeface="Times New Roman"/>
              </a:rPr>
              <a:t>phù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chế </a:t>
            </a:r>
            <a:r>
              <a:rPr sz="1400" spc="-105" dirty="0" err="1">
                <a:latin typeface="Times New Roman"/>
                <a:cs typeface="Times New Roman"/>
              </a:rPr>
              <a:t>thị</a:t>
            </a:r>
            <a:r>
              <a:rPr sz="1400" spc="-105" dirty="0">
                <a:latin typeface="Times New Roman"/>
                <a:cs typeface="Times New Roman"/>
              </a:rPr>
              <a:t>  </a:t>
            </a:r>
            <a:r>
              <a:rPr sz="1400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ờng</a:t>
            </a:r>
            <a:r>
              <a:rPr sz="1400" spc="-6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đã </a:t>
            </a:r>
            <a:r>
              <a:rPr sz="1400" dirty="0">
                <a:latin typeface="Times New Roman"/>
                <a:cs typeface="Times New Roman"/>
              </a:rPr>
              <a:t>làm cho công </a:t>
            </a:r>
            <a:r>
              <a:rPr sz="1400" spc="-5" dirty="0">
                <a:latin typeface="Times New Roman"/>
                <a:cs typeface="Times New Roman"/>
              </a:rPr>
              <a:t>tác </a:t>
            </a:r>
            <a:r>
              <a:rPr sz="1400" dirty="0">
                <a:latin typeface="Times New Roman"/>
                <a:cs typeface="Times New Roman"/>
              </a:rPr>
              <a:t>quản </a:t>
            </a:r>
            <a:r>
              <a:rPr sz="1400" spc="-5" dirty="0">
                <a:latin typeface="Times New Roman"/>
                <a:cs typeface="Times New Roman"/>
              </a:rPr>
              <a:t>lý vận 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gặp </a:t>
            </a:r>
            <a:r>
              <a:rPr sz="1400" spc="-5" dirty="0">
                <a:latin typeface="Times New Roman"/>
                <a:cs typeface="Times New Roman"/>
              </a:rPr>
              <a:t>nhiều bất </a:t>
            </a:r>
            <a:r>
              <a:rPr sz="1400" dirty="0">
                <a:latin typeface="Times New Roman"/>
                <a:cs typeface="Times New Roman"/>
              </a:rPr>
              <a:t>cập. </a:t>
            </a:r>
            <a:r>
              <a:rPr sz="1400" spc="-5" dirty="0">
                <a:latin typeface="Times New Roman"/>
                <a:cs typeface="Times New Roman"/>
              </a:rPr>
              <a:t>Một trong </a:t>
            </a:r>
            <a:r>
              <a:rPr sz="1400" spc="-30" dirty="0">
                <a:latin typeface="Times New Roman"/>
                <a:cs typeface="Times New Roman"/>
              </a:rPr>
              <a:t>những  </a:t>
            </a:r>
            <a:r>
              <a:rPr sz="1400" dirty="0">
                <a:latin typeface="Times New Roman"/>
                <a:cs typeface="Times New Roman"/>
              </a:rPr>
              <a:t>nội </a:t>
            </a:r>
            <a:r>
              <a:rPr sz="1400" spc="-5" dirty="0">
                <a:latin typeface="Times New Roman"/>
                <a:cs typeface="Times New Roman"/>
              </a:rPr>
              <a:t>dung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xã </a:t>
            </a:r>
            <a:r>
              <a:rPr sz="1400" spc="5" dirty="0">
                <a:latin typeface="Times New Roman"/>
                <a:cs typeface="Times New Roman"/>
              </a:rPr>
              <a:t>hội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spc="-5" dirty="0" err="1">
                <a:latin typeface="Times New Roman"/>
                <a:cs typeface="Times New Roman"/>
              </a:rPr>
              <a:t>nhiều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spc="-10" dirty="0">
                <a:latin typeface="Times New Roman"/>
                <a:cs typeface="Times New Roman"/>
              </a:rPr>
              <a:t>tâm,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dirty="0" err="1">
                <a:latin typeface="Times New Roman"/>
                <a:cs typeface="Times New Roman"/>
              </a:rPr>
              <a:t>chất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dịch vụ 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gắn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spc="-105" dirty="0">
                <a:latin typeface="Times New Roman"/>
                <a:cs typeface="Times New Roman"/>
              </a:rPr>
              <a:t>bảo  </a:t>
            </a:r>
            <a:r>
              <a:rPr sz="1400" dirty="0">
                <a:latin typeface="Times New Roman"/>
                <a:cs typeface="Times New Roman"/>
              </a:rPr>
              <a:t>đảm an </a:t>
            </a:r>
            <a:r>
              <a:rPr sz="1400" spc="-5" dirty="0">
                <a:latin typeface="Times New Roman"/>
                <a:cs typeface="Times New Roman"/>
              </a:rPr>
              <a:t>toàn giao thông trong hoạt động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còn </a:t>
            </a:r>
            <a:r>
              <a:rPr sz="1400" spc="-10" dirty="0">
                <a:latin typeface="Times New Roman"/>
                <a:cs typeface="Times New Roman"/>
              </a:rPr>
              <a:t>rất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thấp.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400"/>
              </a:lnSpc>
              <a:spcBef>
                <a:spcPts val="590"/>
              </a:spcBef>
            </a:pPr>
            <a:r>
              <a:rPr sz="1400" spc="-5" dirty="0">
                <a:latin typeface="Times New Roman"/>
                <a:cs typeface="Times New Roman"/>
              </a:rPr>
              <a:t>Trong những </a:t>
            </a:r>
            <a:r>
              <a:rPr sz="1400" dirty="0">
                <a:latin typeface="Times New Roman"/>
                <a:cs typeface="Times New Roman"/>
              </a:rPr>
              <a:t>năm gần </a:t>
            </a:r>
            <a:r>
              <a:rPr sz="1400" spc="-5" dirty="0">
                <a:latin typeface="Times New Roman"/>
                <a:cs typeface="Times New Roman"/>
              </a:rPr>
              <a:t>đây, một </a:t>
            </a:r>
            <a:r>
              <a:rPr sz="1400" dirty="0">
                <a:latin typeface="Times New Roman"/>
                <a:cs typeface="Times New Roman"/>
              </a:rPr>
              <a:t>số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nghiệp đã </a:t>
            </a:r>
            <a:r>
              <a:rPr sz="1400" spc="-10" dirty="0">
                <a:latin typeface="Times New Roman"/>
                <a:cs typeface="Times New Roman"/>
              </a:rPr>
              <a:t>chú </a:t>
            </a:r>
            <a:r>
              <a:rPr sz="1400" spc="-5" dirty="0">
                <a:latin typeface="Times New Roman"/>
                <a:cs typeface="Times New Roman"/>
              </a:rPr>
              <a:t>trọng </a:t>
            </a:r>
            <a:r>
              <a:rPr sz="1400" dirty="0">
                <a:latin typeface="Times New Roman"/>
                <a:cs typeface="Times New Roman"/>
              </a:rPr>
              <a:t>xây </a:t>
            </a:r>
            <a:r>
              <a:rPr sz="1400" dirty="0" err="1">
                <a:latin typeface="Times New Roman"/>
                <a:cs typeface="Times New Roman"/>
              </a:rPr>
              <a:t>dựng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th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hiệu,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 err="1">
                <a:latin typeface="Times New Roman"/>
                <a:cs typeface="Times New Roman"/>
              </a:rPr>
              <a:t>chiến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l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cạnh tranh lành </a:t>
            </a:r>
            <a:r>
              <a:rPr sz="1400" dirty="0">
                <a:latin typeface="Times New Roman"/>
                <a:cs typeface="Times New Roman"/>
              </a:rPr>
              <a:t>mạnh.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nhìn chung, </a:t>
            </a:r>
            <a:r>
              <a:rPr sz="1400" dirty="0">
                <a:latin typeface="Times New Roman"/>
                <a:cs typeface="Times New Roman"/>
              </a:rPr>
              <a:t>đa </a:t>
            </a:r>
            <a:r>
              <a:rPr sz="1400" spc="-5" dirty="0">
                <a:latin typeface="Times New Roman"/>
                <a:cs typeface="Times New Roman"/>
              </a:rPr>
              <a:t>số các doanh </a:t>
            </a:r>
            <a:r>
              <a:rPr sz="1400" spc="-60" dirty="0">
                <a:latin typeface="Times New Roman"/>
                <a:cs typeface="Times New Roman"/>
              </a:rPr>
              <a:t>ngiệp  </a:t>
            </a:r>
            <a:r>
              <a:rPr sz="1400" spc="-5" dirty="0">
                <a:latin typeface="Times New Roman"/>
                <a:cs typeface="Times New Roman"/>
              </a:rPr>
              <a:t>vận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tải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tô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14" dirty="0" err="1" smtClean="0">
                <a:latin typeface="Times New Roman"/>
                <a:cs typeface="Times New Roman"/>
              </a:rPr>
              <a:t>ch</a:t>
            </a:r>
            <a:r>
              <a:rPr lang="vi-VN" sz="1400" spc="-114" dirty="0" smtClean="0">
                <a:latin typeface="Times New Roman"/>
                <a:cs typeface="Times New Roman"/>
              </a:rPr>
              <a:t>ư</a:t>
            </a:r>
            <a:r>
              <a:rPr sz="1400" spc="-114" dirty="0" smtClean="0">
                <a:latin typeface="Times New Roman"/>
                <a:cs typeface="Times New Roman"/>
              </a:rPr>
              <a:t>a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chú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ý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đúng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mực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đến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việc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xây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dựng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hiệu,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đề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ra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 err="1">
                <a:latin typeface="Times New Roman"/>
                <a:cs typeface="Times New Roman"/>
              </a:rPr>
              <a:t>chiến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240" dirty="0" smtClean="0">
                <a:latin typeface="Times New Roman"/>
                <a:cs typeface="Times New Roman"/>
              </a:rPr>
              <a:t>l</a:t>
            </a:r>
            <a:r>
              <a:rPr lang="vi-VN" sz="1400" spc="-240" dirty="0" smtClean="0">
                <a:latin typeface="Times New Roman"/>
                <a:cs typeface="Times New Roman"/>
              </a:rPr>
              <a:t>ư</a:t>
            </a:r>
            <a:r>
              <a:rPr sz="1400" spc="-240" dirty="0" err="1" smtClean="0">
                <a:latin typeface="Times New Roman"/>
                <a:cs typeface="Times New Roman"/>
              </a:rPr>
              <a:t>ợc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5860" cy="833574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715" algn="just">
              <a:lnSpc>
                <a:spcPts val="1600"/>
              </a:lnSpc>
              <a:spcBef>
                <a:spcPts val="225"/>
              </a:spcBef>
            </a:pP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5" dirty="0">
                <a:latin typeface="Times New Roman"/>
                <a:cs typeface="Times New Roman"/>
              </a:rPr>
              <a:t>tổ </a:t>
            </a:r>
            <a:r>
              <a:rPr sz="1400" spc="-10" dirty="0">
                <a:latin typeface="Times New Roman"/>
                <a:cs typeface="Times New Roman"/>
              </a:rPr>
              <a:t>chức </a:t>
            </a: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dirty="0">
                <a:latin typeface="Times New Roman"/>
                <a:cs typeface="Times New Roman"/>
              </a:rPr>
              <a:t>có bài bản; việc </a:t>
            </a: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spc="5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yếu mang tính </a:t>
            </a:r>
            <a:r>
              <a:rPr sz="1400" spc="5" dirty="0">
                <a:latin typeface="Times New Roman"/>
                <a:cs typeface="Times New Roman"/>
              </a:rPr>
              <a:t>tự  </a:t>
            </a:r>
            <a:r>
              <a:rPr sz="1400" spc="-5" dirty="0">
                <a:latin typeface="Times New Roman"/>
                <a:cs typeface="Times New Roman"/>
              </a:rPr>
              <a:t>phát, </a:t>
            </a:r>
            <a:r>
              <a:rPr sz="1400" spc="-10" dirty="0">
                <a:latin typeface="Times New Roman"/>
                <a:cs typeface="Times New Roman"/>
              </a:rPr>
              <a:t>có mặt </a:t>
            </a:r>
            <a:r>
              <a:rPr sz="1400" dirty="0">
                <a:latin typeface="Times New Roman"/>
                <a:cs typeface="Times New Roman"/>
              </a:rPr>
              <a:t>tích </a:t>
            </a:r>
            <a:r>
              <a:rPr sz="1400" dirty="0" err="1">
                <a:latin typeface="Times New Roman"/>
                <a:cs typeface="Times New Roman"/>
              </a:rPr>
              <a:t>cực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cũng </a:t>
            </a:r>
            <a:r>
              <a:rPr sz="1400" dirty="0">
                <a:latin typeface="Times New Roman"/>
                <a:cs typeface="Times New Roman"/>
              </a:rPr>
              <a:t>nhiều </a:t>
            </a:r>
            <a:r>
              <a:rPr sz="1400" spc="-5" dirty="0">
                <a:latin typeface="Times New Roman"/>
                <a:cs typeface="Times New Roman"/>
              </a:rPr>
              <a:t>mặt tiêu </a:t>
            </a:r>
            <a:r>
              <a:rPr sz="1400" dirty="0" err="1">
                <a:latin typeface="Times New Roman"/>
                <a:cs typeface="Times New Roman"/>
              </a:rPr>
              <a:t>cực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10" dirty="0" err="1" smtClean="0">
                <a:latin typeface="Times New Roman"/>
                <a:cs typeface="Times New Roman"/>
              </a:rPr>
              <a:t>nh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smtClean="0"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200"/>
              </a:lnSpc>
              <a:spcBef>
                <a:spcPts val="550"/>
              </a:spcBef>
              <a:buChar char="-"/>
              <a:tabLst>
                <a:tab pos="503555" algn="l"/>
              </a:tabLst>
            </a:pPr>
            <a:r>
              <a:rPr sz="1400" spc="-5" dirty="0">
                <a:latin typeface="Times New Roman"/>
                <a:cs typeface="Times New Roman"/>
              </a:rPr>
              <a:t>Trong vận tải khách, 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dùng nhiều </a:t>
            </a:r>
            <a:r>
              <a:rPr sz="1400" dirty="0">
                <a:latin typeface="Times New Roman"/>
                <a:cs typeface="Times New Roman"/>
              </a:rPr>
              <a:t>thủ đoạn </a:t>
            </a: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dirty="0">
                <a:latin typeface="Times New Roman"/>
                <a:cs typeface="Times New Roman"/>
              </a:rPr>
              <a:t>sai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spc="5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của  pháp </a:t>
            </a:r>
            <a:r>
              <a:rPr sz="1400" dirty="0" err="1">
                <a:latin typeface="Times New Roman"/>
                <a:cs typeface="Times New Roman"/>
              </a:rPr>
              <a:t>luật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phóng nhanh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tranh giành khách, </a:t>
            </a:r>
            <a:r>
              <a:rPr sz="1400" spc="5" dirty="0">
                <a:latin typeface="Times New Roman"/>
                <a:cs typeface="Times New Roman"/>
              </a:rPr>
              <a:t>chở </a:t>
            </a:r>
            <a:r>
              <a:rPr sz="1400" spc="-5" dirty="0">
                <a:latin typeface="Times New Roman"/>
                <a:cs typeface="Times New Roman"/>
              </a:rPr>
              <a:t>quá </a:t>
            </a:r>
            <a:r>
              <a:rPr sz="1400" spc="-5" dirty="0" err="1">
                <a:latin typeface="Times New Roman"/>
                <a:cs typeface="Times New Roman"/>
              </a:rPr>
              <a:t>số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định, </a:t>
            </a:r>
            <a:r>
              <a:rPr sz="1400" spc="-90" dirty="0">
                <a:latin typeface="Times New Roman"/>
                <a:cs typeface="Times New Roman"/>
              </a:rPr>
              <a:t>chở  </a:t>
            </a:r>
            <a:r>
              <a:rPr sz="1400" spc="-5" dirty="0">
                <a:latin typeface="Times New Roman"/>
                <a:cs typeface="Times New Roman"/>
              </a:rPr>
              <a:t>khách các </a:t>
            </a:r>
            <a:r>
              <a:rPr sz="1400" spc="-5" dirty="0" err="1">
                <a:latin typeface="Times New Roman"/>
                <a:cs typeface="Times New Roman"/>
              </a:rPr>
              <a:t>tuyến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dài rồi sang khách,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lang="en-US" sz="1400" spc="-14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ra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 tin sai </a:t>
            </a:r>
            <a:r>
              <a:rPr sz="1400" dirty="0">
                <a:latin typeface="Times New Roman"/>
                <a:cs typeface="Times New Roman"/>
              </a:rPr>
              <a:t>lệch </a:t>
            </a:r>
            <a:r>
              <a:rPr sz="1400" spc="-5" dirty="0">
                <a:latin typeface="Times New Roman"/>
                <a:cs typeface="Times New Roman"/>
              </a:rPr>
              <a:t>để lôi kéo khách </a:t>
            </a:r>
            <a:r>
              <a:rPr sz="1400" spc="-170" dirty="0">
                <a:latin typeface="Times New Roman"/>
                <a:cs typeface="Times New Roman"/>
              </a:rPr>
              <a:t>về  </a:t>
            </a:r>
            <a:r>
              <a:rPr sz="1400" spc="-5" dirty="0">
                <a:latin typeface="Times New Roman"/>
                <a:cs typeface="Times New Roman"/>
              </a:rPr>
              <a:t>phía </a:t>
            </a:r>
            <a:r>
              <a:rPr sz="1400" spc="-10" dirty="0">
                <a:latin typeface="Times New Roman"/>
                <a:cs typeface="Times New Roman"/>
              </a:rPr>
              <a:t>mình;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ts val="1600"/>
              </a:lnSpc>
              <a:spcBef>
                <a:spcPts val="650"/>
              </a:spcBef>
              <a:buChar char="-"/>
              <a:tabLst>
                <a:tab pos="490220" algn="l"/>
              </a:tabLst>
            </a:pPr>
            <a:r>
              <a:rPr sz="1400" spc="-5" dirty="0">
                <a:latin typeface="Times New Roman"/>
                <a:cs typeface="Times New Roman"/>
              </a:rPr>
              <a:t>Trong vận tải hàng hóa, khi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chuyển </a:t>
            </a:r>
            <a:r>
              <a:rPr sz="1400" spc="-5" dirty="0" err="1">
                <a:latin typeface="Times New Roman"/>
                <a:cs typeface="Times New Roman"/>
              </a:rPr>
              <a:t>khối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lớn, lái </a:t>
            </a:r>
            <a:r>
              <a:rPr sz="1400" spc="-5" dirty="0">
                <a:latin typeface="Times New Roman"/>
                <a:cs typeface="Times New Roman"/>
              </a:rPr>
              <a:t>xe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spc="-10" dirty="0">
                <a:latin typeface="Times New Roman"/>
                <a:cs typeface="Times New Roman"/>
              </a:rPr>
              <a:t>nghiệp  </a:t>
            </a:r>
            <a:r>
              <a:rPr sz="1400" spc="-5" dirty="0">
                <a:latin typeface="Times New Roman"/>
                <a:cs typeface="Times New Roman"/>
              </a:rPr>
              <a:t>dùng thủ đoạn chi phần trăm </a:t>
            </a:r>
            <a:r>
              <a:rPr sz="1400" dirty="0">
                <a:latin typeface="Times New Roman"/>
                <a:cs typeface="Times New Roman"/>
              </a:rPr>
              <a:t>cho chủ </a:t>
            </a:r>
            <a:r>
              <a:rPr sz="1400" spc="-5" dirty="0">
                <a:latin typeface="Times New Roman"/>
                <a:cs typeface="Times New Roman"/>
              </a:rPr>
              <a:t>hàng để giành hàng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mình, </a:t>
            </a:r>
            <a:r>
              <a:rPr sz="1400" spc="5" dirty="0">
                <a:latin typeface="Times New Roman"/>
                <a:cs typeface="Times New Roman"/>
              </a:rPr>
              <a:t>chở </a:t>
            </a:r>
            <a:r>
              <a:rPr sz="1400" spc="-5" dirty="0">
                <a:latin typeface="Times New Roman"/>
                <a:cs typeface="Times New Roman"/>
              </a:rPr>
              <a:t>quá tải trọng  cho phép </a:t>
            </a:r>
            <a:r>
              <a:rPr sz="1400" dirty="0">
                <a:latin typeface="Times New Roman"/>
                <a:cs typeface="Times New Roman"/>
              </a:rPr>
              <a:t>của 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 err="1">
                <a:latin typeface="Times New Roman"/>
                <a:cs typeface="Times New Roman"/>
              </a:rPr>
              <a:t>cầu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đ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ts val="16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Trong vận 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hiện </a:t>
            </a:r>
            <a:r>
              <a:rPr sz="1400" spc="-5" dirty="0">
                <a:latin typeface="Times New Roman"/>
                <a:cs typeface="Times New Roman"/>
              </a:rPr>
              <a:t>nay, hình </a:t>
            </a:r>
            <a:r>
              <a:rPr sz="1400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cạnh tranh vẫn không lành mạnh, không  minh </a:t>
            </a:r>
            <a:r>
              <a:rPr sz="1400" dirty="0">
                <a:latin typeface="Times New Roman"/>
                <a:cs typeface="Times New Roman"/>
              </a:rPr>
              <a:t>bạch, </a:t>
            </a:r>
            <a:r>
              <a:rPr sz="1400" spc="-5" dirty="0">
                <a:latin typeface="Times New Roman"/>
                <a:cs typeface="Times New Roman"/>
              </a:rPr>
              <a:t>vi </a:t>
            </a:r>
            <a:r>
              <a:rPr sz="1400" dirty="0">
                <a:latin typeface="Times New Roman"/>
                <a:cs typeface="Times New Roman"/>
              </a:rPr>
              <a:t>phạm </a:t>
            </a:r>
            <a:r>
              <a:rPr sz="1400" spc="-5" dirty="0">
                <a:latin typeface="Times New Roman"/>
                <a:cs typeface="Times New Roman"/>
              </a:rPr>
              <a:t>pháp luật, không phù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với thông </a:t>
            </a:r>
            <a:r>
              <a:rPr sz="1400" spc="5" dirty="0">
                <a:latin typeface="Times New Roman"/>
                <a:cs typeface="Times New Roman"/>
              </a:rPr>
              <a:t>lệ </a:t>
            </a:r>
            <a:r>
              <a:rPr sz="1400" spc="-5" dirty="0">
                <a:latin typeface="Times New Roman"/>
                <a:cs typeface="Times New Roman"/>
              </a:rPr>
              <a:t>quốc </a:t>
            </a:r>
            <a:r>
              <a:rPr sz="1400" dirty="0">
                <a:latin typeface="Times New Roman"/>
                <a:cs typeface="Times New Roman"/>
              </a:rPr>
              <a:t>tế và đạo đức </a:t>
            </a:r>
            <a:r>
              <a:rPr sz="1400" spc="-5" dirty="0">
                <a:latin typeface="Times New Roman"/>
                <a:cs typeface="Times New Roman"/>
              </a:rPr>
              <a:t>nghề  nghiệp </a:t>
            </a:r>
            <a:r>
              <a:rPr sz="1400" spc="-5" dirty="0" err="1">
                <a:latin typeface="Times New Roman"/>
                <a:cs typeface="Times New Roman"/>
              </a:rPr>
              <a:t>của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</a:t>
            </a:r>
            <a:r>
              <a:rPr sz="1400" spc="-5" dirty="0">
                <a:latin typeface="Times New Roman"/>
                <a:cs typeface="Times New Roman"/>
              </a:rPr>
              <a:t>kinh doanh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bằng xe ô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tô.</a:t>
            </a:r>
          </a:p>
          <a:p>
            <a:pPr marL="12700" marR="6985" indent="365125" algn="just">
              <a:lnSpc>
                <a:spcPts val="1600"/>
              </a:lnSpc>
              <a:spcBef>
                <a:spcPts val="605"/>
              </a:spcBef>
            </a:pPr>
            <a:r>
              <a:rPr sz="1400" i="1" dirty="0">
                <a:latin typeface="Times New Roman"/>
                <a:cs typeface="Times New Roman"/>
              </a:rPr>
              <a:t>b) </a:t>
            </a:r>
            <a:r>
              <a:rPr sz="1400" i="1" spc="-5" dirty="0">
                <a:latin typeface="Times New Roman"/>
                <a:cs typeface="Times New Roman"/>
              </a:rPr>
              <a:t>Khả năng cạnh tranh của hoạt động kinh doanh </a:t>
            </a:r>
            <a:r>
              <a:rPr sz="1400" i="1" dirty="0">
                <a:latin typeface="Times New Roman"/>
                <a:cs typeface="Times New Roman"/>
              </a:rPr>
              <a:t>vận </a:t>
            </a:r>
            <a:r>
              <a:rPr sz="1400" i="1" spc="-5" dirty="0">
                <a:latin typeface="Times New Roman"/>
                <a:cs typeface="Times New Roman"/>
              </a:rPr>
              <a:t>tải </a:t>
            </a:r>
            <a:r>
              <a:rPr sz="1400" i="1" dirty="0">
                <a:latin typeface="Times New Roman"/>
                <a:cs typeface="Times New Roman"/>
              </a:rPr>
              <a:t>ô </a:t>
            </a:r>
            <a:r>
              <a:rPr sz="1400" i="1" spc="-5" dirty="0">
                <a:latin typeface="Times New Roman"/>
                <a:cs typeface="Times New Roman"/>
              </a:rPr>
              <a:t>tô </a:t>
            </a:r>
            <a:r>
              <a:rPr sz="1400" i="1" dirty="0">
                <a:latin typeface="Times New Roman"/>
                <a:cs typeface="Times New Roman"/>
              </a:rPr>
              <a:t>Việt Nam </a:t>
            </a:r>
            <a:r>
              <a:rPr sz="1400" i="1" spc="-5" dirty="0">
                <a:latin typeface="Times New Roman"/>
                <a:cs typeface="Times New Roman"/>
              </a:rPr>
              <a:t>với các  </a:t>
            </a:r>
            <a:r>
              <a:rPr sz="1400" i="1" dirty="0">
                <a:latin typeface="Times New Roman"/>
                <a:cs typeface="Times New Roman"/>
              </a:rPr>
              <a:t>nước </a:t>
            </a:r>
            <a:r>
              <a:rPr sz="1400" i="1" spc="-5" dirty="0">
                <a:latin typeface="Times New Roman"/>
                <a:cs typeface="Times New Roman"/>
              </a:rPr>
              <a:t>trong khu vưc </a:t>
            </a:r>
            <a:r>
              <a:rPr sz="1400" i="1" spc="-10" dirty="0">
                <a:latin typeface="Times New Roman"/>
                <a:cs typeface="Times New Roman"/>
              </a:rPr>
              <a:t>và </a:t>
            </a:r>
            <a:r>
              <a:rPr sz="1400" i="1" dirty="0">
                <a:latin typeface="Times New Roman"/>
                <a:cs typeface="Times New Roman"/>
              </a:rPr>
              <a:t>thế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giới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501015" algn="just">
              <a:lnSpc>
                <a:spcPct val="95300"/>
              </a:lnSpc>
              <a:spcBef>
                <a:spcPts val="550"/>
              </a:spcBef>
            </a:pPr>
            <a:r>
              <a:rPr sz="1400" spc="-5" dirty="0">
                <a:latin typeface="Times New Roman"/>
                <a:cs typeface="Times New Roman"/>
              </a:rPr>
              <a:t>Trong 10 </a:t>
            </a:r>
            <a:r>
              <a:rPr sz="1400" dirty="0">
                <a:latin typeface="Times New Roman"/>
                <a:cs typeface="Times New Roman"/>
              </a:rPr>
              <a:t>năm </a:t>
            </a:r>
            <a:r>
              <a:rPr sz="1400" spc="5" dirty="0">
                <a:latin typeface="Times New Roman"/>
                <a:cs typeface="Times New Roman"/>
              </a:rPr>
              <a:t>gần </a:t>
            </a:r>
            <a:r>
              <a:rPr sz="1400" spc="-10" dirty="0">
                <a:latin typeface="Times New Roman"/>
                <a:cs typeface="Times New Roman"/>
              </a:rPr>
              <a:t>đây, </a:t>
            </a:r>
            <a:r>
              <a:rPr sz="1400" spc="-5" dirty="0">
                <a:latin typeface="Times New Roman"/>
                <a:cs typeface="Times New Roman"/>
              </a:rPr>
              <a:t>ngành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tải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đã có </a:t>
            </a:r>
            <a:r>
              <a:rPr sz="1400" spc="5" dirty="0">
                <a:latin typeface="Times New Roman"/>
                <a:cs typeface="Times New Roman"/>
              </a:rPr>
              <a:t>tốc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phát triển khá nhanh, </a:t>
            </a:r>
            <a:r>
              <a:rPr sz="1400" dirty="0">
                <a:latin typeface="Times New Roman"/>
                <a:cs typeface="Times New Roman"/>
              </a:rPr>
              <a:t>cả  về </a:t>
            </a:r>
            <a:r>
              <a:rPr sz="1400" spc="-5" dirty="0" err="1">
                <a:latin typeface="Times New Roman"/>
                <a:cs typeface="Times New Roman"/>
              </a:rPr>
              <a:t>số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l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ợng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l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tô, </a:t>
            </a:r>
            <a:r>
              <a:rPr sz="1400" dirty="0">
                <a:latin typeface="Times New Roman"/>
                <a:cs typeface="Times New Roman"/>
              </a:rPr>
              <a:t>tổng </a:t>
            </a:r>
            <a:r>
              <a:rPr sz="1400" spc="-5" dirty="0">
                <a:latin typeface="Times New Roman"/>
                <a:cs typeface="Times New Roman"/>
              </a:rPr>
              <a:t>trọng tải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dirty="0" err="1">
                <a:latin typeface="Times New Roman"/>
                <a:cs typeface="Times New Roman"/>
              </a:rPr>
              <a:t>sản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tải. </a:t>
            </a:r>
            <a:r>
              <a:rPr sz="1400" spc="-5" dirty="0">
                <a:latin typeface="Times New Roman"/>
                <a:cs typeface="Times New Roman"/>
              </a:rPr>
              <a:t>Tuy </a:t>
            </a:r>
            <a:r>
              <a:rPr sz="1400" dirty="0">
                <a:latin typeface="Times New Roman"/>
                <a:cs typeface="Times New Roman"/>
              </a:rPr>
              <a:t>nhiên, </a:t>
            </a:r>
            <a:r>
              <a:rPr sz="1400" spc="-135" dirty="0">
                <a:latin typeface="Times New Roman"/>
                <a:cs typeface="Times New Roman"/>
              </a:rPr>
              <a:t>năng  </a:t>
            </a:r>
            <a:r>
              <a:rPr sz="1400" dirty="0">
                <a:latin typeface="Times New Roman"/>
                <a:cs typeface="Times New Roman"/>
              </a:rPr>
              <a:t>lực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cạnh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tranh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vận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tải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của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Việt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Nam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hiện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nay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thấp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nhất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Châu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Á. Tính theo thang </a:t>
            </a:r>
            <a:r>
              <a:rPr sz="1400" dirty="0">
                <a:latin typeface="Times New Roman"/>
                <a:cs typeface="Times New Roman"/>
              </a:rPr>
              <a:t>điểm 7 </a:t>
            </a:r>
            <a:r>
              <a:rPr sz="1400" spc="-5" dirty="0">
                <a:latin typeface="Times New Roman"/>
                <a:cs typeface="Times New Roman"/>
              </a:rPr>
              <a:t>là cao </a:t>
            </a:r>
            <a:r>
              <a:rPr sz="1400" dirty="0">
                <a:latin typeface="Times New Roman"/>
                <a:cs typeface="Times New Roman"/>
              </a:rPr>
              <a:t>nhất, </a:t>
            </a:r>
            <a:r>
              <a:rPr sz="1400" spc="-5" dirty="0">
                <a:latin typeface="Times New Roman"/>
                <a:cs typeface="Times New Roman"/>
              </a:rPr>
              <a:t>Việt Nam </a:t>
            </a:r>
            <a:r>
              <a:rPr sz="1400" dirty="0">
                <a:latin typeface="Times New Roman"/>
                <a:cs typeface="Times New Roman"/>
              </a:rPr>
              <a:t>đứng </a:t>
            </a:r>
            <a:r>
              <a:rPr sz="1400" spc="-5" dirty="0">
                <a:latin typeface="Times New Roman"/>
                <a:cs typeface="Times New Roman"/>
              </a:rPr>
              <a:t>cuối bảng,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2,98 điểm, </a:t>
            </a:r>
            <a:r>
              <a:rPr sz="1400" dirty="0">
                <a:latin typeface="Times New Roman"/>
                <a:cs typeface="Times New Roman"/>
              </a:rPr>
              <a:t>sau  </a:t>
            </a:r>
            <a:r>
              <a:rPr sz="1400" spc="-5" dirty="0">
                <a:latin typeface="Times New Roman"/>
                <a:cs typeface="Times New Roman"/>
              </a:rPr>
              <a:t>Philippin (3,24 điểm), Bangladesh (3,5 </a:t>
            </a:r>
            <a:r>
              <a:rPr sz="1400" dirty="0">
                <a:latin typeface="Times New Roman"/>
                <a:cs typeface="Times New Roman"/>
              </a:rPr>
              <a:t>điểm). </a:t>
            </a:r>
            <a:r>
              <a:rPr sz="1400" spc="-5" dirty="0">
                <a:latin typeface="Times New Roman"/>
                <a:cs typeface="Times New Roman"/>
              </a:rPr>
              <a:t>Đứng </a:t>
            </a:r>
            <a:r>
              <a:rPr sz="1400" spc="5" dirty="0">
                <a:latin typeface="Times New Roman"/>
                <a:cs typeface="Times New Roman"/>
              </a:rPr>
              <a:t>đầu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Malaysia (5,28 điểm) </a:t>
            </a:r>
            <a:r>
              <a:rPr sz="1400" dirty="0">
                <a:latin typeface="Times New Roman"/>
                <a:cs typeface="Times New Roman"/>
              </a:rPr>
              <a:t>và  </a:t>
            </a:r>
            <a:r>
              <a:rPr sz="1400" spc="-5" dirty="0">
                <a:latin typeface="Times New Roman"/>
                <a:cs typeface="Times New Roman"/>
              </a:rPr>
              <a:t>Thái </a:t>
            </a:r>
            <a:r>
              <a:rPr sz="1400" spc="-10" dirty="0">
                <a:latin typeface="Times New Roman"/>
                <a:cs typeface="Times New Roman"/>
              </a:rPr>
              <a:t>Lan </a:t>
            </a:r>
            <a:r>
              <a:rPr sz="1400" dirty="0">
                <a:latin typeface="Times New Roman"/>
                <a:cs typeface="Times New Roman"/>
              </a:rPr>
              <a:t>(4,78 </a:t>
            </a:r>
            <a:r>
              <a:rPr sz="1400" spc="-5" dirty="0">
                <a:latin typeface="Times New Roman"/>
                <a:cs typeface="Times New Roman"/>
              </a:rPr>
              <a:t>điểm), Trung Quốc (4,08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điểm).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300"/>
              </a:lnSpc>
              <a:spcBef>
                <a:spcPts val="595"/>
              </a:spcBef>
            </a:pPr>
            <a:r>
              <a:rPr sz="1400" dirty="0">
                <a:latin typeface="Times New Roman"/>
                <a:cs typeface="Times New Roman"/>
              </a:rPr>
              <a:t>Rõ </a:t>
            </a:r>
            <a:r>
              <a:rPr sz="1400" spc="-5" dirty="0">
                <a:latin typeface="Times New Roman"/>
                <a:cs typeface="Times New Roman"/>
              </a:rPr>
              <a:t>ràng, đang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một </a:t>
            </a:r>
            <a:r>
              <a:rPr sz="1400" spc="-5" dirty="0" err="1">
                <a:latin typeface="Times New Roman"/>
                <a:cs typeface="Times New Roman"/>
              </a:rPr>
              <a:t>mối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t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quan không </a:t>
            </a:r>
            <a:r>
              <a:rPr sz="1400" dirty="0">
                <a:latin typeface="Times New Roman"/>
                <a:cs typeface="Times New Roman"/>
              </a:rPr>
              <a:t>thuận </a:t>
            </a:r>
            <a:r>
              <a:rPr sz="1400" spc="-5" dirty="0">
                <a:latin typeface="Times New Roman"/>
                <a:cs typeface="Times New Roman"/>
              </a:rPr>
              <a:t>lợi cho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nghiệp </a:t>
            </a:r>
            <a:r>
              <a:rPr sz="1400" spc="-25" dirty="0">
                <a:latin typeface="Times New Roman"/>
                <a:cs typeface="Times New Roman"/>
              </a:rPr>
              <a:t>vận  </a:t>
            </a:r>
            <a:r>
              <a:rPr sz="1400" dirty="0">
                <a:latin typeface="Times New Roman"/>
                <a:cs typeface="Times New Roman"/>
              </a:rPr>
              <a:t>tải ô tô </a:t>
            </a:r>
            <a:r>
              <a:rPr sz="1400" spc="-5" dirty="0">
                <a:latin typeface="Times New Roman"/>
                <a:cs typeface="Times New Roman"/>
              </a:rPr>
              <a:t>Việt </a:t>
            </a:r>
            <a:r>
              <a:rPr sz="1400" spc="-10" dirty="0">
                <a:latin typeface="Times New Roman"/>
                <a:cs typeface="Times New Roman"/>
              </a:rPr>
              <a:t>Nam, </a:t>
            </a:r>
            <a:r>
              <a:rPr sz="1400" dirty="0">
                <a:latin typeface="Times New Roman"/>
                <a:cs typeface="Times New Roman"/>
              </a:rPr>
              <a:t>thậm chí, </a:t>
            </a:r>
            <a:r>
              <a:rPr sz="1400" spc="-5" dirty="0">
                <a:latin typeface="Times New Roman"/>
                <a:cs typeface="Times New Roman"/>
              </a:rPr>
              <a:t>một lời cảnh báo cho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nghiệp 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Việt  Nam, </a:t>
            </a:r>
            <a:r>
              <a:rPr sz="1400" dirty="0">
                <a:latin typeface="Times New Roman"/>
                <a:cs typeface="Times New Roman"/>
              </a:rPr>
              <a:t>là rất có thể </a:t>
            </a:r>
            <a:r>
              <a:rPr sz="1400" spc="-5" dirty="0">
                <a:latin typeface="Times New Roman"/>
                <a:cs typeface="Times New Roman"/>
              </a:rPr>
              <a:t>hàng </a:t>
            </a:r>
            <a:r>
              <a:rPr sz="1400" dirty="0">
                <a:latin typeface="Times New Roman"/>
                <a:cs typeface="Times New Roman"/>
              </a:rPr>
              <a:t>hóa, </a:t>
            </a:r>
            <a:r>
              <a:rPr sz="1400" spc="-5" dirty="0">
                <a:latin typeface="Times New Roman"/>
                <a:cs typeface="Times New Roman"/>
              </a:rPr>
              <a:t>hành khách </a:t>
            </a:r>
            <a:r>
              <a:rPr sz="1400" dirty="0">
                <a:latin typeface="Times New Roman"/>
                <a:cs typeface="Times New Roman"/>
              </a:rPr>
              <a:t>Việt Nam </a:t>
            </a:r>
            <a:r>
              <a:rPr sz="1400" dirty="0" err="1">
                <a:latin typeface="Times New Roman"/>
                <a:cs typeface="Times New Roman"/>
              </a:rPr>
              <a:t>sẽ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vận chuyển bởi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40" dirty="0">
                <a:latin typeface="Times New Roman"/>
                <a:cs typeface="Times New Roman"/>
              </a:rPr>
              <a:t>hãng  </a:t>
            </a:r>
            <a:r>
              <a:rPr sz="1400" spc="-5" dirty="0">
                <a:latin typeface="Times New Roman"/>
                <a:cs typeface="Times New Roman"/>
              </a:rPr>
              <a:t>vận tải của </a:t>
            </a:r>
            <a:r>
              <a:rPr sz="1400" dirty="0" err="1">
                <a:latin typeface="Times New Roman"/>
                <a:cs typeface="Times New Roman"/>
              </a:rPr>
              <a:t>các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 khu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vực.</a:t>
            </a:r>
          </a:p>
          <a:p>
            <a:pPr marL="12700" marR="6350" lvl="2" algn="just">
              <a:lnSpc>
                <a:spcPts val="1600"/>
              </a:lnSpc>
              <a:spcBef>
                <a:spcPts val="645"/>
              </a:spcBef>
              <a:buAutoNum type="arabicPeriod" startAt="5"/>
              <a:tabLst>
                <a:tab pos="513715" algn="l"/>
              </a:tabLst>
            </a:pPr>
            <a:r>
              <a:rPr sz="1400" b="1" dirty="0">
                <a:latin typeface="Times New Roman"/>
                <a:cs typeface="Times New Roman"/>
              </a:rPr>
              <a:t>Hậu </a:t>
            </a:r>
            <a:r>
              <a:rPr sz="1400" b="1" spc="-5" dirty="0">
                <a:latin typeface="Times New Roman"/>
                <a:cs typeface="Times New Roman"/>
              </a:rPr>
              <a:t>quả </a:t>
            </a:r>
            <a:r>
              <a:rPr sz="1400" b="1" dirty="0">
                <a:latin typeface="Times New Roman"/>
                <a:cs typeface="Times New Roman"/>
              </a:rPr>
              <a:t>của quá </a:t>
            </a:r>
            <a:r>
              <a:rPr sz="1400" b="1" spc="-5" dirty="0">
                <a:latin typeface="Times New Roman"/>
                <a:cs typeface="Times New Roman"/>
              </a:rPr>
              <a:t>trình </a:t>
            </a:r>
            <a:r>
              <a:rPr sz="1400" b="1" dirty="0">
                <a:latin typeface="Times New Roman"/>
                <a:cs typeface="Times New Roman"/>
              </a:rPr>
              <a:t>cạnh </a:t>
            </a:r>
            <a:r>
              <a:rPr sz="1400" b="1" spc="-5" dirty="0">
                <a:latin typeface="Times New Roman"/>
                <a:cs typeface="Times New Roman"/>
              </a:rPr>
              <a:t>tranh không lành </a:t>
            </a:r>
            <a:r>
              <a:rPr sz="1400" b="1" dirty="0">
                <a:latin typeface="Times New Roman"/>
                <a:cs typeface="Times New Roman"/>
              </a:rPr>
              <a:t>mạnh </a:t>
            </a:r>
            <a:r>
              <a:rPr sz="1400" b="1" spc="-5" dirty="0">
                <a:latin typeface="Times New Roman"/>
                <a:cs typeface="Times New Roman"/>
              </a:rPr>
              <a:t>trong </a:t>
            </a:r>
            <a:r>
              <a:rPr sz="1400" b="1" dirty="0">
                <a:latin typeface="Times New Roman"/>
                <a:cs typeface="Times New Roman"/>
              </a:rPr>
              <a:t>vận </a:t>
            </a:r>
            <a:r>
              <a:rPr sz="1400" b="1" spc="-5" dirty="0">
                <a:latin typeface="Times New Roman"/>
                <a:cs typeface="Times New Roman"/>
              </a:rPr>
              <a:t>tải bằng xe  </a:t>
            </a:r>
            <a:r>
              <a:rPr sz="1400" b="1" dirty="0">
                <a:latin typeface="Times New Roman"/>
                <a:cs typeface="Times New Roman"/>
              </a:rPr>
              <a:t>ô tô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ts val="1610"/>
              </a:lnSpc>
              <a:spcBef>
                <a:spcPts val="585"/>
              </a:spcBef>
            </a:pP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cạnh tranh không lành mạnh trong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bằng </a:t>
            </a:r>
            <a:r>
              <a:rPr sz="1400" dirty="0">
                <a:latin typeface="Times New Roman"/>
                <a:cs typeface="Times New Roman"/>
              </a:rPr>
              <a:t>xe ô tô đã gây ra nhiều </a:t>
            </a:r>
            <a:r>
              <a:rPr sz="1400" spc="-5" dirty="0">
                <a:latin typeface="Times New Roman"/>
                <a:cs typeface="Times New Roman"/>
              </a:rPr>
              <a:t>hậu  </a:t>
            </a:r>
            <a:r>
              <a:rPr sz="1400" dirty="0">
                <a:latin typeface="Times New Roman"/>
                <a:cs typeface="Times New Roman"/>
              </a:rPr>
              <a:t>quả </a:t>
            </a:r>
            <a:r>
              <a:rPr sz="1400" spc="-5" dirty="0">
                <a:latin typeface="Times New Roman"/>
                <a:cs typeface="Times New Roman"/>
              </a:rPr>
              <a:t>nghiêm </a:t>
            </a:r>
            <a:r>
              <a:rPr sz="1400" dirty="0">
                <a:latin typeface="Times New Roman"/>
                <a:cs typeface="Times New Roman"/>
              </a:rPr>
              <a:t>trọng </a:t>
            </a:r>
            <a:r>
              <a:rPr sz="1400" spc="-5" dirty="0">
                <a:latin typeface="Times New Roman"/>
                <a:cs typeface="Times New Roman"/>
              </a:rPr>
              <a:t>đối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>
                <a:latin typeface="Times New Roman"/>
                <a:cs typeface="Times New Roman"/>
              </a:rPr>
              <a:t>của ngành, </a:t>
            </a:r>
            <a:r>
              <a:rPr sz="1400" dirty="0">
                <a:latin typeface="Times New Roman"/>
                <a:cs typeface="Times New Roman"/>
              </a:rPr>
              <a:t>cụ </a:t>
            </a:r>
            <a:r>
              <a:rPr sz="1400" dirty="0" err="1">
                <a:latin typeface="Times New Roman"/>
                <a:cs typeface="Times New Roman"/>
              </a:rPr>
              <a:t>thể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sau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marL="560705" lvl="3" indent="-183515" algn="just">
              <a:lnSpc>
                <a:spcPct val="100000"/>
              </a:lnSpc>
              <a:spcBef>
                <a:spcPts val="475"/>
              </a:spcBef>
              <a:buFont typeface="Times New Roman"/>
              <a:buAutoNum type="alphaLcParenR"/>
              <a:tabLst>
                <a:tab pos="561340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Tình hình tai </a:t>
            </a:r>
            <a:r>
              <a:rPr sz="1400" i="1" spc="5" dirty="0">
                <a:latin typeface="Times New Roman"/>
                <a:cs typeface="Times New Roman"/>
              </a:rPr>
              <a:t>nạn </a:t>
            </a:r>
            <a:r>
              <a:rPr sz="1400" i="1" spc="-5" dirty="0">
                <a:latin typeface="Times New Roman"/>
                <a:cs typeface="Times New Roman"/>
              </a:rPr>
              <a:t>giao thông do </a:t>
            </a:r>
            <a:r>
              <a:rPr sz="1400" i="1" dirty="0">
                <a:latin typeface="Times New Roman"/>
                <a:cs typeface="Times New Roman"/>
              </a:rPr>
              <a:t>xe ô </a:t>
            </a:r>
            <a:r>
              <a:rPr sz="1400" i="1" spc="-5" dirty="0">
                <a:latin typeface="Times New Roman"/>
                <a:cs typeface="Times New Roman"/>
              </a:rPr>
              <a:t>tô gây ra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tăng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400"/>
              </a:lnSpc>
              <a:spcBef>
                <a:spcPts val="590"/>
              </a:spcBef>
            </a:pPr>
            <a:r>
              <a:rPr sz="1400" spc="-5" dirty="0">
                <a:latin typeface="Times New Roman"/>
                <a:cs typeface="Times New Roman"/>
              </a:rPr>
              <a:t>Do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spc="-5" dirty="0" err="1">
                <a:latin typeface="Times New Roman"/>
                <a:cs typeface="Times New Roman"/>
              </a:rPr>
              <a:t>nghiệp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err="1" smtClean="0">
                <a:latin typeface="Times New Roman"/>
                <a:cs typeface="Times New Roman"/>
              </a:rPr>
              <a:t>ch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smtClean="0">
                <a:latin typeface="Times New Roman"/>
                <a:cs typeface="Times New Roman"/>
              </a:rPr>
              <a:t>a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tâm </a:t>
            </a:r>
            <a:r>
              <a:rPr sz="1400" spc="5" dirty="0">
                <a:latin typeface="Times New Roman"/>
                <a:cs typeface="Times New Roman"/>
              </a:rPr>
              <a:t>đến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cạnh tranh bằng </a:t>
            </a:r>
            <a:r>
              <a:rPr sz="1400" dirty="0" err="1">
                <a:latin typeface="Times New Roman"/>
                <a:cs typeface="Times New Roman"/>
              </a:rPr>
              <a:t>chất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dịch </a:t>
            </a:r>
            <a:r>
              <a:rPr sz="1400" spc="-150" dirty="0">
                <a:latin typeface="Times New Roman"/>
                <a:cs typeface="Times New Roman"/>
              </a:rPr>
              <a:t>vụ  </a:t>
            </a:r>
            <a:r>
              <a:rPr sz="1400" spc="-10" dirty="0" err="1">
                <a:latin typeface="Times New Roman"/>
                <a:cs typeface="Times New Roman"/>
              </a:rPr>
              <a:t>mà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 khoán cho lái </a:t>
            </a:r>
            <a:r>
              <a:rPr sz="1400" dirty="0">
                <a:latin typeface="Times New Roman"/>
                <a:cs typeface="Times New Roman"/>
              </a:rPr>
              <a:t>xe, </a:t>
            </a:r>
            <a:r>
              <a:rPr sz="1400" spc="-5" dirty="0">
                <a:latin typeface="Times New Roman"/>
                <a:cs typeface="Times New Roman"/>
              </a:rPr>
              <a:t>nên tình </a:t>
            </a:r>
            <a:r>
              <a:rPr sz="1400" dirty="0">
                <a:latin typeface="Times New Roman"/>
                <a:cs typeface="Times New Roman"/>
              </a:rPr>
              <a:t>trạng chạy đua </a:t>
            </a:r>
            <a:r>
              <a:rPr sz="1400" spc="-5" dirty="0">
                <a:latin typeface="Times New Roman"/>
                <a:cs typeface="Times New Roman"/>
              </a:rPr>
              <a:t>giành </a:t>
            </a:r>
            <a:r>
              <a:rPr sz="1400" dirty="0">
                <a:latin typeface="Times New Roman"/>
                <a:cs typeface="Times New Roman"/>
              </a:rPr>
              <a:t>khách, </a:t>
            </a:r>
            <a:r>
              <a:rPr sz="1400" spc="5" dirty="0">
                <a:latin typeface="Times New Roman"/>
                <a:cs typeface="Times New Roman"/>
              </a:rPr>
              <a:t>chở </a:t>
            </a:r>
            <a:r>
              <a:rPr sz="1400" spc="-5" dirty="0">
                <a:latin typeface="Times New Roman"/>
                <a:cs typeface="Times New Roman"/>
              </a:rPr>
              <a:t>quá tải khá  </a:t>
            </a:r>
            <a:r>
              <a:rPr sz="1400" dirty="0">
                <a:latin typeface="Times New Roman"/>
                <a:cs typeface="Times New Roman"/>
              </a:rPr>
              <a:t>phổ </a:t>
            </a:r>
            <a:r>
              <a:rPr sz="1400" spc="-5" dirty="0">
                <a:latin typeface="Times New Roman"/>
                <a:cs typeface="Times New Roman"/>
              </a:rPr>
              <a:t>biến, </a:t>
            </a:r>
            <a:r>
              <a:rPr sz="1400" dirty="0">
                <a:latin typeface="Times New Roman"/>
                <a:cs typeface="Times New Roman"/>
              </a:rPr>
              <a:t>đây là </a:t>
            </a:r>
            <a:r>
              <a:rPr sz="1400" spc="-5" dirty="0">
                <a:latin typeface="Times New Roman"/>
                <a:cs typeface="Times New Roman"/>
              </a:rPr>
              <a:t>một trong những nguyên nhân gây </a:t>
            </a:r>
            <a:r>
              <a:rPr sz="1400" dirty="0">
                <a:latin typeface="Times New Roman"/>
                <a:cs typeface="Times New Roman"/>
              </a:rPr>
              <a:t>tai nạn </a:t>
            </a:r>
            <a:r>
              <a:rPr sz="1400" spc="-5" dirty="0">
                <a:latin typeface="Times New Roman"/>
                <a:cs typeface="Times New Roman"/>
              </a:rPr>
              <a:t>giao thông cao nhất (chiếm  30%). Vận </a:t>
            </a:r>
            <a:r>
              <a:rPr sz="1400" dirty="0">
                <a:latin typeface="Times New Roman"/>
                <a:cs typeface="Times New Roman"/>
              </a:rPr>
              <a:t>tải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số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thấp </a:t>
            </a:r>
            <a:r>
              <a:rPr sz="1400" dirty="0">
                <a:latin typeface="Times New Roman"/>
                <a:cs typeface="Times New Roman"/>
              </a:rPr>
              <a:t>nhất. </a:t>
            </a:r>
            <a:r>
              <a:rPr sz="1400" spc="-5" dirty="0">
                <a:latin typeface="Times New Roman"/>
                <a:cs typeface="Times New Roman"/>
              </a:rPr>
              <a:t>Tâm </a:t>
            </a:r>
            <a:r>
              <a:rPr sz="1400" dirty="0">
                <a:latin typeface="Times New Roman"/>
                <a:cs typeface="Times New Roman"/>
              </a:rPr>
              <a:t>lý </a:t>
            </a:r>
            <a:r>
              <a:rPr sz="1400" spc="-5" dirty="0">
                <a:latin typeface="Times New Roman"/>
                <a:cs typeface="Times New Roman"/>
              </a:rPr>
              <a:t>lo </a:t>
            </a:r>
            <a:r>
              <a:rPr sz="1400" dirty="0">
                <a:latin typeface="Times New Roman"/>
                <a:cs typeface="Times New Roman"/>
              </a:rPr>
              <a:t>ngại nhất của </a:t>
            </a:r>
            <a:r>
              <a:rPr sz="1400" spc="-5" dirty="0">
                <a:latin typeface="Times New Roman"/>
                <a:cs typeface="Times New Roman"/>
              </a:rPr>
              <a:t>khách hàng </a:t>
            </a:r>
            <a:r>
              <a:rPr sz="1400" dirty="0">
                <a:latin typeface="Times New Roman"/>
                <a:cs typeface="Times New Roman"/>
              </a:rPr>
              <a:t>đi  xe ô tô hiện nay là sợ xảy ra tai </a:t>
            </a:r>
            <a:r>
              <a:rPr sz="1400" spc="-5" dirty="0">
                <a:latin typeface="Times New Roman"/>
                <a:cs typeface="Times New Roman"/>
              </a:rPr>
              <a:t>nạn giao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thông.</a:t>
            </a:r>
            <a:endParaRPr sz="1400" dirty="0">
              <a:latin typeface="Times New Roman"/>
              <a:cs typeface="Times New Roman"/>
            </a:endParaRPr>
          </a:p>
          <a:p>
            <a:pPr marL="571500" lvl="3" indent="-194310" algn="just">
              <a:lnSpc>
                <a:spcPct val="100000"/>
              </a:lnSpc>
              <a:spcBef>
                <a:spcPts val="515"/>
              </a:spcBef>
              <a:buFont typeface="Times New Roman"/>
              <a:buAutoNum type="alphaLcParenR" startAt="2"/>
              <a:tabLst>
                <a:tab pos="57213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Chất lượng dịch vụ vận </a:t>
            </a:r>
            <a:r>
              <a:rPr sz="1400" i="1" spc="-10" dirty="0">
                <a:latin typeface="Times New Roman"/>
                <a:cs typeface="Times New Roman"/>
              </a:rPr>
              <a:t>tải </a:t>
            </a:r>
            <a:r>
              <a:rPr sz="1400" i="1" dirty="0">
                <a:latin typeface="Times New Roman"/>
                <a:cs typeface="Times New Roman"/>
              </a:rPr>
              <a:t>ô tô giảm</a:t>
            </a:r>
            <a:r>
              <a:rPr sz="1400" i="1" spc="2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sút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300"/>
              </a:lnSpc>
              <a:spcBef>
                <a:spcPts val="595"/>
              </a:spcBef>
            </a:pP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Thời gian, hành trình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chuyến </a:t>
            </a:r>
            <a:r>
              <a:rPr sz="1400" dirty="0">
                <a:latin typeface="Times New Roman"/>
                <a:cs typeface="Times New Roman"/>
              </a:rPr>
              <a:t>đi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thực hiện đúng. Tình trạng  </a:t>
            </a:r>
            <a:r>
              <a:rPr sz="1400" dirty="0">
                <a:latin typeface="Times New Roman"/>
                <a:cs typeface="Times New Roman"/>
              </a:rPr>
              <a:t>chạy </a:t>
            </a:r>
            <a:r>
              <a:rPr sz="1400" spc="-5" dirty="0">
                <a:latin typeface="Times New Roman"/>
                <a:cs typeface="Times New Roman"/>
              </a:rPr>
              <a:t>vòng vèo đón khách </a:t>
            </a:r>
            <a:r>
              <a:rPr sz="1400" spc="5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nhiều, </a:t>
            </a:r>
            <a:r>
              <a:rPr sz="1400" spc="-5" dirty="0">
                <a:latin typeface="Times New Roman"/>
                <a:cs typeface="Times New Roman"/>
              </a:rPr>
              <a:t>hành khách rất </a:t>
            </a:r>
            <a:r>
              <a:rPr sz="1400" spc="-10" dirty="0">
                <a:latin typeface="Times New Roman"/>
                <a:cs typeface="Times New Roman"/>
              </a:rPr>
              <a:t>mệt </a:t>
            </a:r>
            <a:r>
              <a:rPr sz="1400" spc="-5" dirty="0">
                <a:latin typeface="Times New Roman"/>
                <a:cs typeface="Times New Roman"/>
              </a:rPr>
              <a:t>mỏi, </a:t>
            </a:r>
            <a:r>
              <a:rPr sz="1400" dirty="0">
                <a:latin typeface="Times New Roman"/>
                <a:cs typeface="Times New Roman"/>
              </a:rPr>
              <a:t>bức </a:t>
            </a:r>
            <a:r>
              <a:rPr sz="1400" spc="-5" dirty="0">
                <a:latin typeface="Times New Roman"/>
                <a:cs typeface="Times New Roman"/>
              </a:rPr>
              <a:t>xúc, kêu ca, </a:t>
            </a:r>
            <a:r>
              <a:rPr sz="1400" dirty="0">
                <a:latin typeface="Times New Roman"/>
                <a:cs typeface="Times New Roman"/>
              </a:rPr>
              <a:t>nhiều  </a:t>
            </a:r>
            <a:r>
              <a:rPr sz="1400" spc="-5" dirty="0">
                <a:latin typeface="Times New Roman"/>
                <a:cs typeface="Times New Roman"/>
              </a:rPr>
              <a:t>khi xin xuống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cũng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ợc</a:t>
            </a:r>
            <a:r>
              <a:rPr sz="1400" spc="-8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5225" cy="857123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6350" indent="365125" algn="just">
              <a:lnSpc>
                <a:spcPts val="1600"/>
              </a:lnSpc>
              <a:spcBef>
                <a:spcPts val="225"/>
              </a:spcBef>
              <a:buChar char="-"/>
              <a:tabLst>
                <a:tab pos="502284" algn="l"/>
              </a:tabLst>
            </a:pPr>
            <a:r>
              <a:rPr sz="1400" spc="-5" dirty="0">
                <a:latin typeface="Times New Roman"/>
                <a:cs typeface="Times New Roman"/>
              </a:rPr>
              <a:t>Tiện nghi trên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10" dirty="0">
                <a:latin typeface="Times New Roman"/>
                <a:cs typeface="Times New Roman"/>
              </a:rPr>
              <a:t>bảo </a:t>
            </a:r>
            <a:r>
              <a:rPr sz="1400" spc="-10" dirty="0">
                <a:latin typeface="Times New Roman"/>
                <a:cs typeface="Times New Roman"/>
              </a:rPr>
              <a:t>đảm, </a:t>
            </a:r>
            <a:r>
              <a:rPr sz="1400" dirty="0">
                <a:latin typeface="Times New Roman"/>
                <a:cs typeface="Times New Roman"/>
              </a:rPr>
              <a:t>do chở </a:t>
            </a:r>
            <a:r>
              <a:rPr sz="1400" spc="-5" dirty="0">
                <a:latin typeface="Times New Roman"/>
                <a:cs typeface="Times New Roman"/>
              </a:rPr>
              <a:t>quá </a:t>
            </a:r>
            <a:r>
              <a:rPr sz="1400" dirty="0">
                <a:latin typeface="Times New Roman"/>
                <a:cs typeface="Times New Roman"/>
              </a:rPr>
              <a:t>tải, </a:t>
            </a:r>
            <a:r>
              <a:rPr sz="1400" spc="-5" dirty="0">
                <a:latin typeface="Times New Roman"/>
                <a:cs typeface="Times New Roman"/>
              </a:rPr>
              <a:t>do </a:t>
            </a:r>
            <a:r>
              <a:rPr sz="1400" dirty="0">
                <a:latin typeface="Times New Roman"/>
                <a:cs typeface="Times New Roman"/>
              </a:rPr>
              <a:t>chở </a:t>
            </a:r>
            <a:r>
              <a:rPr sz="1400" spc="-5" dirty="0">
                <a:latin typeface="Times New Roman"/>
                <a:cs typeface="Times New Roman"/>
              </a:rPr>
              <a:t>thêm hàng hóa </a:t>
            </a:r>
            <a:r>
              <a:rPr sz="1400" dirty="0">
                <a:latin typeface="Times New Roman"/>
                <a:cs typeface="Times New Roman"/>
              </a:rPr>
              <a:t>nên  </a:t>
            </a:r>
            <a:r>
              <a:rPr sz="1400" spc="-5" dirty="0">
                <a:latin typeface="Times New Roman"/>
                <a:cs typeface="Times New Roman"/>
              </a:rPr>
              <a:t>khoảng không gian tối thiểu, tiện nghi </a:t>
            </a:r>
            <a:r>
              <a:rPr sz="1400" dirty="0">
                <a:latin typeface="Times New Roman"/>
                <a:cs typeface="Times New Roman"/>
              </a:rPr>
              <a:t>tối </a:t>
            </a:r>
            <a:r>
              <a:rPr sz="1400" spc="-5" dirty="0">
                <a:latin typeface="Times New Roman"/>
                <a:cs typeface="Times New Roman"/>
              </a:rPr>
              <a:t>thiểu cho khách không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đủ.</a:t>
            </a:r>
          </a:p>
          <a:p>
            <a:pPr marL="12700" marR="6985" lvl="1" indent="456565" algn="just">
              <a:lnSpc>
                <a:spcPts val="1610"/>
              </a:lnSpc>
              <a:spcBef>
                <a:spcPts val="585"/>
              </a:spcBef>
              <a:buChar char="-"/>
              <a:tabLst>
                <a:tab pos="584200" algn="l"/>
              </a:tabLst>
            </a:pP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quyền lợi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hành khách </a:t>
            </a:r>
            <a:r>
              <a:rPr sz="1400" dirty="0">
                <a:latin typeface="Times New Roman"/>
                <a:cs typeface="Times New Roman"/>
              </a:rPr>
              <a:t>đi </a:t>
            </a:r>
            <a:r>
              <a:rPr sz="1400" spc="-5" dirty="0">
                <a:latin typeface="Times New Roman"/>
                <a:cs typeface="Times New Roman"/>
              </a:rPr>
              <a:t>xe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tôn trọng,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hành lý </a:t>
            </a:r>
            <a:r>
              <a:rPr sz="1400" spc="-90" dirty="0">
                <a:latin typeface="Times New Roman"/>
                <a:cs typeface="Times New Roman"/>
              </a:rPr>
              <a:t>mang 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spc="-5" dirty="0" err="1">
                <a:latin typeface="Times New Roman"/>
                <a:cs typeface="Times New Roman"/>
              </a:rPr>
              <a:t>miễn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c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bảo hiểm, hoàn </a:t>
            </a:r>
            <a:r>
              <a:rPr sz="1400" dirty="0">
                <a:latin typeface="Times New Roman"/>
                <a:cs typeface="Times New Roman"/>
              </a:rPr>
              <a:t>trả </a:t>
            </a:r>
            <a:r>
              <a:rPr sz="1400" spc="-5" dirty="0">
                <a:latin typeface="Times New Roman"/>
                <a:cs typeface="Times New Roman"/>
              </a:rPr>
              <a:t>lại </a:t>
            </a:r>
            <a:r>
              <a:rPr sz="1400" dirty="0">
                <a:latin typeface="Times New Roman"/>
                <a:cs typeface="Times New Roman"/>
              </a:rPr>
              <a:t>tiền vé </a:t>
            </a:r>
            <a:r>
              <a:rPr sz="1400" spc="-5" dirty="0">
                <a:latin typeface="Times New Roman"/>
                <a:cs typeface="Times New Roman"/>
              </a:rPr>
              <a:t>nếu không </a:t>
            </a:r>
            <a:r>
              <a:rPr sz="1400" dirty="0">
                <a:latin typeface="Times New Roman"/>
                <a:cs typeface="Times New Roman"/>
              </a:rPr>
              <a:t>thực hiện </a:t>
            </a:r>
            <a:r>
              <a:rPr sz="1400" spc="-5" dirty="0">
                <a:latin typeface="Times New Roman"/>
                <a:cs typeface="Times New Roman"/>
              </a:rPr>
              <a:t>chuyến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đi…</a:t>
            </a:r>
            <a:endParaRPr sz="1400" dirty="0">
              <a:latin typeface="Times New Roman"/>
              <a:cs typeface="Times New Roman"/>
            </a:endParaRPr>
          </a:p>
          <a:p>
            <a:pPr marL="12700" marR="5715" lvl="1" indent="456565" algn="just">
              <a:lnSpc>
                <a:spcPct val="95200"/>
              </a:lnSpc>
              <a:spcBef>
                <a:spcPts val="550"/>
              </a:spcBef>
              <a:buChar char="-"/>
              <a:tabLst>
                <a:tab pos="579755" algn="l"/>
              </a:tabLst>
            </a:pPr>
            <a:r>
              <a:rPr sz="1400" spc="-5" dirty="0">
                <a:latin typeface="Times New Roman"/>
                <a:cs typeface="Times New Roman"/>
              </a:rPr>
              <a:t>Hành khách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tôn trọng theo đúng tinh </a:t>
            </a:r>
            <a:r>
              <a:rPr sz="1400" dirty="0">
                <a:latin typeface="Times New Roman"/>
                <a:cs typeface="Times New Roman"/>
              </a:rPr>
              <a:t>thần </a:t>
            </a:r>
            <a:r>
              <a:rPr sz="1400" spc="-5" dirty="0">
                <a:latin typeface="Times New Roman"/>
                <a:cs typeface="Times New Roman"/>
              </a:rPr>
              <a:t>khách hàng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105" dirty="0">
                <a:latin typeface="Times New Roman"/>
                <a:cs typeface="Times New Roman"/>
              </a:rPr>
              <a:t>“</a:t>
            </a:r>
            <a:r>
              <a:rPr sz="1400" spc="-105" dirty="0" err="1" smtClean="0">
                <a:latin typeface="Times New Roman"/>
                <a:cs typeface="Times New Roman"/>
              </a:rPr>
              <a:t>Th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ợng</a:t>
            </a:r>
            <a:r>
              <a:rPr sz="1400" spc="-105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đế”. </a:t>
            </a:r>
            <a:r>
              <a:rPr sz="1400" spc="-5" dirty="0" err="1">
                <a:latin typeface="Times New Roman"/>
                <a:cs typeface="Times New Roman"/>
              </a:rPr>
              <a:t>Hiện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t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hành khách </a:t>
            </a:r>
            <a:r>
              <a:rPr sz="1400" spc="5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“Sang </a:t>
            </a:r>
            <a:r>
              <a:rPr sz="1400" dirty="0">
                <a:latin typeface="Times New Roman"/>
                <a:cs typeface="Times New Roman"/>
              </a:rPr>
              <a:t>xe”, </a:t>
            </a:r>
            <a:r>
              <a:rPr sz="1400" spc="5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thu </a:t>
            </a:r>
            <a:r>
              <a:rPr sz="1400" dirty="0">
                <a:latin typeface="Times New Roman"/>
                <a:cs typeface="Times New Roman"/>
              </a:rPr>
              <a:t>thêm </a:t>
            </a:r>
            <a:r>
              <a:rPr sz="1400" spc="-5" dirty="0">
                <a:latin typeface="Times New Roman"/>
                <a:cs typeface="Times New Roman"/>
              </a:rPr>
              <a:t>tiền, bị đuổi xuống </a:t>
            </a:r>
            <a:r>
              <a:rPr sz="1400" dirty="0" err="1">
                <a:latin typeface="Times New Roman"/>
                <a:cs typeface="Times New Roman"/>
              </a:rPr>
              <a:t>giữa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20" dirty="0" smtClean="0">
                <a:latin typeface="Times New Roman"/>
                <a:cs typeface="Times New Roman"/>
              </a:rPr>
              <a:t>đ</a:t>
            </a:r>
            <a:r>
              <a:rPr lang="vi-VN" sz="1400" spc="-120" dirty="0" smtClean="0">
                <a:latin typeface="Times New Roman"/>
                <a:cs typeface="Times New Roman"/>
              </a:rPr>
              <a:t>ư</a:t>
            </a:r>
            <a:r>
              <a:rPr sz="1400" spc="-120" dirty="0" err="1" smtClean="0">
                <a:latin typeface="Times New Roman"/>
                <a:cs typeface="Times New Roman"/>
              </a:rPr>
              <a:t>ờng</a:t>
            </a:r>
            <a:r>
              <a:rPr sz="1400" spc="-120" dirty="0">
                <a:latin typeface="Times New Roman"/>
                <a:cs typeface="Times New Roman"/>
              </a:rPr>
              <a:t>, 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lăng </a:t>
            </a:r>
            <a:r>
              <a:rPr sz="1400" spc="-10" dirty="0">
                <a:latin typeface="Times New Roman"/>
                <a:cs typeface="Times New Roman"/>
              </a:rPr>
              <a:t>mạ, </a:t>
            </a:r>
            <a:r>
              <a:rPr sz="1400" dirty="0">
                <a:latin typeface="Times New Roman"/>
                <a:cs typeface="Times New Roman"/>
              </a:rPr>
              <a:t>thậm chí </a:t>
            </a:r>
            <a:r>
              <a:rPr sz="1400" spc="5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chửi </a:t>
            </a:r>
            <a:r>
              <a:rPr sz="1400" dirty="0">
                <a:latin typeface="Times New Roman"/>
                <a:cs typeface="Times New Roman"/>
              </a:rPr>
              <a:t>bới, </a:t>
            </a:r>
            <a:r>
              <a:rPr sz="1400" spc="-5" dirty="0">
                <a:latin typeface="Times New Roman"/>
                <a:cs typeface="Times New Roman"/>
              </a:rPr>
              <a:t>đánh đập, </a:t>
            </a:r>
            <a:r>
              <a:rPr sz="1400" dirty="0" err="1">
                <a:latin typeface="Times New Roman"/>
                <a:cs typeface="Times New Roman"/>
              </a:rPr>
              <a:t>bị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spc="-5" dirty="0">
                <a:latin typeface="Times New Roman"/>
                <a:cs typeface="Times New Roman"/>
              </a:rPr>
              <a:t>vào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quán “Cơm </a:t>
            </a:r>
            <a:r>
              <a:rPr sz="1400" dirty="0">
                <a:latin typeface="Times New Roman"/>
                <a:cs typeface="Times New Roman"/>
              </a:rPr>
              <a:t>tù”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-20" dirty="0">
                <a:latin typeface="Times New Roman"/>
                <a:cs typeface="Times New Roman"/>
              </a:rPr>
              <a:t>phải 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là cá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biệt…</a:t>
            </a:r>
          </a:p>
          <a:p>
            <a:pPr marL="377825" algn="just">
              <a:lnSpc>
                <a:spcPct val="100000"/>
              </a:lnSpc>
              <a:spcBef>
                <a:spcPts val="515"/>
              </a:spcBef>
            </a:pPr>
            <a:r>
              <a:rPr sz="1400" i="1" dirty="0">
                <a:latin typeface="Times New Roman"/>
                <a:cs typeface="Times New Roman"/>
              </a:rPr>
              <a:t>c) </a:t>
            </a:r>
            <a:r>
              <a:rPr sz="1400" i="1" spc="-5" dirty="0">
                <a:latin typeface="Times New Roman"/>
                <a:cs typeface="Times New Roman"/>
              </a:rPr>
              <a:t>Giá </a:t>
            </a:r>
            <a:r>
              <a:rPr sz="1400" i="1" dirty="0">
                <a:latin typeface="Times New Roman"/>
                <a:cs typeface="Times New Roman"/>
              </a:rPr>
              <a:t>dịch </a:t>
            </a:r>
            <a:r>
              <a:rPr sz="1400" i="1" spc="-10" dirty="0">
                <a:latin typeface="Times New Roman"/>
                <a:cs typeface="Times New Roman"/>
              </a:rPr>
              <a:t>vụ </a:t>
            </a:r>
            <a:r>
              <a:rPr sz="1400" i="1" spc="-5" dirty="0">
                <a:latin typeface="Times New Roman"/>
                <a:cs typeface="Times New Roman"/>
              </a:rPr>
              <a:t>vận </a:t>
            </a:r>
            <a:r>
              <a:rPr sz="1400" i="1" dirty="0">
                <a:latin typeface="Times New Roman"/>
                <a:cs typeface="Times New Roman"/>
              </a:rPr>
              <a:t>tải ô </a:t>
            </a:r>
            <a:r>
              <a:rPr sz="1400" i="1" spc="-5" dirty="0">
                <a:latin typeface="Times New Roman"/>
                <a:cs typeface="Times New Roman"/>
              </a:rPr>
              <a:t>tô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thấp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300"/>
              </a:lnSpc>
              <a:spcBef>
                <a:spcPts val="610"/>
              </a:spcBef>
            </a:pPr>
            <a:r>
              <a:rPr sz="1400" spc="-5" dirty="0">
                <a:latin typeface="Times New Roman"/>
                <a:cs typeface="Times New Roman"/>
              </a:rPr>
              <a:t>Vận tải 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loại hình </a:t>
            </a:r>
            <a:r>
              <a:rPr sz="1400" dirty="0">
                <a:latin typeface="Times New Roman"/>
                <a:cs typeface="Times New Roman"/>
              </a:rPr>
              <a:t>vận tải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tính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dirty="0">
                <a:latin typeface="Times New Roman"/>
                <a:cs typeface="Times New Roman"/>
              </a:rPr>
              <a:t>động và </a:t>
            </a:r>
            <a:r>
              <a:rPr sz="1400" spc="-5" dirty="0">
                <a:latin typeface="Times New Roman"/>
                <a:cs typeface="Times New Roman"/>
              </a:rPr>
              <a:t>thuận lợi </a:t>
            </a:r>
            <a:r>
              <a:rPr sz="1400" dirty="0">
                <a:latin typeface="Times New Roman"/>
                <a:cs typeface="Times New Roman"/>
              </a:rPr>
              <a:t>nhất </a:t>
            </a:r>
            <a:r>
              <a:rPr sz="1400" spc="-5" dirty="0">
                <a:latin typeface="Times New Roman"/>
                <a:cs typeface="Times New Roman"/>
              </a:rPr>
              <a:t>so </a:t>
            </a:r>
            <a:r>
              <a:rPr sz="1400" dirty="0">
                <a:latin typeface="Times New Roman"/>
                <a:cs typeface="Times New Roman"/>
              </a:rPr>
              <a:t>với  các </a:t>
            </a:r>
            <a:r>
              <a:rPr sz="1400" spc="-5" dirty="0">
                <a:latin typeface="Times New Roman"/>
                <a:cs typeface="Times New Roman"/>
              </a:rPr>
              <a:t>loại hình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khác, </a:t>
            </a:r>
            <a:r>
              <a:rPr sz="1400" dirty="0">
                <a:latin typeface="Times New Roman"/>
                <a:cs typeface="Times New Roman"/>
              </a:rPr>
              <a:t>có thể </a:t>
            </a:r>
            <a:r>
              <a:rPr sz="1400" spc="-5" dirty="0">
                <a:latin typeface="Times New Roman"/>
                <a:cs typeface="Times New Roman"/>
              </a:rPr>
              <a:t>vận chuyển </a:t>
            </a:r>
            <a:r>
              <a:rPr sz="1400" dirty="0">
                <a:latin typeface="Times New Roman"/>
                <a:cs typeface="Times New Roman"/>
              </a:rPr>
              <a:t>từ </a:t>
            </a:r>
            <a:r>
              <a:rPr sz="1400" spc="-40" dirty="0">
                <a:latin typeface="Times New Roman"/>
                <a:cs typeface="Times New Roman"/>
              </a:rPr>
              <a:t>„Kho”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“Kho”, </a:t>
            </a:r>
            <a:r>
              <a:rPr sz="1400" spc="5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“Cửa” </a:t>
            </a:r>
            <a:r>
              <a:rPr sz="1400" dirty="0">
                <a:latin typeface="Times New Roman"/>
                <a:cs typeface="Times New Roman"/>
              </a:rPr>
              <a:t>đến  </a:t>
            </a:r>
            <a:r>
              <a:rPr sz="1400" spc="-5" dirty="0">
                <a:latin typeface="Times New Roman"/>
                <a:cs typeface="Times New Roman"/>
              </a:rPr>
              <a:t>“Cửa”. Về </a:t>
            </a:r>
            <a:r>
              <a:rPr sz="1400" spc="-10" dirty="0">
                <a:latin typeface="Times New Roman"/>
                <a:cs typeface="Times New Roman"/>
              </a:rPr>
              <a:t>mặt </a:t>
            </a:r>
            <a:r>
              <a:rPr sz="1400" spc="-5" dirty="0">
                <a:latin typeface="Times New Roman"/>
                <a:cs typeface="Times New Roman"/>
              </a:rPr>
              <a:t>lý thuyết, </a:t>
            </a:r>
            <a:r>
              <a:rPr sz="1400" spc="-5" dirty="0" err="1">
                <a:latin typeface="Times New Roman"/>
                <a:cs typeface="Times New Roman"/>
              </a:rPr>
              <a:t>giá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c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ớc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vận </a:t>
            </a:r>
            <a:r>
              <a:rPr sz="1400" spc="-10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bằng xe ô </a:t>
            </a:r>
            <a:r>
              <a:rPr sz="1400" spc="-5" dirty="0">
                <a:latin typeface="Times New Roman"/>
                <a:cs typeface="Times New Roman"/>
              </a:rPr>
              <a:t>tô phải cao hơn </a:t>
            </a:r>
            <a:r>
              <a:rPr sz="1400" spc="-5" dirty="0" err="1">
                <a:latin typeface="Times New Roman"/>
                <a:cs typeface="Times New Roman"/>
              </a:rPr>
              <a:t>giá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c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ớc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204" dirty="0" smtClean="0">
                <a:latin typeface="Times New Roman"/>
                <a:cs typeface="Times New Roman"/>
              </a:rPr>
              <a:t>đ</a:t>
            </a:r>
            <a:r>
              <a:rPr lang="vi-VN" sz="1400" spc="-204" dirty="0" smtClean="0">
                <a:latin typeface="Times New Roman"/>
                <a:cs typeface="Times New Roman"/>
              </a:rPr>
              <a:t>ư</a:t>
            </a:r>
            <a:r>
              <a:rPr sz="1400" spc="-204" dirty="0" err="1" smtClean="0">
                <a:latin typeface="Times New Roman"/>
                <a:cs typeface="Times New Roman"/>
              </a:rPr>
              <a:t>ờng</a:t>
            </a:r>
            <a:r>
              <a:rPr sz="1400" spc="-204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sắt.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Tuy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nhiên,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hiện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nay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do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cạnh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tranh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lành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mạnh,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chất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của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chuyến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đi 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bảo đảm đã </a:t>
            </a:r>
            <a:r>
              <a:rPr sz="1400" spc="-5" dirty="0">
                <a:latin typeface="Times New Roman"/>
                <a:cs typeface="Times New Roman"/>
              </a:rPr>
              <a:t>mang </a:t>
            </a:r>
            <a:r>
              <a:rPr sz="1400" dirty="0">
                <a:latin typeface="Times New Roman"/>
                <a:cs typeface="Times New Roman"/>
              </a:rPr>
              <a:t>lại </a:t>
            </a:r>
            <a:r>
              <a:rPr sz="1400" spc="-5" dirty="0">
                <a:latin typeface="Times New Roman"/>
                <a:cs typeface="Times New Roman"/>
              </a:rPr>
              <a:t>thiệt thòi </a:t>
            </a:r>
            <a:r>
              <a:rPr sz="1400" spc="-10" dirty="0">
                <a:latin typeface="Times New Roman"/>
                <a:cs typeface="Times New Roman"/>
              </a:rPr>
              <a:t>cho </a:t>
            </a:r>
            <a:r>
              <a:rPr sz="1400" spc="-5" dirty="0" err="1">
                <a:latin typeface="Times New Roman"/>
                <a:cs typeface="Times New Roman"/>
              </a:rPr>
              <a:t>chính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vận tải bằng </a:t>
            </a:r>
            <a:r>
              <a:rPr sz="1400" dirty="0">
                <a:latin typeface="Times New Roman"/>
                <a:cs typeface="Times New Roman"/>
              </a:rPr>
              <a:t>xe ô tô, đó là </a:t>
            </a:r>
            <a:r>
              <a:rPr sz="1400" spc="-35" dirty="0">
                <a:latin typeface="Times New Roman"/>
                <a:cs typeface="Times New Roman"/>
              </a:rPr>
              <a:t>tự  </a:t>
            </a:r>
            <a:r>
              <a:rPr sz="1400" dirty="0">
                <a:latin typeface="Times New Roman"/>
                <a:cs typeface="Times New Roman"/>
              </a:rPr>
              <a:t>đẩy giá vận </a:t>
            </a:r>
            <a:r>
              <a:rPr sz="1400" spc="-5" dirty="0" err="1">
                <a:latin typeface="Times New Roman"/>
                <a:cs typeface="Times New Roman"/>
              </a:rPr>
              <a:t>chuyển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 xuống thấp. Nhiều doanh nghiệp </a:t>
            </a:r>
            <a:r>
              <a:rPr sz="1400" dirty="0">
                <a:latin typeface="Times New Roman"/>
                <a:cs typeface="Times New Roman"/>
              </a:rPr>
              <a:t>vận tải, </a:t>
            </a:r>
            <a:r>
              <a:rPr sz="1400" spc="-5" dirty="0">
                <a:latin typeface="Times New Roman"/>
                <a:cs typeface="Times New Roman"/>
              </a:rPr>
              <a:t>để thu </a:t>
            </a:r>
            <a:r>
              <a:rPr sz="1400" spc="-35" dirty="0">
                <a:latin typeface="Times New Roman"/>
                <a:cs typeface="Times New Roman"/>
              </a:rPr>
              <a:t>hút  </a:t>
            </a:r>
            <a:r>
              <a:rPr sz="1400" spc="-5" dirty="0">
                <a:latin typeface="Times New Roman"/>
                <a:cs typeface="Times New Roman"/>
              </a:rPr>
              <a:t>khách hàng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5" dirty="0">
                <a:latin typeface="Times New Roman"/>
                <a:cs typeface="Times New Roman"/>
              </a:rPr>
              <a:t>tự </a:t>
            </a:r>
            <a:r>
              <a:rPr sz="1400" dirty="0">
                <a:latin typeface="Times New Roman"/>
                <a:cs typeface="Times New Roman"/>
              </a:rPr>
              <a:t>hạ giá thấp </a:t>
            </a:r>
            <a:r>
              <a:rPr sz="1400" spc="-5" dirty="0">
                <a:latin typeface="Times New Roman"/>
                <a:cs typeface="Times New Roman"/>
              </a:rPr>
              <a:t>hơn nhiều so với </a:t>
            </a:r>
            <a:r>
              <a:rPr sz="1400" dirty="0">
                <a:latin typeface="Times New Roman"/>
                <a:cs typeface="Times New Roman"/>
              </a:rPr>
              <a:t>giá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thành.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400"/>
              </a:lnSpc>
              <a:spcBef>
                <a:spcPts val="590"/>
              </a:spcBef>
            </a:pP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dịch vụ </a:t>
            </a:r>
            <a:r>
              <a:rPr sz="1400" spc="-5" dirty="0">
                <a:latin typeface="Times New Roman"/>
                <a:cs typeface="Times New Roman"/>
              </a:rPr>
              <a:t>vận </a:t>
            </a:r>
            <a:r>
              <a:rPr sz="1400" spc="-5" dirty="0" err="1">
                <a:latin typeface="Times New Roman"/>
                <a:cs typeface="Times New Roman"/>
              </a:rPr>
              <a:t>tải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bộ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hiện nay, </a:t>
            </a:r>
            <a:r>
              <a:rPr sz="1400" spc="5" dirty="0">
                <a:latin typeface="Times New Roman"/>
                <a:cs typeface="Times New Roman"/>
              </a:rPr>
              <a:t>nếu </a:t>
            </a:r>
            <a:r>
              <a:rPr sz="1400" spc="-5" dirty="0">
                <a:latin typeface="Times New Roman"/>
                <a:cs typeface="Times New Roman"/>
              </a:rPr>
              <a:t>không nhanh </a:t>
            </a:r>
            <a:r>
              <a:rPr sz="1400" spc="-105" dirty="0">
                <a:latin typeface="Times New Roman"/>
                <a:cs typeface="Times New Roman"/>
              </a:rPr>
              <a:t>chóng  </a:t>
            </a:r>
            <a:r>
              <a:rPr sz="1400" dirty="0">
                <a:latin typeface="Times New Roman"/>
                <a:cs typeface="Times New Roman"/>
              </a:rPr>
              <a:t>cải </a:t>
            </a:r>
            <a:r>
              <a:rPr sz="1400" spc="-5" dirty="0">
                <a:latin typeface="Times New Roman"/>
                <a:cs typeface="Times New Roman"/>
              </a:rPr>
              <a:t>thiện thì ngành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bằng xe ô </a:t>
            </a:r>
            <a:r>
              <a:rPr sz="1400" spc="-5" dirty="0">
                <a:latin typeface="Times New Roman"/>
                <a:cs typeface="Times New Roman"/>
              </a:rPr>
              <a:t>tô khó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 err="1">
                <a:latin typeface="Times New Roman"/>
                <a:cs typeface="Times New Roman"/>
              </a:rPr>
              <a:t>theo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h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văn </a:t>
            </a:r>
            <a:r>
              <a:rPr sz="1400" spc="-20" dirty="0">
                <a:latin typeface="Times New Roman"/>
                <a:cs typeface="Times New Roman"/>
              </a:rPr>
              <a:t>minh,  </a:t>
            </a:r>
            <a:r>
              <a:rPr sz="1400" dirty="0">
                <a:latin typeface="Times New Roman"/>
                <a:cs typeface="Times New Roman"/>
              </a:rPr>
              <a:t>hiện đại và hội </a:t>
            </a:r>
            <a:r>
              <a:rPr sz="1400" spc="-5" dirty="0">
                <a:latin typeface="Times New Roman"/>
                <a:cs typeface="Times New Roman"/>
              </a:rPr>
              <a:t>nhập </a:t>
            </a:r>
            <a:r>
              <a:rPr sz="1400" dirty="0">
                <a:latin typeface="Times New Roman"/>
                <a:cs typeface="Times New Roman"/>
              </a:rPr>
              <a:t>quốc </a:t>
            </a:r>
            <a:r>
              <a:rPr sz="1400" dirty="0" err="1">
                <a:latin typeface="Times New Roman"/>
                <a:cs typeface="Times New Roman"/>
              </a:rPr>
              <a:t>tế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ợc</a:t>
            </a:r>
            <a:r>
              <a:rPr sz="1400" spc="-8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457200" lvl="2" indent="-445134" algn="just">
              <a:lnSpc>
                <a:spcPct val="100000"/>
              </a:lnSpc>
              <a:spcBef>
                <a:spcPts val="520"/>
              </a:spcBef>
              <a:buAutoNum type="arabicPeriod" startAt="5"/>
              <a:tabLst>
                <a:tab pos="457834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Nâng cao </a:t>
            </a:r>
            <a:r>
              <a:rPr sz="1400" b="1" spc="-5" dirty="0" err="1">
                <a:latin typeface="Times New Roman"/>
                <a:cs typeface="Times New Roman"/>
              </a:rPr>
              <a:t>chất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65" dirty="0" smtClean="0">
                <a:latin typeface="Times New Roman"/>
                <a:cs typeface="Times New Roman"/>
              </a:rPr>
              <a:t>l</a:t>
            </a:r>
            <a:r>
              <a:rPr lang="vi-VN" sz="1400" b="1" spc="-65" dirty="0" smtClean="0">
                <a:latin typeface="Times New Roman"/>
                <a:cs typeface="Times New Roman"/>
              </a:rPr>
              <a:t>ư</a:t>
            </a:r>
            <a:r>
              <a:rPr sz="1400" b="1" spc="-65" dirty="0" err="1" smtClean="0">
                <a:latin typeface="Times New Roman"/>
                <a:cs typeface="Times New Roman"/>
              </a:rPr>
              <a:t>ợng</a:t>
            </a:r>
            <a:r>
              <a:rPr sz="1400" b="1" spc="-65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dịch vụ </a:t>
            </a:r>
            <a:r>
              <a:rPr sz="1400" b="1" spc="5" dirty="0">
                <a:latin typeface="Times New Roman"/>
                <a:cs typeface="Times New Roman"/>
              </a:rPr>
              <a:t>vận </a:t>
            </a:r>
            <a:r>
              <a:rPr sz="1400" b="1" spc="-5" dirty="0">
                <a:latin typeface="Times New Roman"/>
                <a:cs typeface="Times New Roman"/>
              </a:rPr>
              <a:t>tải bằng </a:t>
            </a:r>
            <a:r>
              <a:rPr sz="1400" b="1" dirty="0">
                <a:latin typeface="Times New Roman"/>
                <a:cs typeface="Times New Roman"/>
              </a:rPr>
              <a:t>xe ô tô </a:t>
            </a:r>
            <a:r>
              <a:rPr sz="1400" b="1" spc="-5" dirty="0">
                <a:latin typeface="Times New Roman"/>
                <a:cs typeface="Times New Roman"/>
              </a:rPr>
              <a:t>trong </a:t>
            </a:r>
            <a:r>
              <a:rPr sz="1400" b="1" dirty="0">
                <a:latin typeface="Times New Roman"/>
                <a:cs typeface="Times New Roman"/>
              </a:rPr>
              <a:t>cơ chế </a:t>
            </a:r>
            <a:r>
              <a:rPr sz="1400" b="1" spc="-5" dirty="0" err="1">
                <a:latin typeface="Times New Roman"/>
                <a:cs typeface="Times New Roman"/>
              </a:rPr>
              <a:t>thị</a:t>
            </a:r>
            <a:r>
              <a:rPr sz="1400" b="1" spc="80" dirty="0">
                <a:latin typeface="Times New Roman"/>
                <a:cs typeface="Times New Roman"/>
              </a:rPr>
              <a:t> </a:t>
            </a:r>
            <a:r>
              <a:rPr sz="1400" b="1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b="1" spc="-60" dirty="0" smtClean="0">
                <a:latin typeface="Times New Roman"/>
                <a:cs typeface="Times New Roman"/>
              </a:rPr>
              <a:t>ư</a:t>
            </a:r>
            <a:r>
              <a:rPr sz="1400" b="1" spc="-60" dirty="0" err="1" smtClean="0">
                <a:latin typeface="Times New Roman"/>
                <a:cs typeface="Times New Roman"/>
              </a:rPr>
              <a:t>ờng</a:t>
            </a:r>
            <a:endParaRPr sz="1400" dirty="0">
              <a:latin typeface="Times New Roman"/>
              <a:cs typeface="Times New Roman"/>
            </a:endParaRPr>
          </a:p>
          <a:p>
            <a:pPr marL="591820" lvl="3" indent="-579755" algn="just">
              <a:lnSpc>
                <a:spcPct val="100000"/>
              </a:lnSpc>
              <a:spcBef>
                <a:spcPts val="515"/>
              </a:spcBef>
              <a:buAutoNum type="arabicPeriod"/>
              <a:tabLst>
                <a:tab pos="592455" algn="l"/>
              </a:tabLst>
            </a:pPr>
            <a:r>
              <a:rPr sz="1400" b="1" i="1" spc="-5" dirty="0">
                <a:latin typeface="Times New Roman"/>
                <a:cs typeface="Times New Roman"/>
              </a:rPr>
              <a:t>Khái </a:t>
            </a:r>
            <a:r>
              <a:rPr sz="1400" b="1" i="1" spc="-10" dirty="0">
                <a:latin typeface="Times New Roman"/>
                <a:cs typeface="Times New Roman"/>
              </a:rPr>
              <a:t>niệm về </a:t>
            </a:r>
            <a:r>
              <a:rPr sz="1400" b="1" i="1" dirty="0">
                <a:latin typeface="Times New Roman"/>
                <a:cs typeface="Times New Roman"/>
              </a:rPr>
              <a:t>chất </a:t>
            </a:r>
            <a:r>
              <a:rPr sz="1400" b="1" i="1" spc="-5" dirty="0">
                <a:latin typeface="Times New Roman"/>
                <a:cs typeface="Times New Roman"/>
              </a:rPr>
              <a:t>lượng </a:t>
            </a:r>
            <a:r>
              <a:rPr sz="1400" b="1" i="1" dirty="0">
                <a:latin typeface="Times New Roman"/>
                <a:cs typeface="Times New Roman"/>
              </a:rPr>
              <a:t>dịch vụ </a:t>
            </a:r>
            <a:r>
              <a:rPr sz="1400" b="1" i="1" spc="-5" dirty="0">
                <a:latin typeface="Times New Roman"/>
                <a:cs typeface="Times New Roman"/>
              </a:rPr>
              <a:t>vận tải </a:t>
            </a:r>
            <a:r>
              <a:rPr sz="1400" b="1" i="1" dirty="0">
                <a:latin typeface="Times New Roman"/>
                <a:cs typeface="Times New Roman"/>
              </a:rPr>
              <a:t>bằng xe ô</a:t>
            </a:r>
            <a:r>
              <a:rPr sz="1400" b="1" i="1" spc="-25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100"/>
              </a:lnSpc>
              <a:spcBef>
                <a:spcPts val="610"/>
              </a:spcBef>
            </a:pP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dịch vụ </a:t>
            </a:r>
            <a:r>
              <a:rPr sz="1400" spc="-5" dirty="0">
                <a:latin typeface="Times New Roman"/>
                <a:cs typeface="Times New Roman"/>
              </a:rPr>
              <a:t>vận tải 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tô, </a:t>
            </a:r>
            <a:r>
              <a:rPr sz="1400" dirty="0">
                <a:latin typeface="Times New Roman"/>
                <a:cs typeface="Times New Roman"/>
              </a:rPr>
              <a:t>là sự vận </a:t>
            </a:r>
            <a:r>
              <a:rPr sz="1400" spc="-5" dirty="0">
                <a:latin typeface="Times New Roman"/>
                <a:cs typeface="Times New Roman"/>
              </a:rPr>
              <a:t>dụng phù hợp </a:t>
            </a:r>
            <a:r>
              <a:rPr sz="1400" dirty="0">
                <a:latin typeface="Times New Roman"/>
                <a:cs typeface="Times New Roman"/>
              </a:rPr>
              <a:t>giữa </a:t>
            </a:r>
            <a:r>
              <a:rPr sz="1400" dirty="0" err="1">
                <a:latin typeface="Times New Roman"/>
                <a:cs typeface="Times New Roman"/>
              </a:rPr>
              <a:t>chất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55" dirty="0" smtClean="0">
                <a:latin typeface="Times New Roman"/>
                <a:cs typeface="Times New Roman"/>
              </a:rPr>
              <a:t>l</a:t>
            </a:r>
            <a:r>
              <a:rPr lang="vi-VN" sz="1400" spc="-155" dirty="0" smtClean="0">
                <a:latin typeface="Times New Roman"/>
                <a:cs typeface="Times New Roman"/>
              </a:rPr>
              <a:t>ư</a:t>
            </a:r>
            <a:r>
              <a:rPr sz="1400" spc="-155" dirty="0" err="1" smtClean="0">
                <a:latin typeface="Times New Roman"/>
                <a:cs typeface="Times New Roman"/>
              </a:rPr>
              <a:t>ợng</a:t>
            </a:r>
            <a:r>
              <a:rPr sz="1400" spc="-155" dirty="0" smtClean="0">
                <a:latin typeface="Times New Roman"/>
                <a:cs typeface="Times New Roman"/>
              </a:rPr>
              <a:t> 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</a:t>
            </a:r>
            <a:r>
              <a:rPr sz="1400" spc="-5" dirty="0">
                <a:latin typeface="Times New Roman"/>
                <a:cs typeface="Times New Roman"/>
              </a:rPr>
              <a:t>vận tải với trình độ chuyên </a:t>
            </a:r>
            <a:r>
              <a:rPr sz="1400" spc="-10" dirty="0">
                <a:latin typeface="Times New Roman"/>
                <a:cs typeface="Times New Roman"/>
              </a:rPr>
              <a:t>môn </a:t>
            </a:r>
            <a:r>
              <a:rPr sz="1400" dirty="0">
                <a:latin typeface="Times New Roman"/>
                <a:cs typeface="Times New Roman"/>
              </a:rPr>
              <a:t>và ý </a:t>
            </a:r>
            <a:r>
              <a:rPr sz="1400" spc="5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trách nhiệm, </a:t>
            </a:r>
            <a:r>
              <a:rPr sz="1400" spc="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25" dirty="0">
                <a:latin typeface="Times New Roman"/>
                <a:cs typeface="Times New Roman"/>
              </a:rPr>
              <a:t>nghề 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spc="-5" dirty="0" err="1">
                <a:latin typeface="Times New Roman"/>
                <a:cs typeface="Times New Roman"/>
              </a:rPr>
              <a:t>của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xe, </a:t>
            </a:r>
            <a:r>
              <a:rPr sz="1400" spc="-5" dirty="0">
                <a:latin typeface="Times New Roman"/>
                <a:cs typeface="Times New Roman"/>
              </a:rPr>
              <a:t>nhân viên </a:t>
            </a:r>
            <a:r>
              <a:rPr sz="1400" spc="5" dirty="0">
                <a:latin typeface="Times New Roman"/>
                <a:cs typeface="Times New Roman"/>
              </a:rPr>
              <a:t>phục </a:t>
            </a:r>
            <a:r>
              <a:rPr sz="1400" spc="-5" dirty="0">
                <a:latin typeface="Times New Roman"/>
                <a:cs typeface="Times New Roman"/>
              </a:rPr>
              <a:t>vụ trên </a:t>
            </a:r>
            <a:r>
              <a:rPr sz="1400" dirty="0">
                <a:latin typeface="Times New Roman"/>
                <a:cs typeface="Times New Roman"/>
              </a:rPr>
              <a:t>xe,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spc="-5" dirty="0" err="1">
                <a:latin typeface="Times New Roman"/>
                <a:cs typeface="Times New Roman"/>
              </a:rPr>
              <a:t>một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án tổ </a:t>
            </a:r>
            <a:r>
              <a:rPr sz="1400" spc="-5" dirty="0">
                <a:latin typeface="Times New Roman"/>
                <a:cs typeface="Times New Roman"/>
              </a:rPr>
              <a:t>chức vận </a:t>
            </a:r>
            <a:r>
              <a:rPr sz="1400" spc="-100" dirty="0">
                <a:latin typeface="Times New Roman"/>
                <a:cs typeface="Times New Roman"/>
              </a:rPr>
              <a:t>tải  </a:t>
            </a:r>
            <a:r>
              <a:rPr sz="1400" spc="-5" dirty="0">
                <a:latin typeface="Times New Roman"/>
                <a:cs typeface="Times New Roman"/>
              </a:rPr>
              <a:t>tiên tiến, </a:t>
            </a:r>
            <a:r>
              <a:rPr sz="1400" dirty="0">
                <a:latin typeface="Times New Roman"/>
                <a:cs typeface="Times New Roman"/>
              </a:rPr>
              <a:t>nhằm bảo đảm an </a:t>
            </a:r>
            <a:r>
              <a:rPr sz="1400" spc="-5" dirty="0">
                <a:latin typeface="Times New Roman"/>
                <a:cs typeface="Times New Roman"/>
              </a:rPr>
              <a:t>toàn, </a:t>
            </a:r>
            <a:r>
              <a:rPr sz="1400" dirty="0">
                <a:latin typeface="Times New Roman"/>
                <a:cs typeface="Times New Roman"/>
              </a:rPr>
              <a:t>thuận tiện,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thoải </a:t>
            </a:r>
            <a:r>
              <a:rPr sz="1400" spc="-10" dirty="0">
                <a:latin typeface="Times New Roman"/>
                <a:cs typeface="Times New Roman"/>
              </a:rPr>
              <a:t>mái </a:t>
            </a:r>
            <a:r>
              <a:rPr sz="1400" dirty="0">
                <a:latin typeface="Times New Roman"/>
                <a:cs typeface="Times New Roman"/>
              </a:rPr>
              <a:t>cho </a:t>
            </a:r>
            <a:r>
              <a:rPr sz="1400" spc="-5" dirty="0">
                <a:latin typeface="Times New Roman"/>
                <a:cs typeface="Times New Roman"/>
              </a:rPr>
              <a:t>hành khách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5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gian  </a:t>
            </a:r>
            <a:r>
              <a:rPr sz="1400" dirty="0">
                <a:latin typeface="Times New Roman"/>
                <a:cs typeface="Times New Roman"/>
              </a:rPr>
              <a:t>thực </a:t>
            </a:r>
            <a:r>
              <a:rPr sz="1400" spc="-5" dirty="0">
                <a:latin typeface="Times New Roman"/>
                <a:cs typeface="Times New Roman"/>
              </a:rPr>
              <a:t>hiện hành trình.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dịch </a:t>
            </a:r>
            <a:r>
              <a:rPr sz="1400" spc="-5" dirty="0">
                <a:latin typeface="Times New Roman"/>
                <a:cs typeface="Times New Roman"/>
              </a:rPr>
              <a:t>vụ vận </a:t>
            </a:r>
            <a:r>
              <a:rPr sz="1400" dirty="0">
                <a:latin typeface="Times New Roman"/>
                <a:cs typeface="Times New Roman"/>
              </a:rPr>
              <a:t>tải bằng ô </a:t>
            </a:r>
            <a:r>
              <a:rPr sz="1400" spc="-5" dirty="0" err="1">
                <a:latin typeface="Times New Roman"/>
                <a:cs typeface="Times New Roman"/>
              </a:rPr>
              <a:t>tô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đánh giá bởi 05 </a:t>
            </a:r>
            <a:r>
              <a:rPr sz="1400" spc="-75" dirty="0">
                <a:latin typeface="Times New Roman"/>
                <a:cs typeface="Times New Roman"/>
              </a:rPr>
              <a:t>tiêu  </a:t>
            </a:r>
            <a:r>
              <a:rPr sz="1400" dirty="0">
                <a:latin typeface="Times New Roman"/>
                <a:cs typeface="Times New Roman"/>
              </a:rPr>
              <a:t>chí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sau:</a:t>
            </a:r>
            <a:endParaRPr sz="1400" dirty="0">
              <a:latin typeface="Times New Roman"/>
              <a:cs typeface="Times New Roman"/>
            </a:endParaRPr>
          </a:p>
          <a:p>
            <a:pPr marL="571500" indent="-194310" algn="just">
              <a:lnSpc>
                <a:spcPct val="100000"/>
              </a:lnSpc>
              <a:spcBef>
                <a:spcPts val="530"/>
              </a:spcBef>
              <a:buAutoNum type="arabicPlain"/>
              <a:tabLst>
                <a:tab pos="572135" algn="l"/>
              </a:tabLst>
            </a:pPr>
            <a:r>
              <a:rPr sz="1400" spc="-5" dirty="0">
                <a:latin typeface="Times New Roman"/>
                <a:cs typeface="Times New Roman"/>
              </a:rPr>
              <a:t>Mức độ </a:t>
            </a:r>
            <a:r>
              <a:rPr sz="1400" dirty="0">
                <a:latin typeface="Times New Roman"/>
                <a:cs typeface="Times New Roman"/>
              </a:rPr>
              <a:t>bảo đảm an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toàn;</a:t>
            </a:r>
            <a:endParaRPr sz="1400" dirty="0">
              <a:latin typeface="Times New Roman"/>
              <a:cs typeface="Times New Roman"/>
            </a:endParaRPr>
          </a:p>
          <a:p>
            <a:pPr marL="377825" marR="3000375">
              <a:lnSpc>
                <a:spcPct val="130700"/>
              </a:lnSpc>
              <a:buAutoNum type="arabicPlain"/>
              <a:tabLst>
                <a:tab pos="572135" algn="l"/>
              </a:tabLst>
            </a:pPr>
            <a:r>
              <a:rPr sz="1400" spc="-5" dirty="0">
                <a:latin typeface="Times New Roman"/>
                <a:cs typeface="Times New Roman"/>
              </a:rPr>
              <a:t>Thực hiện đúng hành trình, </a:t>
            </a: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gian;  </a:t>
            </a:r>
            <a:r>
              <a:rPr sz="1400" dirty="0">
                <a:latin typeface="Times New Roman"/>
                <a:cs typeface="Times New Roman"/>
              </a:rPr>
              <a:t>3- </a:t>
            </a:r>
            <a:r>
              <a:rPr sz="1400" spc="-5" dirty="0">
                <a:latin typeface="Times New Roman"/>
                <a:cs typeface="Times New Roman"/>
              </a:rPr>
              <a:t>Sự thuận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lợi;</a:t>
            </a:r>
            <a:endParaRPr sz="1400" dirty="0">
              <a:latin typeface="Times New Roman"/>
              <a:cs typeface="Times New Roman"/>
            </a:endParaRPr>
          </a:p>
          <a:p>
            <a:pPr marL="571500" indent="-194310">
              <a:lnSpc>
                <a:spcPct val="100000"/>
              </a:lnSpc>
              <a:spcBef>
                <a:spcPts val="530"/>
              </a:spcBef>
              <a:buAutoNum type="arabicPlain" startAt="4"/>
              <a:tabLst>
                <a:tab pos="572135" algn="l"/>
              </a:tabLst>
            </a:pPr>
            <a:r>
              <a:rPr sz="1400" spc="-5" dirty="0">
                <a:latin typeface="Times New Roman"/>
                <a:cs typeface="Times New Roman"/>
              </a:rPr>
              <a:t>Tiện nghi </a:t>
            </a:r>
            <a:r>
              <a:rPr sz="1400" dirty="0">
                <a:latin typeface="Times New Roman"/>
                <a:cs typeface="Times New Roman"/>
              </a:rPr>
              <a:t>phục </a:t>
            </a:r>
            <a:r>
              <a:rPr sz="1400" spc="5" dirty="0">
                <a:latin typeface="Times New Roman"/>
                <a:cs typeface="Times New Roman"/>
              </a:rPr>
              <a:t>vụ,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thoải </a:t>
            </a:r>
            <a:r>
              <a:rPr sz="1400" spc="-10" dirty="0">
                <a:latin typeface="Times New Roman"/>
                <a:cs typeface="Times New Roman"/>
              </a:rPr>
              <a:t>mái </a:t>
            </a:r>
            <a:r>
              <a:rPr sz="1400" dirty="0">
                <a:latin typeface="Times New Roman"/>
                <a:cs typeface="Times New Roman"/>
              </a:rPr>
              <a:t>khi đi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xe;</a:t>
            </a:r>
            <a:endParaRPr sz="1400" dirty="0">
              <a:latin typeface="Times New Roman"/>
              <a:cs typeface="Times New Roman"/>
            </a:endParaRPr>
          </a:p>
          <a:p>
            <a:pPr marL="571500" indent="-194310">
              <a:lnSpc>
                <a:spcPct val="100000"/>
              </a:lnSpc>
              <a:spcBef>
                <a:spcPts val="515"/>
              </a:spcBef>
              <a:buAutoNum type="arabicPlain" startAt="4"/>
              <a:tabLst>
                <a:tab pos="572135" algn="l"/>
              </a:tabLst>
            </a:pP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quyền lợi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hành khách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chủ </a:t>
            </a:r>
            <a:r>
              <a:rPr sz="1400" spc="-5" dirty="0" err="1">
                <a:latin typeface="Times New Roman"/>
                <a:cs typeface="Times New Roman"/>
              </a:rPr>
              <a:t>hàng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bảo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đảm.</a:t>
            </a:r>
            <a:endParaRPr sz="1400" dirty="0">
              <a:latin typeface="Times New Roman"/>
              <a:cs typeface="Times New Roman"/>
            </a:endParaRPr>
          </a:p>
          <a:p>
            <a:pPr marL="591185" lvl="3" indent="-579120">
              <a:lnSpc>
                <a:spcPct val="100000"/>
              </a:lnSpc>
              <a:spcBef>
                <a:spcPts val="520"/>
              </a:spcBef>
              <a:buAutoNum type="arabicPeriod" startAt="2"/>
              <a:tabLst>
                <a:tab pos="591820" algn="l"/>
              </a:tabLst>
            </a:pPr>
            <a:r>
              <a:rPr sz="1400" b="1" i="1" spc="-5" dirty="0">
                <a:latin typeface="Times New Roman"/>
                <a:cs typeface="Times New Roman"/>
              </a:rPr>
              <a:t>Xây dựng thương hiệu, quản </a:t>
            </a:r>
            <a:r>
              <a:rPr sz="1400" b="1" i="1" dirty="0">
                <a:latin typeface="Times New Roman"/>
                <a:cs typeface="Times New Roman"/>
              </a:rPr>
              <a:t>lý </a:t>
            </a:r>
            <a:r>
              <a:rPr sz="1400" b="1" i="1" spc="-5" dirty="0">
                <a:latin typeface="Times New Roman"/>
                <a:cs typeface="Times New Roman"/>
              </a:rPr>
              <a:t>chất lượng </a:t>
            </a:r>
            <a:r>
              <a:rPr sz="1400" b="1" i="1" dirty="0">
                <a:latin typeface="Times New Roman"/>
                <a:cs typeface="Times New Roman"/>
              </a:rPr>
              <a:t>dịch </a:t>
            </a:r>
            <a:r>
              <a:rPr sz="1400" b="1" i="1" spc="-10" dirty="0">
                <a:latin typeface="Times New Roman"/>
                <a:cs typeface="Times New Roman"/>
              </a:rPr>
              <a:t>vụ </a:t>
            </a:r>
            <a:r>
              <a:rPr sz="1400" b="1" i="1" spc="-5" dirty="0">
                <a:latin typeface="Times New Roman"/>
                <a:cs typeface="Times New Roman"/>
              </a:rPr>
              <a:t>vận tải bằng </a:t>
            </a:r>
            <a:r>
              <a:rPr sz="1400" b="1" i="1" dirty="0">
                <a:latin typeface="Times New Roman"/>
                <a:cs typeface="Times New Roman"/>
              </a:rPr>
              <a:t>xe ô</a:t>
            </a:r>
            <a:r>
              <a:rPr sz="1400" b="1" i="1" spc="35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662940" lvl="4" indent="-194310">
              <a:lnSpc>
                <a:spcPct val="100000"/>
              </a:lnSpc>
              <a:spcBef>
                <a:spcPts val="525"/>
              </a:spcBef>
              <a:buAutoNum type="alphaLcParenR"/>
              <a:tabLst>
                <a:tab pos="6635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Xây </a:t>
            </a:r>
            <a:r>
              <a:rPr sz="1400" i="1" dirty="0">
                <a:latin typeface="Times New Roman"/>
                <a:cs typeface="Times New Roman"/>
              </a:rPr>
              <a:t>dựng </a:t>
            </a:r>
            <a:r>
              <a:rPr sz="1400" i="1" spc="-5" dirty="0">
                <a:latin typeface="Times New Roman"/>
                <a:cs typeface="Times New Roman"/>
              </a:rPr>
              <a:t>thương</a:t>
            </a:r>
            <a:r>
              <a:rPr sz="1400" i="1" spc="-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hiệu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600"/>
              </a:lnSpc>
              <a:spcBef>
                <a:spcPts val="635"/>
              </a:spcBef>
            </a:pP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hiệu là hình ảnh, </a:t>
            </a:r>
            <a:r>
              <a:rPr sz="1400" dirty="0">
                <a:latin typeface="Times New Roman"/>
                <a:cs typeface="Times New Roman"/>
              </a:rPr>
              <a:t>cảm xúc, </a:t>
            </a:r>
            <a:r>
              <a:rPr sz="1400" spc="-5" dirty="0">
                <a:latin typeface="Times New Roman"/>
                <a:cs typeface="Times New Roman"/>
              </a:rPr>
              <a:t>thông </a:t>
            </a:r>
            <a:r>
              <a:rPr sz="1400" dirty="0">
                <a:latin typeface="Times New Roman"/>
                <a:cs typeface="Times New Roman"/>
              </a:rPr>
              <a:t>điệp tức </a:t>
            </a:r>
            <a:r>
              <a:rPr sz="1400" spc="-5" dirty="0">
                <a:latin typeface="Times New Roman"/>
                <a:cs typeface="Times New Roman"/>
              </a:rPr>
              <a:t>thời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spc="-5" dirty="0" err="1">
                <a:latin typeface="Times New Roman"/>
                <a:cs typeface="Times New Roman"/>
              </a:rPr>
              <a:t>mọi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 err="1">
                <a:latin typeface="Times New Roman"/>
                <a:cs typeface="Times New Roman"/>
              </a:rPr>
              <a:t>có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195" dirty="0" smtClean="0">
                <a:latin typeface="Times New Roman"/>
                <a:cs typeface="Times New Roman"/>
              </a:rPr>
              <a:t>đ</a:t>
            </a:r>
            <a:r>
              <a:rPr lang="vi-VN" sz="1400" spc="-195" dirty="0" smtClean="0">
                <a:latin typeface="Times New Roman"/>
                <a:cs typeface="Times New Roman"/>
              </a:rPr>
              <a:t>ư</a:t>
            </a:r>
            <a:r>
              <a:rPr sz="1400" spc="-195" dirty="0" err="1" smtClean="0">
                <a:latin typeface="Times New Roman"/>
                <a:cs typeface="Times New Roman"/>
              </a:rPr>
              <a:t>ợc</a:t>
            </a:r>
            <a:r>
              <a:rPr sz="1400" spc="-195" dirty="0">
                <a:latin typeface="Times New Roman"/>
                <a:cs typeface="Times New Roman"/>
              </a:rPr>
              <a:t>,  </a:t>
            </a:r>
            <a:r>
              <a:rPr sz="1400" spc="-5" dirty="0">
                <a:latin typeface="Times New Roman"/>
                <a:cs typeface="Times New Roman"/>
              </a:rPr>
              <a:t>khi họ nghĩ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một doanh </a:t>
            </a:r>
            <a:r>
              <a:rPr sz="1400" dirty="0">
                <a:latin typeface="Times New Roman"/>
                <a:cs typeface="Times New Roman"/>
              </a:rPr>
              <a:t>nghiệp hoặc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spc="-5" dirty="0">
                <a:latin typeface="Times New Roman"/>
                <a:cs typeface="Times New Roman"/>
              </a:rPr>
              <a:t>sản</a:t>
            </a:r>
            <a:r>
              <a:rPr sz="1400" spc="-10" dirty="0">
                <a:latin typeface="Times New Roman"/>
                <a:cs typeface="Times New Roman"/>
              </a:rPr>
              <a:t> phẩm.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5860" cy="857123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715" indent="456565" algn="just">
              <a:lnSpc>
                <a:spcPct val="953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spc="5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từng doanh nghiệp, từng 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gây </a:t>
            </a:r>
            <a:r>
              <a:rPr sz="1400" dirty="0">
                <a:latin typeface="Times New Roman"/>
                <a:cs typeface="Times New Roman"/>
              </a:rPr>
              <a:t>nhiều </a:t>
            </a:r>
            <a:r>
              <a:rPr sz="1400" spc="-5" dirty="0">
                <a:latin typeface="Times New Roman"/>
                <a:cs typeface="Times New Roman"/>
              </a:rPr>
              <a:t>hậu </a:t>
            </a:r>
            <a:r>
              <a:rPr sz="1400" dirty="0">
                <a:latin typeface="Times New Roman"/>
                <a:cs typeface="Times New Roman"/>
              </a:rPr>
              <a:t>quả  </a:t>
            </a:r>
            <a:r>
              <a:rPr sz="1400" spc="-5" dirty="0">
                <a:latin typeface="Times New Roman"/>
                <a:cs typeface="Times New Roman"/>
              </a:rPr>
              <a:t>xấu, </a:t>
            </a:r>
            <a:r>
              <a:rPr sz="1400" dirty="0">
                <a:latin typeface="Times New Roman"/>
                <a:cs typeface="Times New Roman"/>
              </a:rPr>
              <a:t>cần sớm khắc </a:t>
            </a:r>
            <a:r>
              <a:rPr sz="1400" spc="-5" dirty="0">
                <a:latin typeface="Times New Roman"/>
                <a:cs typeface="Times New Roman"/>
              </a:rPr>
              <a:t>phục, </a:t>
            </a:r>
            <a:r>
              <a:rPr sz="1400" dirty="0">
                <a:latin typeface="Times New Roman"/>
                <a:cs typeface="Times New Roman"/>
              </a:rPr>
              <a:t>chuyển từ </a:t>
            </a:r>
            <a:r>
              <a:rPr sz="1400" spc="-5" dirty="0">
                <a:latin typeface="Times New Roman"/>
                <a:cs typeface="Times New Roman"/>
              </a:rPr>
              <a:t>cạnh tranh </a:t>
            </a:r>
            <a:r>
              <a:rPr sz="1400" spc="5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phát sang </a:t>
            </a:r>
            <a:r>
              <a:rPr sz="1400" dirty="0">
                <a:latin typeface="Times New Roman"/>
                <a:cs typeface="Times New Roman"/>
              </a:rPr>
              <a:t>cạnh </a:t>
            </a:r>
            <a:r>
              <a:rPr sz="1400" spc="-5" dirty="0">
                <a:latin typeface="Times New Roman"/>
                <a:cs typeface="Times New Roman"/>
              </a:rPr>
              <a:t>tranh lành mạnh, </a:t>
            </a:r>
            <a:r>
              <a:rPr sz="1400" dirty="0">
                <a:latin typeface="Times New Roman"/>
                <a:cs typeface="Times New Roman"/>
              </a:rPr>
              <a:t>có  tổ </a:t>
            </a:r>
            <a:r>
              <a:rPr sz="1400" spc="-5" dirty="0">
                <a:latin typeface="Times New Roman"/>
                <a:cs typeface="Times New Roman"/>
              </a:rPr>
              <a:t>chức. Muốn vậy, mỗi đơn </a:t>
            </a:r>
            <a:r>
              <a:rPr sz="1400" spc="5" dirty="0">
                <a:latin typeface="Times New Roman"/>
                <a:cs typeface="Times New Roman"/>
              </a:rPr>
              <a:t>vị </a:t>
            </a:r>
            <a:r>
              <a:rPr sz="1400" spc="-5" dirty="0">
                <a:latin typeface="Times New Roman"/>
                <a:cs typeface="Times New Roman"/>
              </a:rPr>
              <a:t>vận tải 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cần </a:t>
            </a:r>
            <a:r>
              <a:rPr sz="1400" dirty="0">
                <a:latin typeface="Times New Roman"/>
                <a:cs typeface="Times New Roman"/>
              </a:rPr>
              <a:t>xây </a:t>
            </a:r>
            <a:r>
              <a:rPr sz="1400" spc="-5" dirty="0" err="1">
                <a:latin typeface="Times New Roman"/>
                <a:cs typeface="Times New Roman"/>
              </a:rPr>
              <a:t>dựng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hiệu </a:t>
            </a:r>
            <a:r>
              <a:rPr sz="1400" spc="-40" dirty="0">
                <a:latin typeface="Times New Roman"/>
                <a:cs typeface="Times New Roman"/>
              </a:rPr>
              <a:t>cho  </a:t>
            </a:r>
            <a:r>
              <a:rPr sz="1400" spc="-5" dirty="0">
                <a:latin typeface="Times New Roman"/>
                <a:cs typeface="Times New Roman"/>
              </a:rPr>
              <a:t>mình.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Doanh nghiệp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phải đặt ra sứ </a:t>
            </a:r>
            <a:r>
              <a:rPr sz="1400" spc="-5" dirty="0">
                <a:latin typeface="Times New Roman"/>
                <a:cs typeface="Times New Roman"/>
              </a:rPr>
              <a:t>mệnh </a:t>
            </a:r>
            <a:r>
              <a:rPr sz="1400" spc="-5" dirty="0" err="1">
                <a:latin typeface="Times New Roman"/>
                <a:cs typeface="Times New Roman"/>
              </a:rPr>
              <a:t>cho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hiệu là </a:t>
            </a:r>
            <a:r>
              <a:rPr sz="1400" spc="-25" dirty="0">
                <a:latin typeface="Times New Roman"/>
                <a:cs typeface="Times New Roman"/>
              </a:rPr>
              <a:t>phải  </a:t>
            </a:r>
            <a:r>
              <a:rPr sz="1400" dirty="0">
                <a:latin typeface="Times New Roman"/>
                <a:cs typeface="Times New Roman"/>
              </a:rPr>
              <a:t>xây </a:t>
            </a:r>
            <a:r>
              <a:rPr sz="1400" dirty="0" err="1">
                <a:latin typeface="Times New Roman"/>
                <a:cs typeface="Times New Roman"/>
              </a:rPr>
              <a:t>dựng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uy </a:t>
            </a:r>
            <a:r>
              <a:rPr sz="1400" spc="-5" dirty="0">
                <a:latin typeface="Times New Roman"/>
                <a:cs typeface="Times New Roman"/>
              </a:rPr>
              <a:t>tín,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yếu </a:t>
            </a:r>
            <a:r>
              <a:rPr sz="1400" dirty="0">
                <a:latin typeface="Times New Roman"/>
                <a:cs typeface="Times New Roman"/>
              </a:rPr>
              <a:t>tố </a:t>
            </a:r>
            <a:r>
              <a:rPr sz="1400" spc="-10" dirty="0">
                <a:latin typeface="Times New Roman"/>
                <a:cs typeface="Times New Roman"/>
              </a:rPr>
              <a:t>mới </a:t>
            </a:r>
            <a:r>
              <a:rPr sz="1400" dirty="0">
                <a:latin typeface="Times New Roman"/>
                <a:cs typeface="Times New Roman"/>
              </a:rPr>
              <a:t>tạo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thích thú cho khách hàng, </a:t>
            </a:r>
            <a:r>
              <a:rPr sz="1400" spc="5" dirty="0" err="1">
                <a:latin typeface="Times New Roman"/>
                <a:cs typeface="Times New Roman"/>
              </a:rPr>
              <a:t>đạt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140" dirty="0" err="1">
                <a:latin typeface="Times New Roman"/>
                <a:cs typeface="Times New Roman"/>
              </a:rPr>
              <a:t>sự</a:t>
            </a:r>
            <a:r>
              <a:rPr sz="1400" spc="-140" dirty="0">
                <a:latin typeface="Times New Roman"/>
                <a:cs typeface="Times New Roman"/>
              </a:rPr>
              <a:t>  </a:t>
            </a:r>
            <a:r>
              <a:rPr sz="1400" spc="-65" dirty="0" smtClean="0">
                <a:latin typeface="Times New Roman"/>
                <a:cs typeface="Times New Roman"/>
              </a:rPr>
              <a:t>ng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ỡng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mộ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nhóm hành khách </a:t>
            </a:r>
            <a:r>
              <a:rPr sz="1400" dirty="0">
                <a:latin typeface="Times New Roman"/>
                <a:cs typeface="Times New Roman"/>
              </a:rPr>
              <a:t>hoặc chủ </a:t>
            </a:r>
            <a:r>
              <a:rPr sz="1400" spc="-5" dirty="0">
                <a:latin typeface="Times New Roman"/>
                <a:cs typeface="Times New Roman"/>
              </a:rPr>
              <a:t>hàng, khuyến khích khách hàng </a:t>
            </a:r>
            <a:r>
              <a:rPr sz="1400" spc="10" dirty="0">
                <a:latin typeface="Times New Roman"/>
                <a:cs typeface="Times New Roman"/>
              </a:rPr>
              <a:t>sử </a:t>
            </a:r>
            <a:r>
              <a:rPr sz="1400" spc="-40" dirty="0">
                <a:latin typeface="Times New Roman"/>
                <a:cs typeface="Times New Roman"/>
              </a:rPr>
              <a:t>dụng  </a:t>
            </a:r>
            <a:r>
              <a:rPr sz="1400" dirty="0">
                <a:latin typeface="Times New Roman"/>
                <a:cs typeface="Times New Roman"/>
              </a:rPr>
              <a:t>dịch </a:t>
            </a:r>
            <a:r>
              <a:rPr sz="1400" spc="-5" dirty="0">
                <a:latin typeface="Times New Roman"/>
                <a:cs typeface="Times New Roman"/>
              </a:rPr>
              <a:t>vụ của doanh nghiệp mình. </a:t>
            </a:r>
            <a:r>
              <a:rPr sz="1400" dirty="0">
                <a:latin typeface="Times New Roman"/>
                <a:cs typeface="Times New Roman"/>
              </a:rPr>
              <a:t>Đây chính </a:t>
            </a:r>
            <a:r>
              <a:rPr sz="1400" spc="-5" dirty="0" err="1">
                <a:latin typeface="Times New Roman"/>
                <a:cs typeface="Times New Roman"/>
              </a:rPr>
              <a:t>là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tiện </a:t>
            </a:r>
            <a:r>
              <a:rPr sz="1400" spc="-5" dirty="0">
                <a:latin typeface="Times New Roman"/>
                <a:cs typeface="Times New Roman"/>
              </a:rPr>
              <a:t>cần thiết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 err="1">
                <a:latin typeface="Times New Roman"/>
                <a:cs typeface="Times New Roman"/>
              </a:rPr>
              <a:t>đạt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105" dirty="0">
                <a:latin typeface="Times New Roman"/>
                <a:cs typeface="Times New Roman"/>
              </a:rPr>
              <a:t>mục  </a:t>
            </a:r>
            <a:r>
              <a:rPr sz="1400" spc="-5" dirty="0">
                <a:latin typeface="Times New Roman"/>
                <a:cs typeface="Times New Roman"/>
              </a:rPr>
              <a:t>tiêu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hiệu.</a:t>
            </a:r>
          </a:p>
          <a:p>
            <a:pPr marL="469265" algn="just">
              <a:lnSpc>
                <a:spcPct val="100000"/>
              </a:lnSpc>
              <a:spcBef>
                <a:spcPts val="525"/>
              </a:spcBef>
            </a:pPr>
            <a:r>
              <a:rPr sz="1400" i="1" dirty="0">
                <a:latin typeface="Times New Roman"/>
                <a:cs typeface="Times New Roman"/>
              </a:rPr>
              <a:t>b) </a:t>
            </a:r>
            <a:r>
              <a:rPr sz="1400" i="1" spc="-5" dirty="0">
                <a:latin typeface="Times New Roman"/>
                <a:cs typeface="Times New Roman"/>
              </a:rPr>
              <a:t>Quản </a:t>
            </a:r>
            <a:r>
              <a:rPr sz="1400" i="1" dirty="0">
                <a:latin typeface="Times New Roman"/>
                <a:cs typeface="Times New Roman"/>
              </a:rPr>
              <a:t>lý </a:t>
            </a:r>
            <a:r>
              <a:rPr sz="1400" i="1" spc="-5" dirty="0">
                <a:latin typeface="Times New Roman"/>
                <a:cs typeface="Times New Roman"/>
              </a:rPr>
              <a:t>chất lượng </a:t>
            </a:r>
            <a:r>
              <a:rPr sz="1400" i="1" dirty="0">
                <a:latin typeface="Times New Roman"/>
                <a:cs typeface="Times New Roman"/>
              </a:rPr>
              <a:t>sản phẩm </a:t>
            </a:r>
            <a:r>
              <a:rPr sz="1400" i="1" spc="-5" dirty="0">
                <a:latin typeface="Times New Roman"/>
                <a:cs typeface="Times New Roman"/>
              </a:rPr>
              <a:t>dịch </a:t>
            </a:r>
            <a:r>
              <a:rPr sz="1400" i="1" spc="-10" dirty="0">
                <a:latin typeface="Times New Roman"/>
                <a:cs typeface="Times New Roman"/>
              </a:rPr>
              <a:t>vụ </a:t>
            </a:r>
            <a:r>
              <a:rPr sz="1400" i="1" spc="-5" dirty="0">
                <a:latin typeface="Times New Roman"/>
                <a:cs typeface="Times New Roman"/>
              </a:rPr>
              <a:t>vận tải bằng </a:t>
            </a:r>
            <a:r>
              <a:rPr sz="1400" i="1" dirty="0">
                <a:latin typeface="Times New Roman"/>
                <a:cs typeface="Times New Roman"/>
              </a:rPr>
              <a:t>xe ô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300"/>
              </a:lnSpc>
              <a:spcBef>
                <a:spcPts val="595"/>
              </a:spcBef>
            </a:pPr>
            <a:r>
              <a:rPr sz="1400" spc="-5" dirty="0">
                <a:latin typeface="Times New Roman"/>
                <a:cs typeface="Times New Roman"/>
              </a:rPr>
              <a:t>Liên quan mật thiết đến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tạo </a:t>
            </a:r>
            <a:r>
              <a:rPr sz="1400" spc="-5" dirty="0" err="1">
                <a:latin typeface="Times New Roman"/>
                <a:cs typeface="Times New Roman"/>
              </a:rPr>
              <a:t>dựng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hiệu là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tác quản</a:t>
            </a:r>
            <a:r>
              <a:rPr sz="1400" spc="-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lý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l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ợng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dịch </a:t>
            </a:r>
            <a:r>
              <a:rPr sz="1400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vận tải 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của doanh nghiệp. </a:t>
            </a:r>
            <a:r>
              <a:rPr sz="1400" dirty="0">
                <a:latin typeface="Times New Roman"/>
                <a:cs typeface="Times New Roman"/>
              </a:rPr>
              <a:t>Rất </a:t>
            </a:r>
            <a:r>
              <a:rPr sz="1400" spc="-5" dirty="0" err="1">
                <a:latin typeface="Times New Roman"/>
                <a:cs typeface="Times New Roman"/>
              </a:rPr>
              <a:t>nhiều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hiệu ra </a:t>
            </a:r>
            <a:r>
              <a:rPr sz="1400" spc="-5" dirty="0">
                <a:latin typeface="Times New Roman"/>
                <a:cs typeface="Times New Roman"/>
              </a:rPr>
              <a:t>đời, </a:t>
            </a:r>
            <a:r>
              <a:rPr sz="1400" spc="-145" dirty="0">
                <a:latin typeface="Times New Roman"/>
                <a:cs typeface="Times New Roman"/>
              </a:rPr>
              <a:t>đã 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 err="1">
                <a:latin typeface="Times New Roman"/>
                <a:cs typeface="Times New Roman"/>
              </a:rPr>
              <a:t>lại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10" dirty="0" err="1">
                <a:latin typeface="Times New Roman"/>
                <a:cs typeface="Times New Roman"/>
              </a:rPr>
              <a:t>ấn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t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tốt </a:t>
            </a:r>
            <a:r>
              <a:rPr sz="1400" spc="-5" dirty="0">
                <a:latin typeface="Times New Roman"/>
                <a:cs typeface="Times New Roman"/>
              </a:rPr>
              <a:t>đối với khách hàng,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sau </a:t>
            </a:r>
            <a:r>
              <a:rPr sz="1400" spc="10" dirty="0">
                <a:latin typeface="Times New Roman"/>
                <a:cs typeface="Times New Roman"/>
              </a:rPr>
              <a:t>đó, </a:t>
            </a:r>
            <a:r>
              <a:rPr sz="1400" dirty="0">
                <a:latin typeface="Times New Roman"/>
                <a:cs typeface="Times New Roman"/>
              </a:rPr>
              <a:t>do </a:t>
            </a:r>
            <a:r>
              <a:rPr sz="1400" spc="-5" dirty="0">
                <a:latin typeface="Times New Roman"/>
                <a:cs typeface="Times New Roman"/>
              </a:rPr>
              <a:t>không duy </a:t>
            </a:r>
            <a:r>
              <a:rPr sz="1400" dirty="0" err="1">
                <a:latin typeface="Times New Roman"/>
                <a:cs typeface="Times New Roman"/>
              </a:rPr>
              <a:t>trì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lang="en-US" sz="1400" spc="-105" dirty="0">
                <a:latin typeface="Times New Roman"/>
                <a:cs typeface="Times New Roman"/>
              </a:rPr>
              <a:t> </a:t>
            </a:r>
            <a:r>
              <a:rPr lang="en-US" sz="1400" spc="-105" dirty="0" err="1" smtClean="0">
                <a:latin typeface="Times New Roman"/>
                <a:cs typeface="Times New Roman"/>
              </a:rPr>
              <a:t>chất</a:t>
            </a:r>
            <a:r>
              <a:rPr lang="en-US" sz="1400" spc="-105" dirty="0" smtClean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l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ợng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sản </a:t>
            </a:r>
            <a:r>
              <a:rPr sz="1400" dirty="0">
                <a:latin typeface="Times New Roman"/>
                <a:cs typeface="Times New Roman"/>
              </a:rPr>
              <a:t>phẩm hoặc </a:t>
            </a:r>
            <a:r>
              <a:rPr sz="1400" spc="-5" dirty="0">
                <a:latin typeface="Times New Roman"/>
                <a:cs typeface="Times New Roman"/>
              </a:rPr>
              <a:t>không đổi </a:t>
            </a:r>
            <a:r>
              <a:rPr sz="1400" spc="-10" dirty="0">
                <a:latin typeface="Times New Roman"/>
                <a:cs typeface="Times New Roman"/>
              </a:rPr>
              <a:t>mới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dirty="0" err="1">
                <a:latin typeface="Times New Roman"/>
                <a:cs typeface="Times New Roman"/>
              </a:rPr>
              <a:t>kịp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tiến </a:t>
            </a:r>
            <a:r>
              <a:rPr sz="1400" dirty="0">
                <a:latin typeface="Times New Roman"/>
                <a:cs typeface="Times New Roman"/>
              </a:rPr>
              <a:t>bộ của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dirty="0">
                <a:latin typeface="Times New Roman"/>
                <a:cs typeface="Times New Roman"/>
              </a:rPr>
              <a:t>sản phẩm </a:t>
            </a:r>
            <a:r>
              <a:rPr sz="1400" spc="-135" dirty="0">
                <a:latin typeface="Times New Roman"/>
                <a:cs typeface="Times New Roman"/>
              </a:rPr>
              <a:t>mới  </a:t>
            </a:r>
            <a:r>
              <a:rPr sz="1400" spc="-5" dirty="0">
                <a:latin typeface="Times New Roman"/>
                <a:cs typeface="Times New Roman"/>
              </a:rPr>
              <a:t>nên </a:t>
            </a:r>
            <a:r>
              <a:rPr sz="1400" dirty="0">
                <a:latin typeface="Times New Roman"/>
                <a:cs typeface="Times New Roman"/>
              </a:rPr>
              <a:t>đã dần </a:t>
            </a:r>
            <a:r>
              <a:rPr sz="1400" spc="-5" dirty="0">
                <a:latin typeface="Times New Roman"/>
                <a:cs typeface="Times New Roman"/>
              </a:rPr>
              <a:t>dần </a:t>
            </a:r>
            <a:r>
              <a:rPr sz="1400" spc="-10" dirty="0">
                <a:latin typeface="Times New Roman"/>
                <a:cs typeface="Times New Roman"/>
              </a:rPr>
              <a:t>mất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 err="1">
                <a:latin typeface="Times New Roman"/>
                <a:cs typeface="Times New Roman"/>
              </a:rPr>
              <a:t>mất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hiệu.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spc="-10" dirty="0" err="1">
                <a:latin typeface="Times New Roman"/>
                <a:cs typeface="Times New Roman"/>
              </a:rPr>
              <a:t>thị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tr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bằng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35" dirty="0">
                <a:latin typeface="Times New Roman"/>
                <a:cs typeface="Times New Roman"/>
              </a:rPr>
              <a:t>ô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tô, </a:t>
            </a:r>
            <a:r>
              <a:rPr sz="1400" spc="-5" dirty="0">
                <a:latin typeface="Times New Roman"/>
                <a:cs typeface="Times New Roman"/>
              </a:rPr>
              <a:t>điển hình là một </a:t>
            </a:r>
            <a:r>
              <a:rPr sz="1400" dirty="0">
                <a:latin typeface="Times New Roman"/>
                <a:cs typeface="Times New Roman"/>
              </a:rPr>
              <a:t>số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ty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quốc </a:t>
            </a:r>
            <a:r>
              <a:rPr sz="1400" spc="-5" dirty="0" err="1">
                <a:latin typeface="Times New Roman"/>
                <a:cs typeface="Times New Roman"/>
              </a:rPr>
              <a:t>doanh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tr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đây đã từng </a:t>
            </a:r>
            <a:r>
              <a:rPr sz="1400" spc="-5" dirty="0">
                <a:latin typeface="Times New Roman"/>
                <a:cs typeface="Times New Roman"/>
              </a:rPr>
              <a:t>“Thống </a:t>
            </a:r>
            <a:r>
              <a:rPr sz="1400" dirty="0">
                <a:latin typeface="Times New Roman"/>
                <a:cs typeface="Times New Roman"/>
              </a:rPr>
              <a:t>trị” </a:t>
            </a:r>
            <a:r>
              <a:rPr sz="1400" spc="-35" dirty="0">
                <a:latin typeface="Times New Roman"/>
                <a:cs typeface="Times New Roman"/>
              </a:rPr>
              <a:t>trên  </a:t>
            </a:r>
            <a:r>
              <a:rPr sz="1400" spc="-5" dirty="0">
                <a:latin typeface="Times New Roman"/>
                <a:cs typeface="Times New Roman"/>
              </a:rPr>
              <a:t>nhiều </a:t>
            </a:r>
            <a:r>
              <a:rPr sz="1400" spc="-5" dirty="0" err="1">
                <a:latin typeface="Times New Roman"/>
                <a:cs typeface="Times New Roman"/>
              </a:rPr>
              <a:t>tuyến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đ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trong quá </a:t>
            </a:r>
            <a:r>
              <a:rPr sz="1400" spc="-10" dirty="0">
                <a:latin typeface="Times New Roman"/>
                <a:cs typeface="Times New Roman"/>
              </a:rPr>
              <a:t>trình </a:t>
            </a:r>
            <a:r>
              <a:rPr sz="1400" spc="10" dirty="0">
                <a:latin typeface="Times New Roman"/>
                <a:cs typeface="Times New Roman"/>
              </a:rPr>
              <a:t>đổi </a:t>
            </a:r>
            <a:r>
              <a:rPr sz="1400" spc="-10" dirty="0">
                <a:latin typeface="Times New Roman"/>
                <a:cs typeface="Times New Roman"/>
              </a:rPr>
              <a:t>mới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kịp thời </a:t>
            </a:r>
            <a:r>
              <a:rPr sz="1400" spc="-5" dirty="0">
                <a:latin typeface="Times New Roman"/>
                <a:cs typeface="Times New Roman"/>
              </a:rPr>
              <a:t>thay </a:t>
            </a:r>
            <a:r>
              <a:rPr sz="1400" dirty="0">
                <a:latin typeface="Times New Roman"/>
                <a:cs typeface="Times New Roman"/>
              </a:rPr>
              <a:t>đổi </a:t>
            </a:r>
            <a:r>
              <a:rPr sz="1400" spc="-5" dirty="0">
                <a:latin typeface="Times New Roman"/>
                <a:cs typeface="Times New Roman"/>
              </a:rPr>
              <a:t>cả </a:t>
            </a:r>
            <a:r>
              <a:rPr sz="1400" spc="-135" dirty="0">
                <a:latin typeface="Times New Roman"/>
                <a:cs typeface="Times New Roman"/>
              </a:rPr>
              <a:t>về 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và </a:t>
            </a:r>
            <a:r>
              <a:rPr sz="1400" spc="-5" dirty="0">
                <a:latin typeface="Times New Roman"/>
                <a:cs typeface="Times New Roman"/>
              </a:rPr>
              <a:t>phong cách </a:t>
            </a:r>
            <a:r>
              <a:rPr sz="1400" dirty="0">
                <a:latin typeface="Times New Roman"/>
                <a:cs typeface="Times New Roman"/>
              </a:rPr>
              <a:t>phục </a:t>
            </a:r>
            <a:r>
              <a:rPr sz="1400" spc="5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nên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5" dirty="0">
                <a:latin typeface="Times New Roman"/>
                <a:cs typeface="Times New Roman"/>
              </a:rPr>
              <a:t>đánh </a:t>
            </a:r>
            <a:r>
              <a:rPr sz="1400" dirty="0">
                <a:latin typeface="Times New Roman"/>
                <a:cs typeface="Times New Roman"/>
              </a:rPr>
              <a:t>mất </a:t>
            </a:r>
            <a:r>
              <a:rPr sz="1400" spc="-5" dirty="0">
                <a:latin typeface="Times New Roman"/>
                <a:cs typeface="Times New Roman"/>
              </a:rPr>
              <a:t>tên </a:t>
            </a:r>
            <a:r>
              <a:rPr sz="1400" dirty="0">
                <a:latin typeface="Times New Roman"/>
                <a:cs typeface="Times New Roman"/>
              </a:rPr>
              <a:t>tuổi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spc="-70" dirty="0">
                <a:latin typeface="Times New Roman"/>
                <a:cs typeface="Times New Roman"/>
              </a:rPr>
              <a:t>mình.  </a:t>
            </a:r>
            <a:r>
              <a:rPr sz="1400" spc="-5" dirty="0">
                <a:latin typeface="Times New Roman"/>
                <a:cs typeface="Times New Roman"/>
              </a:rPr>
              <a:t>Hầu </a:t>
            </a:r>
            <a:r>
              <a:rPr sz="1400" dirty="0">
                <a:latin typeface="Times New Roman"/>
                <a:cs typeface="Times New Roman"/>
              </a:rPr>
              <a:t>hết các </a:t>
            </a:r>
            <a:r>
              <a:rPr sz="1400" spc="-5" dirty="0">
                <a:latin typeface="Times New Roman"/>
                <a:cs typeface="Times New Roman"/>
              </a:rPr>
              <a:t>doanh nghiệp vận tải quốc doanh </a:t>
            </a:r>
            <a:r>
              <a:rPr sz="1400" dirty="0">
                <a:latin typeface="Times New Roman"/>
                <a:cs typeface="Times New Roman"/>
              </a:rPr>
              <a:t>này </a:t>
            </a:r>
            <a:r>
              <a:rPr sz="1400" spc="-5" dirty="0">
                <a:latin typeface="Times New Roman"/>
                <a:cs typeface="Times New Roman"/>
              </a:rPr>
              <a:t>không phát </a:t>
            </a:r>
            <a:r>
              <a:rPr sz="1400" dirty="0" err="1">
                <a:latin typeface="Times New Roman"/>
                <a:cs typeface="Times New Roman"/>
              </a:rPr>
              <a:t>triển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20" dirty="0">
                <a:latin typeface="Times New Roman"/>
                <a:cs typeface="Times New Roman"/>
              </a:rPr>
              <a:t>chế 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mới, </a:t>
            </a:r>
            <a:r>
              <a:rPr sz="1400" dirty="0">
                <a:latin typeface="Times New Roman"/>
                <a:cs typeface="Times New Roman"/>
              </a:rPr>
              <a:t>dù phần </a:t>
            </a:r>
            <a:r>
              <a:rPr sz="1400" spc="-5" dirty="0">
                <a:latin typeface="Times New Roman"/>
                <a:cs typeface="Times New Roman"/>
              </a:rPr>
              <a:t>lớn doanh nghiệp vận tải </a:t>
            </a:r>
            <a:r>
              <a:rPr sz="1400" dirty="0" err="1">
                <a:latin typeface="Times New Roman"/>
                <a:cs typeface="Times New Roman"/>
              </a:rPr>
              <a:t>nhà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đều </a:t>
            </a:r>
            <a:r>
              <a:rPr sz="1400" dirty="0" err="1">
                <a:latin typeface="Times New Roman"/>
                <a:cs typeface="Times New Roman"/>
              </a:rPr>
              <a:t>đã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cổ phần hóa, song </a:t>
            </a: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105" dirty="0">
                <a:latin typeface="Times New Roman"/>
                <a:cs typeface="Times New Roman"/>
              </a:rPr>
              <a:t>chế  </a:t>
            </a:r>
            <a:r>
              <a:rPr sz="1400" dirty="0">
                <a:latin typeface="Times New Roman"/>
                <a:cs typeface="Times New Roman"/>
              </a:rPr>
              <a:t>quản </a:t>
            </a:r>
            <a:r>
              <a:rPr sz="1400" spc="-5" dirty="0">
                <a:latin typeface="Times New Roman"/>
                <a:cs typeface="Times New Roman"/>
              </a:rPr>
              <a:t>lý không phù </a:t>
            </a:r>
            <a:r>
              <a:rPr sz="1400" dirty="0">
                <a:latin typeface="Times New Roman"/>
                <a:cs typeface="Times New Roman"/>
              </a:rPr>
              <a:t>hợp, chủ </a:t>
            </a:r>
            <a:r>
              <a:rPr sz="1400" spc="-5" dirty="0">
                <a:latin typeface="Times New Roman"/>
                <a:cs typeface="Times New Roman"/>
              </a:rPr>
              <a:t>yếu </a:t>
            </a:r>
            <a:r>
              <a:rPr sz="1400" dirty="0">
                <a:latin typeface="Times New Roman"/>
                <a:cs typeface="Times New Roman"/>
              </a:rPr>
              <a:t>là áp dụng cơ </a:t>
            </a:r>
            <a:r>
              <a:rPr sz="1400" spc="5" dirty="0">
                <a:latin typeface="Times New Roman"/>
                <a:cs typeface="Times New Roman"/>
              </a:rPr>
              <a:t>chế </a:t>
            </a:r>
            <a:r>
              <a:rPr sz="1400" spc="-5" dirty="0">
                <a:latin typeface="Times New Roman"/>
                <a:cs typeface="Times New Roman"/>
              </a:rPr>
              <a:t>khoán </a:t>
            </a:r>
            <a:r>
              <a:rPr sz="1400" dirty="0">
                <a:latin typeface="Times New Roman"/>
                <a:cs typeface="Times New Roman"/>
              </a:rPr>
              <a:t>đối với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xe, </a:t>
            </a:r>
            <a:r>
              <a:rPr sz="1400" spc="-5" dirty="0">
                <a:latin typeface="Times New Roman"/>
                <a:cs typeface="Times New Roman"/>
              </a:rPr>
              <a:t>nên đã không  </a:t>
            </a:r>
            <a:r>
              <a:rPr sz="1400" dirty="0" err="1">
                <a:latin typeface="Times New Roman"/>
                <a:cs typeface="Times New Roman"/>
              </a:rPr>
              <a:t>tạo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sản </a:t>
            </a:r>
            <a:r>
              <a:rPr sz="1400" dirty="0">
                <a:latin typeface="Times New Roman"/>
                <a:cs typeface="Times New Roman"/>
              </a:rPr>
              <a:t>phẩm </a:t>
            </a:r>
            <a:r>
              <a:rPr sz="1400" spc="5" dirty="0">
                <a:latin typeface="Times New Roman"/>
                <a:cs typeface="Times New Roman"/>
              </a:rPr>
              <a:t>dịch vụ </a:t>
            </a:r>
            <a:r>
              <a:rPr sz="1400" spc="-5" dirty="0">
                <a:latin typeface="Times New Roman"/>
                <a:cs typeface="Times New Roman"/>
              </a:rPr>
              <a:t>thu hút khách hàng, không </a:t>
            </a:r>
            <a:r>
              <a:rPr sz="1400" dirty="0">
                <a:latin typeface="Times New Roman"/>
                <a:cs typeface="Times New Roman"/>
              </a:rPr>
              <a:t>cạnh </a:t>
            </a:r>
            <a:r>
              <a:rPr sz="1400" spc="-5" dirty="0" err="1">
                <a:latin typeface="Times New Roman"/>
                <a:cs typeface="Times New Roman"/>
              </a:rPr>
              <a:t>tranh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65" dirty="0">
                <a:latin typeface="Times New Roman"/>
                <a:cs typeface="Times New Roman"/>
              </a:rPr>
              <a:t>thành  </a:t>
            </a:r>
            <a:r>
              <a:rPr sz="1400" dirty="0">
                <a:latin typeface="Times New Roman"/>
                <a:cs typeface="Times New Roman"/>
              </a:rPr>
              <a:t>phần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dirty="0">
                <a:latin typeface="Times New Roman"/>
                <a:cs typeface="Times New Roman"/>
              </a:rPr>
              <a:t>tế </a:t>
            </a:r>
            <a:r>
              <a:rPr sz="1400" spc="-5" dirty="0">
                <a:latin typeface="Times New Roman"/>
                <a:cs typeface="Times New Roman"/>
              </a:rPr>
              <a:t>khác, vì </a:t>
            </a:r>
            <a:r>
              <a:rPr sz="1400" dirty="0" err="1">
                <a:latin typeface="Times New Roman"/>
                <a:cs typeface="Times New Roman"/>
              </a:rPr>
              <a:t>chất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l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dịch </a:t>
            </a:r>
            <a:r>
              <a:rPr sz="1400" spc="-5" dirty="0">
                <a:latin typeface="Times New Roman"/>
                <a:cs typeface="Times New Roman"/>
              </a:rPr>
              <a:t>vụ </a:t>
            </a:r>
            <a:r>
              <a:rPr sz="1400" dirty="0">
                <a:latin typeface="Times New Roman"/>
                <a:cs typeface="Times New Roman"/>
              </a:rPr>
              <a:t>và giá </a:t>
            </a:r>
            <a:r>
              <a:rPr sz="1400" spc="-5" dirty="0">
                <a:latin typeface="Times New Roman"/>
                <a:cs typeface="Times New Roman"/>
              </a:rPr>
              <a:t>cả không hấp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dẫn.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365125" algn="just">
              <a:lnSpc>
                <a:spcPts val="1610"/>
              </a:lnSpc>
              <a:spcBef>
                <a:spcPts val="630"/>
              </a:spcBef>
            </a:pPr>
            <a:r>
              <a:rPr sz="1400" spc="-5" dirty="0">
                <a:latin typeface="Times New Roman"/>
                <a:cs typeface="Times New Roman"/>
              </a:rPr>
              <a:t>Để </a:t>
            </a:r>
            <a:r>
              <a:rPr sz="1400" dirty="0">
                <a:latin typeface="Times New Roman"/>
                <a:cs typeface="Times New Roman"/>
              </a:rPr>
              <a:t>quản </a:t>
            </a:r>
            <a:r>
              <a:rPr sz="1400" spc="-5" dirty="0" err="1">
                <a:latin typeface="Times New Roman"/>
                <a:cs typeface="Times New Roman"/>
              </a:rPr>
              <a:t>lý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chất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dịch vụ vận </a:t>
            </a:r>
            <a:r>
              <a:rPr sz="1400" spc="-5" dirty="0">
                <a:latin typeface="Times New Roman"/>
                <a:cs typeface="Times New Roman"/>
              </a:rPr>
              <a:t>tải 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tô, </a:t>
            </a:r>
            <a:r>
              <a:rPr sz="1400" dirty="0">
                <a:latin typeface="Times New Roman"/>
                <a:cs typeface="Times New Roman"/>
              </a:rPr>
              <a:t>cần phải xây dựng </a:t>
            </a:r>
            <a:r>
              <a:rPr sz="1400" spc="-114" dirty="0">
                <a:latin typeface="Times New Roman"/>
                <a:cs typeface="Times New Roman"/>
              </a:rPr>
              <a:t>hai  </a:t>
            </a:r>
            <a:r>
              <a:rPr sz="1400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thống quản lý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sau: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ct val="95200"/>
              </a:lnSpc>
              <a:spcBef>
                <a:spcPts val="555"/>
              </a:spcBef>
              <a:buChar char="-"/>
              <a:tabLst>
                <a:tab pos="485140" algn="l"/>
              </a:tabLst>
            </a:pP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quan quản lý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phải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dirty="0" err="1">
                <a:latin typeface="Times New Roman"/>
                <a:cs typeface="Times New Roman"/>
              </a:rPr>
              <a:t>ra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tiêu chuẩn </a:t>
            </a:r>
            <a:r>
              <a:rPr sz="1400" dirty="0" err="1">
                <a:latin typeface="Times New Roman"/>
                <a:cs typeface="Times New Roman"/>
              </a:rPr>
              <a:t>chất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dịch </a:t>
            </a:r>
            <a:r>
              <a:rPr sz="1400" dirty="0" err="1">
                <a:latin typeface="Times New Roman"/>
                <a:cs typeface="Times New Roman"/>
              </a:rPr>
              <a:t>vụ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và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có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biện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pháp </a:t>
            </a:r>
            <a:r>
              <a:rPr sz="1400" spc="5" dirty="0">
                <a:latin typeface="Times New Roman"/>
                <a:cs typeface="Times New Roman"/>
              </a:rPr>
              <a:t>kiểm </a:t>
            </a:r>
            <a:r>
              <a:rPr sz="1400" dirty="0">
                <a:latin typeface="Times New Roman"/>
                <a:cs typeface="Times New Roman"/>
              </a:rPr>
              <a:t>tra, kiểm soát </a:t>
            </a:r>
            <a:r>
              <a:rPr sz="1400" spc="-5" dirty="0">
                <a:latin typeface="Times New Roman"/>
                <a:cs typeface="Times New Roman"/>
              </a:rPr>
              <a:t>phân biệt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dịch vụ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các doanh </a:t>
            </a:r>
            <a:r>
              <a:rPr sz="1400" dirty="0">
                <a:latin typeface="Times New Roman"/>
                <a:cs typeface="Times New Roman"/>
              </a:rPr>
              <a:t>nghiệp </a:t>
            </a:r>
            <a:r>
              <a:rPr sz="1400" spc="-20" dirty="0">
                <a:latin typeface="Times New Roman"/>
                <a:cs typeface="Times New Roman"/>
              </a:rPr>
              <a:t>đăng 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ký và </a:t>
            </a:r>
            <a:r>
              <a:rPr sz="1400" spc="-5" dirty="0">
                <a:latin typeface="Times New Roman"/>
                <a:cs typeface="Times New Roman"/>
              </a:rPr>
              <a:t>tuân </a:t>
            </a:r>
            <a:r>
              <a:rPr sz="1400" dirty="0">
                <a:latin typeface="Times New Roman"/>
                <a:cs typeface="Times New Roman"/>
              </a:rPr>
              <a:t>thủ. </a:t>
            </a:r>
            <a:r>
              <a:rPr sz="1400" spc="-5" dirty="0">
                <a:latin typeface="Times New Roman"/>
                <a:cs typeface="Times New Roman"/>
              </a:rPr>
              <a:t>Hàng năm, </a:t>
            </a:r>
            <a:r>
              <a:rPr sz="1400" spc="5" dirty="0">
                <a:latin typeface="Times New Roman"/>
                <a:cs typeface="Times New Roman"/>
              </a:rPr>
              <a:t>tổ </a:t>
            </a:r>
            <a:r>
              <a:rPr sz="1400" dirty="0">
                <a:latin typeface="Times New Roman"/>
                <a:cs typeface="Times New Roman"/>
              </a:rPr>
              <a:t>chức </a:t>
            </a:r>
            <a:r>
              <a:rPr sz="1400" spc="-5" dirty="0">
                <a:latin typeface="Times New Roman"/>
                <a:cs typeface="Times New Roman"/>
              </a:rPr>
              <a:t>phân </a:t>
            </a:r>
            <a:r>
              <a:rPr sz="1400" dirty="0">
                <a:latin typeface="Times New Roman"/>
                <a:cs typeface="Times New Roman"/>
              </a:rPr>
              <a:t>loại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l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ợng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bình </a:t>
            </a:r>
            <a:r>
              <a:rPr sz="1400" dirty="0">
                <a:latin typeface="Times New Roman"/>
                <a:cs typeface="Times New Roman"/>
              </a:rPr>
              <a:t>xét </a:t>
            </a:r>
            <a:r>
              <a:rPr sz="1400" spc="-5" dirty="0">
                <a:latin typeface="Times New Roman"/>
                <a:cs typeface="Times New Roman"/>
              </a:rPr>
              <a:t>tôn </a:t>
            </a:r>
            <a:r>
              <a:rPr sz="1400" dirty="0">
                <a:latin typeface="Times New Roman"/>
                <a:cs typeface="Times New Roman"/>
              </a:rPr>
              <a:t>vinh </a:t>
            </a:r>
            <a:r>
              <a:rPr sz="1400" spc="-20" dirty="0" err="1">
                <a:latin typeface="Times New Roman"/>
                <a:cs typeface="Times New Roman"/>
              </a:rPr>
              <a:t>những</a:t>
            </a:r>
            <a:r>
              <a:rPr sz="1400" spc="-20" dirty="0">
                <a:latin typeface="Times New Roman"/>
                <a:cs typeface="Times New Roman"/>
              </a:rPr>
              <a:t> 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hiệu </a:t>
            </a:r>
            <a:r>
              <a:rPr sz="1400" dirty="0">
                <a:latin typeface="Times New Roman"/>
                <a:cs typeface="Times New Roman"/>
              </a:rPr>
              <a:t>tốt,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bố </a:t>
            </a:r>
            <a:r>
              <a:rPr sz="1400" dirty="0" err="1">
                <a:latin typeface="Times New Roman"/>
                <a:cs typeface="Times New Roman"/>
              </a:rPr>
              <a:t>những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hiệu tồi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10" dirty="0" err="1">
                <a:latin typeface="Times New Roman"/>
                <a:cs typeface="Times New Roman"/>
              </a:rPr>
              <a:t>thị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đào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thải;</a:t>
            </a:r>
          </a:p>
          <a:p>
            <a:pPr marL="12700" marR="5715" indent="365125" algn="just">
              <a:lnSpc>
                <a:spcPct val="95400"/>
              </a:lnSpc>
              <a:spcBef>
                <a:spcPts val="590"/>
              </a:spcBef>
              <a:buChar char="-"/>
              <a:tabLst>
                <a:tab pos="487045" algn="l"/>
              </a:tabLst>
            </a:pPr>
            <a:r>
              <a:rPr sz="1400" dirty="0">
                <a:latin typeface="Times New Roman"/>
                <a:cs typeface="Times New Roman"/>
              </a:rPr>
              <a:t>Bản </a:t>
            </a:r>
            <a:r>
              <a:rPr sz="1400" spc="-5" dirty="0">
                <a:latin typeface="Times New Roman"/>
                <a:cs typeface="Times New Roman"/>
              </a:rPr>
              <a:t>thân các doanh nghiệp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ô tô phải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hệ thống </a:t>
            </a:r>
            <a:r>
              <a:rPr sz="1400" dirty="0">
                <a:latin typeface="Times New Roman"/>
                <a:cs typeface="Times New Roman"/>
              </a:rPr>
              <a:t>quản lý </a:t>
            </a:r>
            <a:r>
              <a:rPr sz="1400" dirty="0" err="1">
                <a:latin typeface="Times New Roman"/>
                <a:cs typeface="Times New Roman"/>
              </a:rPr>
              <a:t>chất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phù hợp. Hệ thống </a:t>
            </a:r>
            <a:r>
              <a:rPr sz="1400" dirty="0">
                <a:latin typeface="Times New Roman"/>
                <a:cs typeface="Times New Roman"/>
              </a:rPr>
              <a:t>này </a:t>
            </a:r>
            <a:r>
              <a:rPr sz="1400" spc="5" dirty="0">
                <a:latin typeface="Times New Roman"/>
                <a:cs typeface="Times New Roman"/>
              </a:rPr>
              <a:t>phải </a:t>
            </a:r>
            <a:r>
              <a:rPr sz="1400" dirty="0">
                <a:latin typeface="Times New Roman"/>
                <a:cs typeface="Times New Roman"/>
              </a:rPr>
              <a:t>xây dựng và </a:t>
            </a:r>
            <a:r>
              <a:rPr sz="1400" spc="-5" dirty="0">
                <a:latin typeface="Times New Roman"/>
                <a:cs typeface="Times New Roman"/>
              </a:rPr>
              <a:t>đăng </a:t>
            </a:r>
            <a:r>
              <a:rPr sz="1400" spc="-5" dirty="0" err="1">
                <a:latin typeface="Times New Roman"/>
                <a:cs typeface="Times New Roman"/>
              </a:rPr>
              <a:t>ký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hiệu,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đó trọng </a:t>
            </a:r>
            <a:r>
              <a:rPr sz="1400" spc="-5" dirty="0">
                <a:latin typeface="Times New Roman"/>
                <a:cs typeface="Times New Roman"/>
              </a:rPr>
              <a:t>tâm </a:t>
            </a:r>
            <a:r>
              <a:rPr sz="1400" dirty="0">
                <a:latin typeface="Times New Roman"/>
                <a:cs typeface="Times New Roman"/>
              </a:rPr>
              <a:t>là  </a:t>
            </a:r>
            <a:r>
              <a:rPr sz="1400" spc="-20" dirty="0" err="1">
                <a:latin typeface="Times New Roman"/>
                <a:cs typeface="Times New Roman"/>
              </a:rPr>
              <a:t>chất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l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ợng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dịch </a:t>
            </a:r>
            <a:r>
              <a:rPr sz="1400" dirty="0">
                <a:latin typeface="Times New Roman"/>
                <a:cs typeface="Times New Roman"/>
              </a:rPr>
              <a:t>vụ, </a:t>
            </a:r>
            <a:r>
              <a:rPr sz="1400" spc="-5" dirty="0">
                <a:latin typeface="Times New Roman"/>
                <a:cs typeface="Times New Roman"/>
              </a:rPr>
              <a:t>tổ chức tuyên truyền quảng </a:t>
            </a:r>
            <a:r>
              <a:rPr sz="1400" dirty="0" err="1">
                <a:latin typeface="Times New Roman"/>
                <a:cs typeface="Times New Roman"/>
              </a:rPr>
              <a:t>bá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hiệu, tổ chức </a:t>
            </a:r>
            <a:r>
              <a:rPr sz="1400" spc="-5" dirty="0">
                <a:latin typeface="Times New Roman"/>
                <a:cs typeface="Times New Roman"/>
              </a:rPr>
              <a:t>phổ </a:t>
            </a:r>
            <a:r>
              <a:rPr sz="1400" dirty="0">
                <a:latin typeface="Times New Roman"/>
                <a:cs typeface="Times New Roman"/>
              </a:rPr>
              <a:t>biến,  học </a:t>
            </a:r>
            <a:r>
              <a:rPr sz="1400" spc="-114" dirty="0">
                <a:latin typeface="Times New Roman"/>
                <a:cs typeface="Times New Roman"/>
              </a:rPr>
              <a:t>tập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cán </a:t>
            </a:r>
            <a:r>
              <a:rPr sz="1400" spc="-5" dirty="0">
                <a:latin typeface="Times New Roman"/>
                <a:cs typeface="Times New Roman"/>
              </a:rPr>
              <a:t>bộ ,công nhân viên.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xuyên </a:t>
            </a:r>
            <a:r>
              <a:rPr sz="1400" dirty="0">
                <a:latin typeface="Times New Roman"/>
                <a:cs typeface="Times New Roman"/>
              </a:rPr>
              <a:t>kiểm tra, giám sát việc </a:t>
            </a:r>
            <a:r>
              <a:rPr sz="1400" spc="-5" dirty="0">
                <a:latin typeface="Times New Roman"/>
                <a:cs typeface="Times New Roman"/>
              </a:rPr>
              <a:t>thực hiện,  tiếp </a:t>
            </a:r>
            <a:r>
              <a:rPr sz="1400" spc="-25" dirty="0">
                <a:latin typeface="Times New Roman"/>
                <a:cs typeface="Times New Roman"/>
              </a:rPr>
              <a:t>nhận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thông tin </a:t>
            </a:r>
            <a:r>
              <a:rPr sz="1400" spc="5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phía khách hàng, </a:t>
            </a:r>
            <a:r>
              <a:rPr sz="1400" dirty="0">
                <a:latin typeface="Times New Roman"/>
                <a:cs typeface="Times New Roman"/>
              </a:rPr>
              <a:t>giải </a:t>
            </a:r>
            <a:r>
              <a:rPr sz="1400" spc="-5" dirty="0">
                <a:latin typeface="Times New Roman"/>
                <a:cs typeface="Times New Roman"/>
              </a:rPr>
              <a:t>quyết thỏa đáng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khiếu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nại.</a:t>
            </a:r>
          </a:p>
          <a:p>
            <a:pPr marL="12700" marR="5715" algn="just">
              <a:lnSpc>
                <a:spcPts val="1600"/>
              </a:lnSpc>
              <a:spcBef>
                <a:spcPts val="640"/>
              </a:spcBef>
            </a:pPr>
            <a:r>
              <a:rPr sz="1400" b="1" i="1" dirty="0">
                <a:latin typeface="Times New Roman"/>
                <a:cs typeface="Times New Roman"/>
              </a:rPr>
              <a:t>3.1.5.2. </a:t>
            </a:r>
            <a:r>
              <a:rPr sz="1400" b="1" i="1" spc="-5" dirty="0">
                <a:latin typeface="Times New Roman"/>
                <a:cs typeface="Times New Roman"/>
              </a:rPr>
              <a:t>Trách nhiệm </a:t>
            </a:r>
            <a:r>
              <a:rPr sz="1400" b="1" i="1" dirty="0">
                <a:latin typeface="Times New Roman"/>
                <a:cs typeface="Times New Roman"/>
              </a:rPr>
              <a:t>của </a:t>
            </a:r>
            <a:r>
              <a:rPr sz="1400" b="1" i="1" spc="-5" dirty="0">
                <a:latin typeface="Times New Roman"/>
                <a:cs typeface="Times New Roman"/>
              </a:rPr>
              <a:t>người lái </a:t>
            </a:r>
            <a:r>
              <a:rPr sz="1400" b="1" i="1" dirty="0">
                <a:latin typeface="Times New Roman"/>
                <a:cs typeface="Times New Roman"/>
              </a:rPr>
              <a:t>xe </a:t>
            </a:r>
            <a:r>
              <a:rPr sz="1400" b="1" i="1" spc="-5" dirty="0">
                <a:latin typeface="Times New Roman"/>
                <a:cs typeface="Times New Roman"/>
              </a:rPr>
              <a:t>trong </a:t>
            </a:r>
            <a:r>
              <a:rPr sz="1400" b="1" i="1" dirty="0">
                <a:latin typeface="Times New Roman"/>
                <a:cs typeface="Times New Roman"/>
              </a:rPr>
              <a:t>việc </a:t>
            </a:r>
            <a:r>
              <a:rPr sz="1400" b="1" i="1" spc="-5" dirty="0">
                <a:latin typeface="Times New Roman"/>
                <a:cs typeface="Times New Roman"/>
              </a:rPr>
              <a:t>bảo </a:t>
            </a:r>
            <a:r>
              <a:rPr sz="1400" b="1" i="1" spc="-10" dirty="0">
                <a:latin typeface="Times New Roman"/>
                <a:cs typeface="Times New Roman"/>
              </a:rPr>
              <a:t>đảm chất </a:t>
            </a:r>
            <a:r>
              <a:rPr sz="1400" b="1" i="1" spc="-5" dirty="0">
                <a:latin typeface="Times New Roman"/>
                <a:cs typeface="Times New Roman"/>
              </a:rPr>
              <a:t>lượng </a:t>
            </a:r>
            <a:r>
              <a:rPr sz="1400" b="1" i="1" dirty="0">
                <a:latin typeface="Times New Roman"/>
                <a:cs typeface="Times New Roman"/>
              </a:rPr>
              <a:t>dịch vụ vận </a:t>
            </a:r>
            <a:r>
              <a:rPr sz="1400" b="1" i="1" spc="-5" dirty="0">
                <a:latin typeface="Times New Roman"/>
                <a:cs typeface="Times New Roman"/>
              </a:rPr>
              <a:t>tải  </a:t>
            </a:r>
            <a:r>
              <a:rPr sz="1400" b="1" i="1" dirty="0">
                <a:latin typeface="Times New Roman"/>
                <a:cs typeface="Times New Roman"/>
              </a:rPr>
              <a:t>bằng xe ô</a:t>
            </a:r>
            <a:r>
              <a:rPr sz="1400" b="1" i="1" spc="-35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ts val="1600"/>
              </a:lnSpc>
              <a:spcBef>
                <a:spcPts val="600"/>
              </a:spcBef>
            </a:pPr>
            <a:r>
              <a:rPr sz="1400" spc="-5" dirty="0" err="1">
                <a:latin typeface="Times New Roman"/>
                <a:cs typeface="Times New Roman"/>
              </a:rPr>
              <a:t>Đặc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err="1" smtClean="0">
                <a:latin typeface="Times New Roman"/>
                <a:cs typeface="Times New Roman"/>
              </a:rPr>
              <a:t>tr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smtClean="0">
                <a:latin typeface="Times New Roman"/>
                <a:cs typeface="Times New Roman"/>
              </a:rPr>
              <a:t>ng </a:t>
            </a:r>
            <a:r>
              <a:rPr sz="1400" dirty="0">
                <a:latin typeface="Times New Roman"/>
                <a:cs typeface="Times New Roman"/>
              </a:rPr>
              <a:t>cơ bản </a:t>
            </a:r>
            <a:r>
              <a:rPr sz="1400" spc="-5" dirty="0">
                <a:latin typeface="Times New Roman"/>
                <a:cs typeface="Times New Roman"/>
              </a:rPr>
              <a:t>của vận tải 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là hoạt </a:t>
            </a:r>
            <a:r>
              <a:rPr sz="1400" spc="-5" dirty="0">
                <a:latin typeface="Times New Roman"/>
                <a:cs typeface="Times New Roman"/>
              </a:rPr>
              <a:t>động trên </a:t>
            </a:r>
            <a:r>
              <a:rPr sz="1400" dirty="0">
                <a:latin typeface="Times New Roman"/>
                <a:cs typeface="Times New Roman"/>
              </a:rPr>
              <a:t>phạm vi </a:t>
            </a:r>
            <a:r>
              <a:rPr sz="1400" spc="-5" dirty="0">
                <a:latin typeface="Times New Roman"/>
                <a:cs typeface="Times New Roman"/>
              </a:rPr>
              <a:t>rộng, đi </a:t>
            </a:r>
            <a:r>
              <a:rPr sz="1400" spc="-50" dirty="0">
                <a:latin typeface="Times New Roman"/>
                <a:cs typeface="Times New Roman"/>
              </a:rPr>
              <a:t>tới  </a:t>
            </a:r>
            <a:r>
              <a:rPr sz="1400" spc="-5" dirty="0">
                <a:latin typeface="Times New Roman"/>
                <a:cs typeface="Times New Roman"/>
              </a:rPr>
              <a:t>mọi miền </a:t>
            </a:r>
            <a:r>
              <a:rPr sz="1400" dirty="0" err="1">
                <a:latin typeface="Times New Roman"/>
                <a:cs typeface="Times New Roman"/>
              </a:rPr>
              <a:t>đất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ớc</a:t>
            </a:r>
            <a:r>
              <a:rPr sz="1400" spc="-90" dirty="0">
                <a:latin typeface="Times New Roman"/>
                <a:cs typeface="Times New Roman"/>
              </a:rPr>
              <a:t>, </a:t>
            </a:r>
            <a:r>
              <a:rPr sz="1400" spc="-5" dirty="0" err="1">
                <a:latin typeface="Times New Roman"/>
                <a:cs typeface="Times New Roman"/>
              </a:rPr>
              <a:t>các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 khu </a:t>
            </a:r>
            <a:r>
              <a:rPr sz="1400" dirty="0">
                <a:latin typeface="Times New Roman"/>
                <a:cs typeface="Times New Roman"/>
              </a:rPr>
              <a:t>vực và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dirty="0">
                <a:latin typeface="Times New Roman"/>
                <a:cs typeface="Times New Roman"/>
              </a:rPr>
              <a:t>cả </a:t>
            </a:r>
            <a:r>
              <a:rPr sz="1400" spc="-5" dirty="0">
                <a:latin typeface="Times New Roman"/>
                <a:cs typeface="Times New Roman"/>
              </a:rPr>
              <a:t>trên thế giới, là </a:t>
            </a:r>
            <a:r>
              <a:rPr sz="1400" dirty="0">
                <a:latin typeface="Times New Roman"/>
                <a:cs typeface="Times New Roman"/>
              </a:rPr>
              <a:t>loại </a:t>
            </a:r>
            <a:r>
              <a:rPr sz="1400" spc="-5" dirty="0">
                <a:latin typeface="Times New Roman"/>
                <a:cs typeface="Times New Roman"/>
              </a:rPr>
              <a:t>hình </a:t>
            </a:r>
            <a:r>
              <a:rPr sz="1400" spc="-75" dirty="0">
                <a:latin typeface="Times New Roman"/>
                <a:cs typeface="Times New Roman"/>
              </a:rPr>
              <a:t>hoạt  </a:t>
            </a:r>
            <a:r>
              <a:rPr sz="1400" spc="-5" dirty="0">
                <a:latin typeface="Times New Roman"/>
                <a:cs typeface="Times New Roman"/>
              </a:rPr>
              <a:t>động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có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tính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độc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lập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cao,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chỉ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cần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một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một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là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đã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có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thể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thực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30" dirty="0">
                <a:latin typeface="Times New Roman"/>
                <a:cs typeface="Times New Roman"/>
              </a:rPr>
              <a:t>hiện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867473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715" algn="just">
              <a:lnSpc>
                <a:spcPts val="1600"/>
              </a:lnSpc>
              <a:spcBef>
                <a:spcPts val="225"/>
              </a:spcBef>
            </a:pP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một quá trình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tải. 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 err="1">
                <a:latin typeface="Times New Roman"/>
                <a:cs typeface="Times New Roman"/>
              </a:rPr>
              <a:t>là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thay mặt doanh nghiệp, </a:t>
            </a:r>
            <a:r>
              <a:rPr sz="1400" spc="-5" dirty="0" err="1">
                <a:latin typeface="Times New Roman"/>
                <a:cs typeface="Times New Roman"/>
              </a:rPr>
              <a:t>chủ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lang="en-US" sz="1400" spc="-75" dirty="0">
                <a:latin typeface="Times New Roman"/>
                <a:cs typeface="Times New Roman"/>
              </a:rPr>
              <a:t> </a:t>
            </a:r>
            <a:r>
              <a:rPr lang="en-US" sz="1400" spc="-75" dirty="0" err="1" smtClean="0">
                <a:latin typeface="Times New Roman"/>
                <a:cs typeface="Times New Roman"/>
              </a:rPr>
              <a:t>tiện</a:t>
            </a:r>
            <a:r>
              <a:rPr lang="en-US" sz="1400" spc="-7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tiếp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xúc </a:t>
            </a:r>
            <a:r>
              <a:rPr sz="1400" spc="-5" dirty="0">
                <a:latin typeface="Times New Roman"/>
                <a:cs typeface="Times New Roman"/>
              </a:rPr>
              <a:t>rộng rãi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hành khách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chủ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hàng.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ct val="95200"/>
              </a:lnSpc>
              <a:spcBef>
                <a:spcPts val="550"/>
              </a:spcBef>
            </a:pP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hình </a:t>
            </a:r>
            <a:r>
              <a:rPr sz="1400" dirty="0">
                <a:latin typeface="Times New Roman"/>
                <a:cs typeface="Times New Roman"/>
              </a:rPr>
              <a:t>thức khoán </a:t>
            </a:r>
            <a:r>
              <a:rPr sz="1400" spc="-5" dirty="0">
                <a:latin typeface="Times New Roman"/>
                <a:cs typeface="Times New Roman"/>
              </a:rPr>
              <a:t>doanh thu theo chuyến </a:t>
            </a:r>
            <a:r>
              <a:rPr sz="1400" spc="-10" dirty="0" err="1">
                <a:latin typeface="Times New Roman"/>
                <a:cs typeface="Times New Roman"/>
              </a:rPr>
              <a:t>cho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xe, </a:t>
            </a:r>
            <a:r>
              <a:rPr sz="1400" dirty="0">
                <a:latin typeface="Times New Roman"/>
                <a:cs typeface="Times New Roman"/>
              </a:rPr>
              <a:t>sức </a:t>
            </a:r>
            <a:r>
              <a:rPr sz="1400" spc="-10" dirty="0">
                <a:latin typeface="Times New Roman"/>
                <a:cs typeface="Times New Roman"/>
              </a:rPr>
              <a:t>ép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20" dirty="0">
                <a:latin typeface="Times New Roman"/>
                <a:cs typeface="Times New Roman"/>
              </a:rPr>
              <a:t>doanh  </a:t>
            </a:r>
            <a:r>
              <a:rPr sz="1400" spc="-5" dirty="0">
                <a:latin typeface="Times New Roman"/>
                <a:cs typeface="Times New Roman"/>
              </a:rPr>
              <a:t>thu </a:t>
            </a:r>
            <a:r>
              <a:rPr sz="1400" dirty="0">
                <a:latin typeface="Times New Roman"/>
                <a:cs typeface="Times New Roman"/>
              </a:rPr>
              <a:t>đã làm </a:t>
            </a:r>
            <a:r>
              <a:rPr sz="1400" dirty="0" err="1">
                <a:latin typeface="Times New Roman"/>
                <a:cs typeface="Times New Roman"/>
              </a:rPr>
              <a:t>cho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phải </a:t>
            </a:r>
            <a:r>
              <a:rPr sz="1400" spc="-5" dirty="0">
                <a:latin typeface="Times New Roman"/>
                <a:cs typeface="Times New Roman"/>
              </a:rPr>
              <a:t>tìm mọi </a:t>
            </a:r>
            <a:r>
              <a:rPr sz="1400" dirty="0">
                <a:latin typeface="Times New Roman"/>
                <a:cs typeface="Times New Roman"/>
              </a:rPr>
              <a:t>cách </a:t>
            </a:r>
            <a:r>
              <a:rPr sz="1400" spc="-5" dirty="0">
                <a:latin typeface="Times New Roman"/>
                <a:cs typeface="Times New Roman"/>
              </a:rPr>
              <a:t>xoay </a:t>
            </a:r>
            <a:r>
              <a:rPr sz="1400" spc="5" dirty="0">
                <a:latin typeface="Times New Roman"/>
                <a:cs typeface="Times New Roman"/>
              </a:rPr>
              <a:t>sở </a:t>
            </a:r>
            <a:r>
              <a:rPr sz="1400" dirty="0">
                <a:latin typeface="Times New Roman"/>
                <a:cs typeface="Times New Roman"/>
              </a:rPr>
              <a:t>để có </a:t>
            </a:r>
            <a:r>
              <a:rPr sz="1400" spc="-5" dirty="0">
                <a:latin typeface="Times New Roman"/>
                <a:cs typeface="Times New Roman"/>
              </a:rPr>
              <a:t>đủ doanh thu </a:t>
            </a:r>
            <a:r>
              <a:rPr sz="1400" dirty="0">
                <a:latin typeface="Times New Roman"/>
                <a:cs typeface="Times New Roman"/>
              </a:rPr>
              <a:t>nộp </a:t>
            </a:r>
            <a:r>
              <a:rPr sz="1400" spc="-25" dirty="0">
                <a:latin typeface="Times New Roman"/>
                <a:cs typeface="Times New Roman"/>
              </a:rPr>
              <a:t>khoán  </a:t>
            </a:r>
            <a:r>
              <a:rPr sz="1400" dirty="0">
                <a:latin typeface="Times New Roman"/>
                <a:cs typeface="Times New Roman"/>
              </a:rPr>
              <a:t>và có tiền </a:t>
            </a:r>
            <a:r>
              <a:rPr sz="1400" spc="-5" dirty="0">
                <a:latin typeface="Times New Roman"/>
                <a:cs typeface="Times New Roman"/>
              </a:rPr>
              <a:t>thu nhập cho mình cùng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khoản chi phí khác. Vì </a:t>
            </a:r>
            <a:r>
              <a:rPr sz="1400" dirty="0">
                <a:latin typeface="Times New Roman"/>
                <a:cs typeface="Times New Roman"/>
              </a:rPr>
              <a:t>vậy,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35" dirty="0">
                <a:latin typeface="Times New Roman"/>
                <a:cs typeface="Times New Roman"/>
              </a:rPr>
              <a:t>ít  </a:t>
            </a:r>
            <a:r>
              <a:rPr sz="1400" spc="-5" dirty="0">
                <a:latin typeface="Times New Roman"/>
                <a:cs typeface="Times New Roman"/>
              </a:rPr>
              <a:t>chú </a:t>
            </a:r>
            <a:r>
              <a:rPr sz="1400" dirty="0">
                <a:latin typeface="Times New Roman"/>
                <a:cs typeface="Times New Roman"/>
              </a:rPr>
              <a:t>ý đến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l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vận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tải.</a:t>
            </a:r>
          </a:p>
          <a:p>
            <a:pPr marL="12700" marR="6985" indent="365125" algn="just">
              <a:lnSpc>
                <a:spcPts val="1600"/>
              </a:lnSpc>
              <a:spcBef>
                <a:spcPts val="650"/>
              </a:spcBef>
            </a:pP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hình </a:t>
            </a:r>
            <a:r>
              <a:rPr sz="1400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quản </a:t>
            </a:r>
            <a:r>
              <a:rPr sz="1400" dirty="0">
                <a:latin typeface="Times New Roman"/>
                <a:cs typeface="Times New Roman"/>
              </a:rPr>
              <a:t>lý tập </a:t>
            </a:r>
            <a:r>
              <a:rPr sz="1400" spc="-5" dirty="0">
                <a:latin typeface="Times New Roman"/>
                <a:cs typeface="Times New Roman"/>
              </a:rPr>
              <a:t>trung,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nghiệp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khoán </a:t>
            </a:r>
            <a:r>
              <a:rPr sz="1400" spc="-5" dirty="0">
                <a:latin typeface="Times New Roman"/>
                <a:cs typeface="Times New Roman"/>
              </a:rPr>
              <a:t>doanh thu  từng chuyến </a:t>
            </a:r>
            <a:r>
              <a:rPr sz="1400" spc="-5" dirty="0" err="1">
                <a:latin typeface="Times New Roman"/>
                <a:cs typeface="Times New Roman"/>
              </a:rPr>
              <a:t>nên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không </a:t>
            </a:r>
            <a:r>
              <a:rPr sz="1400" dirty="0">
                <a:latin typeface="Times New Roman"/>
                <a:cs typeface="Times New Roman"/>
              </a:rPr>
              <a:t>chịu </a:t>
            </a:r>
            <a:r>
              <a:rPr sz="1400" spc="-5" dirty="0">
                <a:latin typeface="Times New Roman"/>
                <a:cs typeface="Times New Roman"/>
              </a:rPr>
              <a:t>sức </a:t>
            </a:r>
            <a:r>
              <a:rPr sz="1400" dirty="0">
                <a:latin typeface="Times New Roman"/>
                <a:cs typeface="Times New Roman"/>
              </a:rPr>
              <a:t>ép về </a:t>
            </a:r>
            <a:r>
              <a:rPr sz="1400" spc="-5" dirty="0">
                <a:latin typeface="Times New Roman"/>
                <a:cs typeface="Times New Roman"/>
              </a:rPr>
              <a:t>bảo </a:t>
            </a:r>
            <a:r>
              <a:rPr sz="1400" dirty="0">
                <a:latin typeface="Times New Roman"/>
                <a:cs typeface="Times New Roman"/>
              </a:rPr>
              <a:t>đảm doanh </a:t>
            </a:r>
            <a:r>
              <a:rPr sz="1400" spc="-5" dirty="0">
                <a:latin typeface="Times New Roman"/>
                <a:cs typeface="Times New Roman"/>
              </a:rPr>
              <a:t>thu,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145" dirty="0">
                <a:latin typeface="Times New Roman"/>
                <a:cs typeface="Times New Roman"/>
              </a:rPr>
              <a:t>có 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kiện nâng cao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l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phục </a:t>
            </a:r>
            <a:r>
              <a:rPr sz="1400" dirty="0">
                <a:latin typeface="Times New Roman"/>
                <a:cs typeface="Times New Roman"/>
              </a:rPr>
              <a:t>vụ, từ đó </a:t>
            </a:r>
            <a:r>
              <a:rPr sz="1400" spc="-5" dirty="0">
                <a:latin typeface="Times New Roman"/>
                <a:cs typeface="Times New Roman"/>
              </a:rPr>
              <a:t>thu </a:t>
            </a:r>
            <a:r>
              <a:rPr sz="1400" spc="-5" dirty="0" err="1">
                <a:latin typeface="Times New Roman"/>
                <a:cs typeface="Times New Roman"/>
              </a:rPr>
              <a:t>hút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khách và </a:t>
            </a:r>
            <a:r>
              <a:rPr sz="1400" spc="-5" dirty="0">
                <a:latin typeface="Times New Roman"/>
                <a:cs typeface="Times New Roman"/>
              </a:rPr>
              <a:t>khách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hàng.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ct val="95300"/>
              </a:lnSpc>
              <a:spcBef>
                <a:spcPts val="560"/>
              </a:spcBef>
            </a:pP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05 </a:t>
            </a:r>
            <a:r>
              <a:rPr sz="1400" spc="-5" dirty="0">
                <a:latin typeface="Times New Roman"/>
                <a:cs typeface="Times New Roman"/>
              </a:rPr>
              <a:t>tiêu chí để đánh giá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dịch </a:t>
            </a:r>
            <a:r>
              <a:rPr sz="1400" spc="-5" dirty="0">
                <a:latin typeface="Times New Roman"/>
                <a:cs typeface="Times New Roman"/>
              </a:rPr>
              <a:t>vụ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bằng </a:t>
            </a:r>
            <a:r>
              <a:rPr sz="1400" dirty="0">
                <a:latin typeface="Times New Roman"/>
                <a:cs typeface="Times New Roman"/>
              </a:rPr>
              <a:t>xe ô tô </a:t>
            </a:r>
            <a:r>
              <a:rPr sz="1400" spc="-5" dirty="0">
                <a:latin typeface="Times New Roman"/>
                <a:cs typeface="Times New Roman"/>
              </a:rPr>
              <a:t>gồm: </a:t>
            </a:r>
            <a:r>
              <a:rPr sz="1400" spc="-30" dirty="0">
                <a:latin typeface="Times New Roman"/>
                <a:cs typeface="Times New Roman"/>
              </a:rPr>
              <a:t>Mức  </a:t>
            </a:r>
            <a:r>
              <a:rPr sz="1400" dirty="0">
                <a:latin typeface="Times New Roman"/>
                <a:cs typeface="Times New Roman"/>
              </a:rPr>
              <a:t>độ an </a:t>
            </a:r>
            <a:r>
              <a:rPr sz="1400" spc="-5" dirty="0">
                <a:latin typeface="Times New Roman"/>
                <a:cs typeface="Times New Roman"/>
              </a:rPr>
              <a:t>toàn; </a:t>
            </a:r>
            <a:r>
              <a:rPr sz="1400" dirty="0">
                <a:latin typeface="Times New Roman"/>
                <a:cs typeface="Times New Roman"/>
              </a:rPr>
              <a:t>thực </a:t>
            </a:r>
            <a:r>
              <a:rPr sz="1400" spc="-5" dirty="0">
                <a:latin typeface="Times New Roman"/>
                <a:cs typeface="Times New Roman"/>
              </a:rPr>
              <a:t>hiện đúng hành trình, </a:t>
            </a: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gian;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thuận lợi; </a:t>
            </a:r>
            <a:r>
              <a:rPr sz="1400" dirty="0">
                <a:latin typeface="Times New Roman"/>
                <a:cs typeface="Times New Roman"/>
              </a:rPr>
              <a:t>tiện </a:t>
            </a:r>
            <a:r>
              <a:rPr sz="1400" spc="-5" dirty="0">
                <a:latin typeface="Times New Roman"/>
                <a:cs typeface="Times New Roman"/>
              </a:rPr>
              <a:t>nghi </a:t>
            </a:r>
            <a:r>
              <a:rPr sz="1400" dirty="0">
                <a:latin typeface="Times New Roman"/>
                <a:cs typeface="Times New Roman"/>
              </a:rPr>
              <a:t>phục vụ, </a:t>
            </a:r>
            <a:r>
              <a:rPr sz="1400" spc="-5" dirty="0">
                <a:latin typeface="Times New Roman"/>
                <a:cs typeface="Times New Roman"/>
              </a:rPr>
              <a:t>sự  thoải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mái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khi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xe;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các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quyền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lợi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của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hành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khách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chủ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hàng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thì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có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vai </a:t>
            </a:r>
            <a:r>
              <a:rPr sz="1400" dirty="0">
                <a:latin typeface="Times New Roman"/>
                <a:cs typeface="Times New Roman"/>
              </a:rPr>
              <a:t> trò </a:t>
            </a:r>
            <a:r>
              <a:rPr sz="1400" spc="-5" dirty="0">
                <a:latin typeface="Times New Roman"/>
                <a:cs typeface="Times New Roman"/>
              </a:rPr>
              <a:t>quan trọng, </a:t>
            </a:r>
            <a:r>
              <a:rPr sz="1400" dirty="0">
                <a:latin typeface="Times New Roman"/>
                <a:cs typeface="Times New Roman"/>
              </a:rPr>
              <a:t>thậm trí là </a:t>
            </a:r>
            <a:r>
              <a:rPr sz="1400" spc="-5" dirty="0">
                <a:latin typeface="Times New Roman"/>
                <a:cs typeface="Times New Roman"/>
              </a:rPr>
              <a:t>quyết định </a:t>
            </a:r>
            <a:r>
              <a:rPr sz="1400" dirty="0">
                <a:latin typeface="Times New Roman"/>
                <a:cs typeface="Times New Roman"/>
              </a:rPr>
              <a:t>đối với cả 05 </a:t>
            </a:r>
            <a:r>
              <a:rPr sz="1400" spc="-5" dirty="0">
                <a:latin typeface="Times New Roman"/>
                <a:cs typeface="Times New Roman"/>
              </a:rPr>
              <a:t>tiêu chí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này.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300"/>
              </a:lnSpc>
              <a:spcBef>
                <a:spcPts val="595"/>
              </a:spcBef>
            </a:pPr>
            <a:r>
              <a:rPr sz="1400" spc="-5" dirty="0">
                <a:latin typeface="Times New Roman"/>
                <a:cs typeface="Times New Roman"/>
              </a:rPr>
              <a:t>Chính vì vậy, </a:t>
            </a:r>
            <a:r>
              <a:rPr sz="1400" dirty="0">
                <a:latin typeface="Times New Roman"/>
                <a:cs typeface="Times New Roman"/>
              </a:rPr>
              <a:t>vấn </a:t>
            </a:r>
            <a:r>
              <a:rPr sz="1400" spc="5" dirty="0">
                <a:latin typeface="Times New Roman"/>
                <a:cs typeface="Times New Roman"/>
              </a:rPr>
              <a:t>đề </a:t>
            </a:r>
            <a:r>
              <a:rPr sz="1400" spc="-5" dirty="0">
                <a:latin typeface="Times New Roman"/>
                <a:cs typeface="Times New Roman"/>
              </a:rPr>
              <a:t>tiêu </a:t>
            </a:r>
            <a:r>
              <a:rPr sz="1400" spc="-5" dirty="0" err="1">
                <a:latin typeface="Times New Roman"/>
                <a:cs typeface="Times New Roman"/>
              </a:rPr>
              <a:t>chuẩn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xe, đạo đức nghề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0" dirty="0">
                <a:latin typeface="Times New Roman"/>
                <a:cs typeface="Times New Roman"/>
              </a:rPr>
              <a:t>lái 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 err="1">
                <a:latin typeface="Times New Roman"/>
                <a:cs typeface="Times New Roman"/>
              </a:rPr>
              <a:t>đang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các cơ </a:t>
            </a:r>
            <a:r>
              <a:rPr sz="1400" spc="-5" dirty="0">
                <a:latin typeface="Times New Roman"/>
                <a:cs typeface="Times New Roman"/>
              </a:rPr>
              <a:t>quan quản </a:t>
            </a:r>
            <a:r>
              <a:rPr sz="1400" dirty="0">
                <a:latin typeface="Times New Roman"/>
                <a:cs typeface="Times New Roman"/>
              </a:rPr>
              <a:t>lý và các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nghiệp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spc="-10" dirty="0">
                <a:latin typeface="Times New Roman"/>
                <a:cs typeface="Times New Roman"/>
              </a:rPr>
              <a:t>tâm. </a:t>
            </a:r>
            <a:r>
              <a:rPr sz="1400" dirty="0">
                <a:latin typeface="Times New Roman"/>
                <a:cs typeface="Times New Roman"/>
              </a:rPr>
              <a:t>Nhiều </a:t>
            </a:r>
            <a:r>
              <a:rPr sz="1400" spc="-5" dirty="0">
                <a:latin typeface="Times New Roman"/>
                <a:cs typeface="Times New Roman"/>
              </a:rPr>
              <a:t>doanh nghiệp 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5" dirty="0">
                <a:latin typeface="Times New Roman"/>
                <a:cs typeface="Times New Roman"/>
              </a:rPr>
              <a:t>tổ chức </a:t>
            </a:r>
            <a:r>
              <a:rPr sz="1400" spc="-10" dirty="0">
                <a:latin typeface="Times New Roman"/>
                <a:cs typeface="Times New Roman"/>
              </a:rPr>
              <a:t>“Đào </a:t>
            </a:r>
            <a:r>
              <a:rPr sz="1400" dirty="0">
                <a:latin typeface="Times New Roman"/>
                <a:cs typeface="Times New Roman"/>
              </a:rPr>
              <a:t>tạo lại” về </a:t>
            </a:r>
            <a:r>
              <a:rPr sz="1400" spc="-5" dirty="0">
                <a:latin typeface="Times New Roman"/>
                <a:cs typeface="Times New Roman"/>
              </a:rPr>
              <a:t>trình độ </a:t>
            </a:r>
            <a:r>
              <a:rPr sz="1400" dirty="0">
                <a:latin typeface="Times New Roman"/>
                <a:cs typeface="Times New Roman"/>
              </a:rPr>
              <a:t>nghề </a:t>
            </a:r>
            <a:r>
              <a:rPr sz="1400" spc="-5" dirty="0">
                <a:latin typeface="Times New Roman"/>
                <a:cs typeface="Times New Roman"/>
              </a:rPr>
              <a:t>nghiệp, </a:t>
            </a:r>
            <a:r>
              <a:rPr sz="1400" dirty="0">
                <a:latin typeface="Times New Roman"/>
                <a:cs typeface="Times New Roman"/>
              </a:rPr>
              <a:t>kỹ năng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toàn, </a:t>
            </a:r>
            <a:r>
              <a:rPr sz="1400" spc="5" dirty="0">
                <a:latin typeface="Times New Roman"/>
                <a:cs typeface="Times New Roman"/>
              </a:rPr>
              <a:t>bảo </a:t>
            </a:r>
            <a:r>
              <a:rPr sz="1400" spc="-5" dirty="0">
                <a:latin typeface="Times New Roman"/>
                <a:cs typeface="Times New Roman"/>
              </a:rPr>
              <a:t>vệ </a:t>
            </a:r>
            <a:r>
              <a:rPr sz="1400" spc="-5" dirty="0" err="1">
                <a:latin typeface="Times New Roman"/>
                <a:cs typeface="Times New Roman"/>
              </a:rPr>
              <a:t>môi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 đạo đức </a:t>
            </a:r>
            <a:r>
              <a:rPr sz="1400" spc="-5" dirty="0">
                <a:latin typeface="Times New Roman"/>
                <a:cs typeface="Times New Roman"/>
              </a:rPr>
              <a:t>nghề nghiệp </a:t>
            </a:r>
            <a:r>
              <a:rPr sz="1400" spc="-5" dirty="0" err="1">
                <a:latin typeface="Times New Roman"/>
                <a:cs typeface="Times New Roman"/>
              </a:rPr>
              <a:t>của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kinh doanh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tải </a:t>
            </a:r>
            <a:r>
              <a:rPr sz="1400" spc="-5" dirty="0">
                <a:latin typeface="Times New Roman"/>
                <a:cs typeface="Times New Roman"/>
              </a:rPr>
              <a:t>bằng xe </a:t>
            </a:r>
            <a:r>
              <a:rPr sz="1400" dirty="0">
                <a:latin typeface="Times New Roman"/>
                <a:cs typeface="Times New Roman"/>
              </a:rPr>
              <a:t>ô tô, </a:t>
            </a:r>
            <a:r>
              <a:rPr sz="1400" spc="-90" dirty="0">
                <a:latin typeface="Times New Roman"/>
                <a:cs typeface="Times New Roman"/>
              </a:rPr>
              <a:t>nhằm  </a:t>
            </a:r>
            <a:r>
              <a:rPr sz="1400" spc="5" dirty="0" err="1">
                <a:latin typeface="Times New Roman"/>
                <a:cs typeface="Times New Roman"/>
              </a:rPr>
              <a:t>giữ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chất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dịch vụ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hiệu của </a:t>
            </a:r>
            <a:r>
              <a:rPr sz="1400" spc="-5" dirty="0">
                <a:latin typeface="Times New Roman"/>
                <a:cs typeface="Times New Roman"/>
              </a:rPr>
              <a:t>doanh nghiệp mình. </a:t>
            </a:r>
            <a:r>
              <a:rPr sz="1400" dirty="0">
                <a:latin typeface="Times New Roman"/>
                <a:cs typeface="Times New Roman"/>
              </a:rPr>
              <a:t>Nhờ </a:t>
            </a:r>
            <a:r>
              <a:rPr sz="1400" spc="-5" dirty="0">
                <a:latin typeface="Times New Roman"/>
                <a:cs typeface="Times New Roman"/>
              </a:rPr>
              <a:t>đó, thu </a:t>
            </a:r>
            <a:r>
              <a:rPr sz="1400" spc="-185" dirty="0">
                <a:latin typeface="Times New Roman"/>
                <a:cs typeface="Times New Roman"/>
              </a:rPr>
              <a:t>hút  </a:t>
            </a:r>
            <a:r>
              <a:rPr sz="1400" spc="-5" dirty="0">
                <a:latin typeface="Times New Roman"/>
                <a:cs typeface="Times New Roman"/>
              </a:rPr>
              <a:t>hành khách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chủ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hàng.</a:t>
            </a:r>
          </a:p>
          <a:p>
            <a:pPr marL="12700" marR="203200" lvl="1" algn="just">
              <a:lnSpc>
                <a:spcPts val="1600"/>
              </a:lnSpc>
              <a:spcBef>
                <a:spcPts val="635"/>
              </a:spcBef>
              <a:buAutoNum type="arabicPeriod" startAt="2"/>
              <a:tabLst>
                <a:tab pos="325755" algn="l"/>
              </a:tabLst>
            </a:pPr>
            <a:r>
              <a:rPr sz="1400" spc="-5" dirty="0">
                <a:latin typeface="Times New Roman"/>
                <a:cs typeface="Times New Roman"/>
              </a:rPr>
              <a:t>TÁC ĐỘNG </a:t>
            </a:r>
            <a:r>
              <a:rPr sz="1400" dirty="0">
                <a:latin typeface="Times New Roman"/>
                <a:cs typeface="Times New Roman"/>
              </a:rPr>
              <a:t>CỦA CƠ </a:t>
            </a:r>
            <a:r>
              <a:rPr sz="1400" spc="-5" dirty="0">
                <a:latin typeface="Times New Roman"/>
                <a:cs typeface="Times New Roman"/>
              </a:rPr>
              <a:t>CHẾ </a:t>
            </a:r>
            <a:r>
              <a:rPr sz="1400" dirty="0">
                <a:latin typeface="Times New Roman"/>
                <a:cs typeface="Times New Roman"/>
              </a:rPr>
              <a:t>THỊ </a:t>
            </a:r>
            <a:r>
              <a:rPr sz="1400" spc="-5" dirty="0" smtClean="0">
                <a:latin typeface="Times New Roman"/>
                <a:cs typeface="Times New Roman"/>
              </a:rPr>
              <a:t>TR</a:t>
            </a:r>
            <a:r>
              <a:rPr lang="en-US" sz="1400" spc="-5" dirty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ỜNG </a:t>
            </a:r>
            <a:r>
              <a:rPr sz="1400" spc="-5" dirty="0">
                <a:latin typeface="Times New Roman"/>
                <a:cs typeface="Times New Roman"/>
              </a:rPr>
              <a:t>ĐỂN 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NGHỀ </a:t>
            </a:r>
            <a:r>
              <a:rPr sz="1400" spc="-45" dirty="0">
                <a:latin typeface="Times New Roman"/>
                <a:cs typeface="Times New Roman"/>
              </a:rPr>
              <a:t>NGHIỆP 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spc="-5" dirty="0" smtClean="0">
                <a:latin typeface="Times New Roman"/>
                <a:cs typeface="Times New Roman"/>
              </a:rPr>
              <a:t>NG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ỜI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</a:t>
            </a:r>
          </a:p>
          <a:p>
            <a:pPr marL="457200" lvl="2" indent="-445134" algn="just">
              <a:lnSpc>
                <a:spcPct val="100000"/>
              </a:lnSpc>
              <a:spcBef>
                <a:spcPts val="495"/>
              </a:spcBef>
              <a:buAutoNum type="arabicPeriod"/>
              <a:tabLst>
                <a:tab pos="457834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Những tác động tích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cực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2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chế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đã tạo </a:t>
            </a:r>
            <a:r>
              <a:rPr sz="1400" spc="-5" dirty="0">
                <a:latin typeface="Times New Roman"/>
                <a:cs typeface="Times New Roman"/>
              </a:rPr>
              <a:t>điều </a:t>
            </a:r>
            <a:r>
              <a:rPr sz="1400" dirty="0">
                <a:latin typeface="Times New Roman"/>
                <a:cs typeface="Times New Roman"/>
              </a:rPr>
              <a:t>kiện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bằng 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phát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>
                <a:latin typeface="Times New Roman"/>
                <a:cs typeface="Times New Roman"/>
              </a:rPr>
              <a:t>mạnh </a:t>
            </a:r>
            <a:r>
              <a:rPr sz="1400" spc="-50" dirty="0">
                <a:latin typeface="Times New Roman"/>
                <a:cs typeface="Times New Roman"/>
              </a:rPr>
              <a:t>mẽ,  </a:t>
            </a:r>
            <a:r>
              <a:rPr sz="1400" spc="-5" dirty="0" err="1">
                <a:latin typeface="Times New Roman"/>
                <a:cs typeface="Times New Roman"/>
              </a:rPr>
              <a:t>nhiều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</a:t>
            </a:r>
            <a:r>
              <a:rPr sz="1400" dirty="0">
                <a:latin typeface="Times New Roman"/>
                <a:cs typeface="Times New Roman"/>
              </a:rPr>
              <a:t>tốt,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dirty="0">
                <a:latin typeface="Times New Roman"/>
                <a:cs typeface="Times New Roman"/>
              </a:rPr>
              <a:t>dịch </a:t>
            </a:r>
            <a:r>
              <a:rPr sz="1400" spc="-5" dirty="0">
                <a:latin typeface="Times New Roman"/>
                <a:cs typeface="Times New Roman"/>
              </a:rPr>
              <a:t>vụ vận tải </a:t>
            </a:r>
            <a:r>
              <a:rPr sz="1400" dirty="0">
                <a:latin typeface="Times New Roman"/>
                <a:cs typeface="Times New Roman"/>
              </a:rPr>
              <a:t>bằng 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tốt </a:t>
            </a:r>
            <a:r>
              <a:rPr sz="1400" spc="-5" dirty="0" err="1">
                <a:latin typeface="Times New Roman"/>
                <a:cs typeface="Times New Roman"/>
              </a:rPr>
              <a:t>đã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dirty="0" err="1">
                <a:latin typeface="Times New Roman"/>
                <a:cs typeface="Times New Roman"/>
              </a:rPr>
              <a:t>thị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75" dirty="0" err="1" smtClean="0">
                <a:latin typeface="Times New Roman"/>
                <a:cs typeface="Times New Roman"/>
              </a:rPr>
              <a:t>tr</a:t>
            </a:r>
            <a:r>
              <a:rPr lang="vi-VN" sz="1400" spc="-175" dirty="0" smtClean="0">
                <a:latin typeface="Times New Roman"/>
                <a:cs typeface="Times New Roman"/>
              </a:rPr>
              <a:t>ư</a:t>
            </a:r>
            <a:r>
              <a:rPr sz="1400" spc="-175" dirty="0" err="1" smtClean="0">
                <a:latin typeface="Times New Roman"/>
                <a:cs typeface="Times New Roman"/>
              </a:rPr>
              <a:t>ờng</a:t>
            </a:r>
            <a:r>
              <a:rPr sz="1400" spc="-175" dirty="0">
                <a:latin typeface="Times New Roman"/>
                <a:cs typeface="Times New Roman"/>
              </a:rPr>
              <a:t>,  </a:t>
            </a:r>
            <a:r>
              <a:rPr sz="1400" dirty="0">
                <a:latin typeface="Times New Roman"/>
                <a:cs typeface="Times New Roman"/>
              </a:rPr>
              <a:t>thỏa </a:t>
            </a:r>
            <a:r>
              <a:rPr sz="1400" spc="-10" dirty="0">
                <a:latin typeface="Times New Roman"/>
                <a:cs typeface="Times New Roman"/>
              </a:rPr>
              <a:t>mãn </a:t>
            </a:r>
            <a:r>
              <a:rPr sz="1400" dirty="0">
                <a:latin typeface="Times New Roman"/>
                <a:cs typeface="Times New Roman"/>
              </a:rPr>
              <a:t>nhu cầu </a:t>
            </a:r>
            <a:r>
              <a:rPr sz="1400" spc="-5" dirty="0">
                <a:latin typeface="Times New Roman"/>
                <a:cs typeface="Times New Roman"/>
              </a:rPr>
              <a:t>đi </a:t>
            </a:r>
            <a:r>
              <a:rPr sz="1400" dirty="0">
                <a:latin typeface="Times New Roman"/>
                <a:cs typeface="Times New Roman"/>
              </a:rPr>
              <a:t>lại của </a:t>
            </a:r>
            <a:r>
              <a:rPr sz="1400" spc="-5" dirty="0">
                <a:latin typeface="Times New Roman"/>
                <a:cs typeface="Times New Roman"/>
              </a:rPr>
              <a:t>nhân dân, phục </a:t>
            </a:r>
            <a:r>
              <a:rPr sz="1400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tải </a:t>
            </a:r>
            <a:r>
              <a:rPr sz="1400" spc="-5" dirty="0">
                <a:latin typeface="Times New Roman"/>
                <a:cs typeface="Times New Roman"/>
              </a:rPr>
              <a:t>hàng hóa, </a:t>
            </a:r>
            <a:r>
              <a:rPr sz="1400" dirty="0">
                <a:latin typeface="Times New Roman"/>
                <a:cs typeface="Times New Roman"/>
              </a:rPr>
              <a:t>phục </a:t>
            </a:r>
            <a:r>
              <a:rPr sz="1400" spc="-5" dirty="0">
                <a:latin typeface="Times New Roman"/>
                <a:cs typeface="Times New Roman"/>
              </a:rPr>
              <a:t>vụ </a:t>
            </a:r>
            <a:r>
              <a:rPr sz="1400" dirty="0">
                <a:latin typeface="Times New Roman"/>
                <a:cs typeface="Times New Roman"/>
              </a:rPr>
              <a:t>xây dựng </a:t>
            </a:r>
            <a:r>
              <a:rPr sz="1400" spc="-5" dirty="0">
                <a:latin typeface="Times New Roman"/>
                <a:cs typeface="Times New Roman"/>
              </a:rPr>
              <a:t>và  phát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 err="1">
                <a:latin typeface="Times New Roman"/>
                <a:cs typeface="Times New Roman"/>
              </a:rPr>
              <a:t>đất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n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>
                <a:latin typeface="Times New Roman"/>
                <a:cs typeface="Times New Roman"/>
              </a:rPr>
              <a:t>.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tác động tích </a:t>
            </a:r>
            <a:r>
              <a:rPr sz="1400" dirty="0">
                <a:latin typeface="Times New Roman"/>
                <a:cs typeface="Times New Roman"/>
              </a:rPr>
              <a:t>cực </a:t>
            </a:r>
            <a:r>
              <a:rPr sz="1400" spc="-5" dirty="0">
                <a:latin typeface="Times New Roman"/>
                <a:cs typeface="Times New Roman"/>
              </a:rPr>
              <a:t>đến 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nghề nghiệp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</a:t>
            </a:r>
            <a:r>
              <a:rPr sz="1400" spc="-165" dirty="0">
                <a:latin typeface="Times New Roman"/>
                <a:cs typeface="Times New Roman"/>
              </a:rPr>
              <a:t>xe 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 err="1">
                <a:latin typeface="Times New Roman"/>
                <a:cs typeface="Times New Roman"/>
              </a:rPr>
              <a:t>tô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sau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marL="12700" marR="5715" lvl="3" indent="456565" algn="just">
              <a:lnSpc>
                <a:spcPts val="1610"/>
              </a:lnSpc>
              <a:spcBef>
                <a:spcPts val="630"/>
              </a:spcBef>
              <a:buAutoNum type="arabicParenR"/>
              <a:tabLst>
                <a:tab pos="669290" algn="l"/>
              </a:tabLst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tô </a:t>
            </a:r>
            <a:r>
              <a:rPr sz="1400" spc="-5" dirty="0">
                <a:latin typeface="Times New Roman"/>
                <a:cs typeface="Times New Roman"/>
              </a:rPr>
              <a:t>luôn chú trọng </a:t>
            </a:r>
            <a:r>
              <a:rPr sz="1400" dirty="0">
                <a:latin typeface="Times New Roman"/>
                <a:cs typeface="Times New Roman"/>
              </a:rPr>
              <a:t>giữ </a:t>
            </a:r>
            <a:r>
              <a:rPr sz="1400" spc="-5" dirty="0">
                <a:latin typeface="Times New Roman"/>
                <a:cs typeface="Times New Roman"/>
              </a:rPr>
              <a:t>gìn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tốt, hình </a:t>
            </a:r>
            <a:r>
              <a:rPr sz="1400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đẹp,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đủ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20" dirty="0">
                <a:latin typeface="Times New Roman"/>
                <a:cs typeface="Times New Roman"/>
              </a:rPr>
              <a:t>thiết  </a:t>
            </a:r>
            <a:r>
              <a:rPr sz="1400" dirty="0">
                <a:latin typeface="Times New Roman"/>
                <a:cs typeface="Times New Roman"/>
              </a:rPr>
              <a:t>bị tiện </a:t>
            </a:r>
            <a:r>
              <a:rPr sz="1400" spc="-5" dirty="0">
                <a:latin typeface="Times New Roman"/>
                <a:cs typeface="Times New Roman"/>
              </a:rPr>
              <a:t>nghi </a:t>
            </a:r>
            <a:r>
              <a:rPr sz="1400" dirty="0">
                <a:latin typeface="Times New Roman"/>
                <a:cs typeface="Times New Roman"/>
              </a:rPr>
              <a:t>để phục </a:t>
            </a:r>
            <a:r>
              <a:rPr sz="1400" spc="-5" dirty="0">
                <a:latin typeface="Times New Roman"/>
                <a:cs typeface="Times New Roman"/>
              </a:rPr>
              <a:t>vụ hành khách, tiết kiệm nhiên liệu trong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để </a:t>
            </a:r>
            <a:r>
              <a:rPr sz="1400" dirty="0">
                <a:latin typeface="Times New Roman"/>
                <a:cs typeface="Times New Roman"/>
              </a:rPr>
              <a:t>giảm chi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phí;</a:t>
            </a:r>
            <a:endParaRPr sz="1400" dirty="0">
              <a:latin typeface="Times New Roman"/>
              <a:cs typeface="Times New Roman"/>
            </a:endParaRPr>
          </a:p>
          <a:p>
            <a:pPr marL="12700" marR="6350" lvl="3" indent="456565" algn="just">
              <a:lnSpc>
                <a:spcPts val="1600"/>
              </a:lnSpc>
              <a:spcBef>
                <a:spcPts val="590"/>
              </a:spcBef>
              <a:buAutoNum type="arabicParenR"/>
              <a:tabLst>
                <a:tab pos="668020" algn="l"/>
              </a:tabLst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sự đổi </a:t>
            </a:r>
            <a:r>
              <a:rPr sz="1400" spc="-10" dirty="0" err="1">
                <a:latin typeface="Times New Roman"/>
                <a:cs typeface="Times New Roman"/>
              </a:rPr>
              <a:t>mới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trong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tư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duy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kinh doanh,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tác </a:t>
            </a:r>
            <a:r>
              <a:rPr sz="1400" spc="-75" dirty="0" err="1">
                <a:latin typeface="Times New Roman"/>
                <a:cs typeface="Times New Roman"/>
              </a:rPr>
              <a:t>phục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5" dirty="0" err="1" smtClean="0">
                <a:latin typeface="Times New Roman"/>
                <a:cs typeface="Times New Roman"/>
              </a:rPr>
              <a:t>vụ</a:t>
            </a:r>
            <a:r>
              <a:rPr sz="1400" spc="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khắc </a:t>
            </a:r>
            <a:r>
              <a:rPr sz="1400" spc="-5" dirty="0" err="1">
                <a:latin typeface="Times New Roman"/>
                <a:cs typeface="Times New Roman"/>
              </a:rPr>
              <a:t>phục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lang="en-US" sz="1400" spc="-100" dirty="0" err="1" smtClean="0">
                <a:latin typeface="Times New Roman"/>
                <a:cs typeface="Times New Roman"/>
              </a:rPr>
              <a:t>tư</a:t>
            </a:r>
            <a:r>
              <a:rPr lang="en-US" sz="1400" spc="-100" dirty="0" smtClean="0">
                <a:latin typeface="Times New Roman"/>
                <a:cs typeface="Times New Roman"/>
              </a:rPr>
              <a:t> </a:t>
            </a:r>
            <a:r>
              <a:rPr lang="en-US" sz="1400" spc="-100" dirty="0" err="1" smtClean="0">
                <a:latin typeface="Times New Roman"/>
                <a:cs typeface="Times New Roman"/>
              </a:rPr>
              <a:t>tưởng</a:t>
            </a:r>
            <a:r>
              <a:rPr lang="en-US" sz="1400" spc="-100" dirty="0" smtClean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ỷ </a:t>
            </a:r>
            <a:r>
              <a:rPr sz="1400" dirty="0">
                <a:latin typeface="Times New Roman"/>
                <a:cs typeface="Times New Roman"/>
              </a:rPr>
              <a:t>lại, thụ </a:t>
            </a:r>
            <a:r>
              <a:rPr sz="1400" spc="-1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trong công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vệc;</a:t>
            </a:r>
            <a:endParaRPr sz="1400" dirty="0">
              <a:latin typeface="Times New Roman"/>
              <a:cs typeface="Times New Roman"/>
            </a:endParaRPr>
          </a:p>
          <a:p>
            <a:pPr marL="12700" marR="6350" lvl="3" indent="456565" algn="just">
              <a:lnSpc>
                <a:spcPts val="1600"/>
              </a:lnSpc>
              <a:spcBef>
                <a:spcPts val="605"/>
              </a:spcBef>
              <a:buAutoNum type="arabicParenR"/>
              <a:tabLst>
                <a:tab pos="673735" algn="l"/>
              </a:tabLst>
            </a:pPr>
            <a:r>
              <a:rPr sz="1400" spc="-80" dirty="0" smtClean="0">
                <a:latin typeface="Times New Roman"/>
                <a:cs typeface="Times New Roman"/>
              </a:rPr>
              <a:t>Ng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ời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nhanh nhẹn, tháo vát </a:t>
            </a:r>
            <a:r>
              <a:rPr sz="1400" dirty="0">
                <a:latin typeface="Times New Roman"/>
                <a:cs typeface="Times New Roman"/>
              </a:rPr>
              <a:t>hơn </a:t>
            </a:r>
            <a:r>
              <a:rPr sz="1400" spc="-5" dirty="0">
                <a:latin typeface="Times New Roman"/>
                <a:cs typeface="Times New Roman"/>
              </a:rPr>
              <a:t>sau khi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dirty="0" err="1">
                <a:latin typeface="Times New Roman"/>
                <a:cs typeface="Times New Roman"/>
              </a:rPr>
              <a:t>từng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b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hình </a:t>
            </a:r>
            <a:r>
              <a:rPr sz="1400" spc="-75" dirty="0">
                <a:latin typeface="Times New Roman"/>
                <a:cs typeface="Times New Roman"/>
              </a:rPr>
              <a:t>thành  </a:t>
            </a:r>
            <a:r>
              <a:rPr sz="1400" dirty="0">
                <a:latin typeface="Times New Roman"/>
                <a:cs typeface="Times New Roman"/>
              </a:rPr>
              <a:t>tác </a:t>
            </a:r>
            <a:r>
              <a:rPr sz="1400" spc="-5" dirty="0">
                <a:latin typeface="Times New Roman"/>
                <a:cs typeface="Times New Roman"/>
              </a:rPr>
              <a:t>phong công nghiệp trong </a:t>
            </a:r>
            <a:r>
              <a:rPr sz="1400" dirty="0">
                <a:latin typeface="Times New Roman"/>
                <a:cs typeface="Times New Roman"/>
              </a:rPr>
              <a:t>lao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động;</a:t>
            </a:r>
            <a:endParaRPr sz="1400" dirty="0">
              <a:latin typeface="Times New Roman"/>
              <a:cs typeface="Times New Roman"/>
            </a:endParaRPr>
          </a:p>
          <a:p>
            <a:pPr marL="12700" marR="5715" lvl="3" indent="456565" algn="just">
              <a:lnSpc>
                <a:spcPts val="1610"/>
              </a:lnSpc>
              <a:spcBef>
                <a:spcPts val="585"/>
              </a:spcBef>
              <a:buAutoNum type="arabicParenR"/>
              <a:tabLst>
                <a:tab pos="673735" algn="l"/>
              </a:tabLst>
            </a:pP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hệ </a:t>
            </a:r>
            <a:r>
              <a:rPr sz="1400" spc="-5" dirty="0" err="1">
                <a:latin typeface="Times New Roman"/>
                <a:cs typeface="Times New Roman"/>
              </a:rPr>
              <a:t>giữa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tô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dirty="0" err="1">
                <a:latin typeface="Times New Roman"/>
                <a:cs typeface="Times New Roman"/>
              </a:rPr>
              <a:t>đối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t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ợng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nhất là </a:t>
            </a:r>
            <a:r>
              <a:rPr sz="1400" dirty="0" err="1">
                <a:latin typeface="Times New Roman"/>
                <a:cs typeface="Times New Roman"/>
              </a:rPr>
              <a:t>những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40" dirty="0">
                <a:latin typeface="Times New Roman"/>
                <a:cs typeface="Times New Roman"/>
              </a:rPr>
              <a:t>tham 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khách, </a:t>
            </a:r>
            <a:r>
              <a:rPr sz="1400" spc="-5" dirty="0">
                <a:latin typeface="Times New Roman"/>
                <a:cs typeface="Times New Roman"/>
              </a:rPr>
              <a:t>chủ </a:t>
            </a:r>
            <a:r>
              <a:rPr sz="1400" spc="-5" dirty="0" err="1">
                <a:latin typeface="Times New Roman"/>
                <a:cs typeface="Times New Roman"/>
              </a:rPr>
              <a:t>hàng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cởi </a:t>
            </a:r>
            <a:r>
              <a:rPr sz="1400" spc="-15" dirty="0">
                <a:latin typeface="Times New Roman"/>
                <a:cs typeface="Times New Roman"/>
              </a:rPr>
              <a:t>mở </a:t>
            </a:r>
            <a:r>
              <a:rPr sz="1400" dirty="0">
                <a:latin typeface="Times New Roman"/>
                <a:cs typeface="Times New Roman"/>
              </a:rPr>
              <a:t>hơn, gần </a:t>
            </a:r>
            <a:r>
              <a:rPr sz="1400" spc="-5" dirty="0">
                <a:latin typeface="Times New Roman"/>
                <a:cs typeface="Times New Roman"/>
              </a:rPr>
              <a:t>gũi </a:t>
            </a:r>
            <a:r>
              <a:rPr sz="1400" dirty="0">
                <a:latin typeface="Times New Roman"/>
                <a:cs typeface="Times New Roman"/>
              </a:rPr>
              <a:t>hơn, </a:t>
            </a:r>
            <a:r>
              <a:rPr sz="1400" spc="-5" dirty="0">
                <a:latin typeface="Times New Roman"/>
                <a:cs typeface="Times New Roman"/>
              </a:rPr>
              <a:t>bình đẳng</a:t>
            </a:r>
            <a:r>
              <a:rPr sz="1400" spc="-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hơn;</a:t>
            </a:r>
            <a:endParaRPr sz="1400" dirty="0">
              <a:latin typeface="Times New Roman"/>
              <a:cs typeface="Times New Roman"/>
            </a:endParaRPr>
          </a:p>
          <a:p>
            <a:pPr marL="12700" marR="5715" lvl="3" indent="456565" algn="just">
              <a:lnSpc>
                <a:spcPct val="95300"/>
              </a:lnSpc>
              <a:spcBef>
                <a:spcPts val="550"/>
              </a:spcBef>
              <a:buAutoNum type="arabicParenR"/>
              <a:tabLst>
                <a:tab pos="666115" algn="l"/>
              </a:tabLst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tô </a:t>
            </a:r>
            <a:r>
              <a:rPr sz="1400" spc="-5" dirty="0">
                <a:latin typeface="Times New Roman"/>
                <a:cs typeface="Times New Roman"/>
              </a:rPr>
              <a:t>dần </a:t>
            </a:r>
            <a:r>
              <a:rPr sz="1400" spc="-5" dirty="0" err="1">
                <a:latin typeface="Times New Roman"/>
                <a:cs typeface="Times New Roman"/>
              </a:rPr>
              <a:t>từng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b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xác </a:t>
            </a:r>
            <a:r>
              <a:rPr sz="1400" spc="-5" dirty="0" err="1">
                <a:latin typeface="Times New Roman"/>
                <a:cs typeface="Times New Roman"/>
              </a:rPr>
              <a:t>định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vị trí </a:t>
            </a:r>
            <a:r>
              <a:rPr sz="1400" dirty="0">
                <a:latin typeface="Times New Roman"/>
                <a:cs typeface="Times New Roman"/>
              </a:rPr>
              <a:t>của bản </a:t>
            </a:r>
            <a:r>
              <a:rPr sz="1400" dirty="0" err="1">
                <a:latin typeface="Times New Roman"/>
                <a:cs typeface="Times New Roman"/>
              </a:rPr>
              <a:t>thân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theo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hướng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tích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cực, xác </a:t>
            </a:r>
            <a:r>
              <a:rPr sz="1400" spc="-5" dirty="0" err="1">
                <a:latin typeface="Times New Roman"/>
                <a:cs typeface="Times New Roman"/>
              </a:rPr>
              <a:t>định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vị </a:t>
            </a:r>
            <a:r>
              <a:rPr sz="1400" spc="-5" dirty="0">
                <a:latin typeface="Times New Roman"/>
                <a:cs typeface="Times New Roman"/>
              </a:rPr>
              <a:t>trí lao động trong xã </a:t>
            </a:r>
            <a:r>
              <a:rPr sz="1400" dirty="0">
                <a:latin typeface="Times New Roman"/>
                <a:cs typeface="Times New Roman"/>
              </a:rPr>
              <a:t>hội, từ đó </a:t>
            </a:r>
            <a:r>
              <a:rPr sz="1400" spc="-5" dirty="0">
                <a:latin typeface="Times New Roman"/>
                <a:cs typeface="Times New Roman"/>
              </a:rPr>
              <a:t>xác </a:t>
            </a:r>
            <a:r>
              <a:rPr sz="1400" spc="-5" dirty="0" err="1">
                <a:latin typeface="Times New Roman"/>
                <a:cs typeface="Times New Roman"/>
              </a:rPr>
              <a:t>định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vai trò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135" dirty="0">
                <a:latin typeface="Times New Roman"/>
                <a:cs typeface="Times New Roman"/>
              </a:rPr>
              <a:t>họ  </a:t>
            </a:r>
            <a:r>
              <a:rPr sz="1400" spc="-5" dirty="0">
                <a:latin typeface="Times New Roman"/>
                <a:cs typeface="Times New Roman"/>
              </a:rPr>
              <a:t>trong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doanh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nghiệp,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trách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nhiệm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với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với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chủ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hàng.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Qua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đó,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họ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xử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42581" y="9356150"/>
            <a:ext cx="205740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5" dirty="0">
                <a:latin typeface="Times New Roman"/>
                <a:cs typeface="Times New Roman"/>
              </a:rPr>
              <a:t>27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838896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ct val="953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lý các </a:t>
            </a:r>
            <a:r>
              <a:rPr sz="1400" spc="-5" dirty="0">
                <a:latin typeface="Times New Roman"/>
                <a:cs typeface="Times New Roman"/>
              </a:rPr>
              <a:t>mối quan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10" dirty="0">
                <a:latin typeface="Times New Roman"/>
                <a:cs typeface="Times New Roman"/>
              </a:rPr>
              <a:t>tốt </a:t>
            </a:r>
            <a:r>
              <a:rPr sz="1400" spc="-5" dirty="0">
                <a:latin typeface="Times New Roman"/>
                <a:cs typeface="Times New Roman"/>
              </a:rPr>
              <a:t>hơn,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chỉnh hành </a:t>
            </a:r>
            <a:r>
              <a:rPr sz="1400" dirty="0">
                <a:latin typeface="Times New Roman"/>
                <a:cs typeface="Times New Roman"/>
              </a:rPr>
              <a:t>vi </a:t>
            </a:r>
            <a:r>
              <a:rPr sz="1400" spc="-5" dirty="0">
                <a:latin typeface="Times New Roman"/>
                <a:cs typeface="Times New Roman"/>
              </a:rPr>
              <a:t>phù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hơn. Nhiều </a:t>
            </a:r>
            <a:r>
              <a:rPr sz="1400" dirty="0">
                <a:latin typeface="Times New Roman"/>
                <a:cs typeface="Times New Roman"/>
              </a:rPr>
              <a:t>lái </a:t>
            </a:r>
            <a:r>
              <a:rPr sz="1400" spc="-5" dirty="0">
                <a:latin typeface="Times New Roman"/>
                <a:cs typeface="Times New Roman"/>
              </a:rPr>
              <a:t>xe </a:t>
            </a:r>
            <a:r>
              <a:rPr sz="1400" dirty="0">
                <a:latin typeface="Times New Roman"/>
                <a:cs typeface="Times New Roman"/>
              </a:rPr>
              <a:t>ô tô, </a:t>
            </a:r>
            <a:r>
              <a:rPr sz="1400" spc="-5" dirty="0">
                <a:latin typeface="Times New Roman"/>
                <a:cs typeface="Times New Roman"/>
              </a:rPr>
              <a:t>đã làm  tốt nhiệm </a:t>
            </a:r>
            <a:r>
              <a:rPr sz="1400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thay </a:t>
            </a:r>
            <a:r>
              <a:rPr sz="1400" dirty="0">
                <a:latin typeface="Times New Roman"/>
                <a:cs typeface="Times New Roman"/>
              </a:rPr>
              <a:t>mặt </a:t>
            </a:r>
            <a:r>
              <a:rPr sz="1400" spc="-5" dirty="0">
                <a:latin typeface="Times New Roman"/>
                <a:cs typeface="Times New Roman"/>
              </a:rPr>
              <a:t>cho chủ doanh nghiệp </a:t>
            </a:r>
            <a:r>
              <a:rPr sz="1400" dirty="0">
                <a:latin typeface="Times New Roman"/>
                <a:cs typeface="Times New Roman"/>
              </a:rPr>
              <a:t>tiếp xúc với </a:t>
            </a:r>
            <a:r>
              <a:rPr sz="1400" spc="-5" dirty="0">
                <a:latin typeface="Times New Roman"/>
                <a:cs typeface="Times New Roman"/>
              </a:rPr>
              <a:t>khách hàng,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chủ hàng,  góp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phần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tích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cực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việc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giữ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uy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tín,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18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hiệu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cho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chủ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doanh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nghiệp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vận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bằng </a:t>
            </a:r>
            <a:r>
              <a:rPr sz="1400" dirty="0">
                <a:latin typeface="Times New Roman"/>
                <a:cs typeface="Times New Roman"/>
              </a:rPr>
              <a:t>xe ô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tô.</a:t>
            </a:r>
          </a:p>
          <a:p>
            <a:pPr marL="12700" marR="5715" indent="456565" algn="just">
              <a:lnSpc>
                <a:spcPct val="95300"/>
              </a:lnSpc>
              <a:spcBef>
                <a:spcPts val="595"/>
              </a:spcBef>
            </a:pPr>
            <a:r>
              <a:rPr sz="1400" dirty="0">
                <a:latin typeface="Times New Roman"/>
                <a:cs typeface="Times New Roman"/>
              </a:rPr>
              <a:t>Cơ chế </a:t>
            </a:r>
            <a:r>
              <a:rPr sz="1400" spc="-10" dirty="0" err="1">
                <a:latin typeface="Times New Roman"/>
                <a:cs typeface="Times New Roman"/>
              </a:rPr>
              <a:t>thị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đã có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tác </a:t>
            </a:r>
            <a:r>
              <a:rPr sz="1400" spc="-5" dirty="0">
                <a:latin typeface="Times New Roman"/>
                <a:cs typeface="Times New Roman"/>
              </a:rPr>
              <a:t>động tích </a:t>
            </a:r>
            <a:r>
              <a:rPr sz="1400" dirty="0">
                <a:latin typeface="Times New Roman"/>
                <a:cs typeface="Times New Roman"/>
              </a:rPr>
              <a:t>cực </a:t>
            </a:r>
            <a:r>
              <a:rPr sz="1400" spc="-5" dirty="0">
                <a:latin typeface="Times New Roman"/>
                <a:cs typeface="Times New Roman"/>
              </a:rPr>
              <a:t>đến 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185" dirty="0">
                <a:latin typeface="Times New Roman"/>
                <a:cs typeface="Times New Roman"/>
              </a:rPr>
              <a:t>tô  </a:t>
            </a:r>
            <a:r>
              <a:rPr sz="1400" spc="-5" dirty="0">
                <a:latin typeface="Times New Roman"/>
                <a:cs typeface="Times New Roman"/>
              </a:rPr>
              <a:t>qua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thay </a:t>
            </a:r>
            <a:r>
              <a:rPr sz="1400" spc="5" dirty="0">
                <a:latin typeface="Times New Roman"/>
                <a:cs typeface="Times New Roman"/>
              </a:rPr>
              <a:t>đổi </a:t>
            </a:r>
            <a:r>
              <a:rPr sz="1400" spc="-5" dirty="0">
                <a:latin typeface="Times New Roman"/>
                <a:cs typeface="Times New Roman"/>
              </a:rPr>
              <a:t>nếp nghĩ, </a:t>
            </a:r>
            <a:r>
              <a:rPr sz="1400" dirty="0">
                <a:latin typeface="Times New Roman"/>
                <a:cs typeface="Times New Roman"/>
              </a:rPr>
              <a:t>nếp </a:t>
            </a:r>
            <a:r>
              <a:rPr sz="1400" spc="-5" dirty="0">
                <a:latin typeface="Times New Roman"/>
                <a:cs typeface="Times New Roman"/>
              </a:rPr>
              <a:t>sống </a:t>
            </a:r>
            <a:r>
              <a:rPr sz="1400" dirty="0">
                <a:latin typeface="Times New Roman"/>
                <a:cs typeface="Times New Roman"/>
              </a:rPr>
              <a:t>và cách làm </a:t>
            </a:r>
            <a:r>
              <a:rPr sz="1400" spc="5" dirty="0">
                <a:latin typeface="Times New Roman"/>
                <a:cs typeface="Times New Roman"/>
              </a:rPr>
              <a:t>việc, </a:t>
            </a:r>
            <a:r>
              <a:rPr sz="1400" dirty="0">
                <a:latin typeface="Times New Roman"/>
                <a:cs typeface="Times New Roman"/>
              </a:rPr>
              <a:t>đem đến </a:t>
            </a:r>
            <a:r>
              <a:rPr sz="1400" dirty="0" err="1">
                <a:latin typeface="Times New Roman"/>
                <a:cs typeface="Times New Roman"/>
              </a:rPr>
              <a:t>chất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dịch </a:t>
            </a:r>
            <a:r>
              <a:rPr sz="1400" spc="-45" dirty="0">
                <a:latin typeface="Times New Roman"/>
                <a:cs typeface="Times New Roman"/>
              </a:rPr>
              <a:t>vụ  </a:t>
            </a:r>
            <a:r>
              <a:rPr sz="1400" dirty="0">
                <a:latin typeface="Times New Roman"/>
                <a:cs typeface="Times New Roman"/>
              </a:rPr>
              <a:t>phục vụ </a:t>
            </a:r>
            <a:r>
              <a:rPr sz="1400" spc="-5" dirty="0">
                <a:latin typeface="Times New Roman"/>
                <a:cs typeface="Times New Roman"/>
              </a:rPr>
              <a:t>khách hàng. </a:t>
            </a:r>
            <a:r>
              <a:rPr sz="1400" dirty="0">
                <a:latin typeface="Times New Roman"/>
                <a:cs typeface="Times New Roman"/>
              </a:rPr>
              <a:t>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 err="1">
                <a:latin typeface="Times New Roman"/>
                <a:cs typeface="Times New Roman"/>
              </a:rPr>
              <a:t>tô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dirty="0">
                <a:latin typeface="Times New Roman"/>
                <a:cs typeface="Times New Roman"/>
              </a:rPr>
              <a:t>rõ </a:t>
            </a:r>
            <a:r>
              <a:rPr sz="1400" spc="-5" dirty="0">
                <a:latin typeface="Times New Roman"/>
                <a:cs typeface="Times New Roman"/>
              </a:rPr>
              <a:t>nét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spc="-70" dirty="0">
                <a:latin typeface="Times New Roman"/>
                <a:cs typeface="Times New Roman"/>
              </a:rPr>
              <a:t>doanh  </a:t>
            </a:r>
            <a:r>
              <a:rPr sz="1400" spc="-5" dirty="0">
                <a:latin typeface="Times New Roman"/>
                <a:cs typeface="Times New Roman"/>
              </a:rPr>
              <a:t>nghiệp vận tải tổ </a:t>
            </a:r>
            <a:r>
              <a:rPr sz="1400" spc="-10" dirty="0">
                <a:latin typeface="Times New Roman"/>
                <a:cs typeface="Times New Roman"/>
              </a:rPr>
              <a:t>chức </a:t>
            </a:r>
            <a:r>
              <a:rPr sz="1400" spc="-5" dirty="0">
                <a:latin typeface="Times New Roman"/>
                <a:cs typeface="Times New Roman"/>
              </a:rPr>
              <a:t>quản lý </a:t>
            </a:r>
            <a:r>
              <a:rPr sz="1400" spc="5" dirty="0">
                <a:latin typeface="Times New Roman"/>
                <a:cs typeface="Times New Roman"/>
              </a:rPr>
              <a:t>tập </a:t>
            </a:r>
            <a:r>
              <a:rPr sz="1400" spc="-5" dirty="0">
                <a:latin typeface="Times New Roman"/>
                <a:cs typeface="Times New Roman"/>
              </a:rPr>
              <a:t>trung, tách </a:t>
            </a:r>
            <a:r>
              <a:rPr sz="1400" dirty="0">
                <a:latin typeface="Times New Roman"/>
                <a:cs typeface="Times New Roman"/>
              </a:rPr>
              <a:t>chức </a:t>
            </a:r>
            <a:r>
              <a:rPr sz="1400" spc="-5" dirty="0">
                <a:latin typeface="Times New Roman"/>
                <a:cs typeface="Times New Roman"/>
              </a:rPr>
              <a:t>năng quản lý kinh doanh </a:t>
            </a:r>
            <a:r>
              <a:rPr sz="1400" dirty="0">
                <a:latin typeface="Times New Roman"/>
                <a:cs typeface="Times New Roman"/>
              </a:rPr>
              <a:t>vận tải và  chức </a:t>
            </a:r>
            <a:r>
              <a:rPr sz="1400" spc="-5" dirty="0">
                <a:latin typeface="Times New Roman"/>
                <a:cs typeface="Times New Roman"/>
              </a:rPr>
              <a:t>năng điều </a:t>
            </a:r>
            <a:r>
              <a:rPr sz="1400" spc="-5" dirty="0" err="1">
                <a:latin typeface="Times New Roman"/>
                <a:cs typeface="Times New Roman"/>
              </a:rPr>
              <a:t>khiển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</a:t>
            </a:r>
            <a:r>
              <a:rPr sz="1400" spc="-80" dirty="0">
                <a:latin typeface="Times New Roman"/>
                <a:cs typeface="Times New Roman"/>
              </a:rPr>
              <a:t>(</a:t>
            </a:r>
            <a:r>
              <a:rPr sz="1400" spc="-80" dirty="0" smtClean="0">
                <a:latin typeface="Times New Roman"/>
                <a:cs typeface="Times New Roman"/>
              </a:rPr>
              <a:t>Ng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ời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chỉ phải </a:t>
            </a:r>
            <a:r>
              <a:rPr sz="1400" dirty="0">
                <a:latin typeface="Times New Roman"/>
                <a:cs typeface="Times New Roman"/>
              </a:rPr>
              <a:t>thực hiện điều </a:t>
            </a:r>
            <a:r>
              <a:rPr sz="1400" spc="-60" dirty="0" err="1">
                <a:latin typeface="Times New Roman"/>
                <a:cs typeface="Times New Roman"/>
              </a:rPr>
              <a:t>khiển</a:t>
            </a:r>
            <a:r>
              <a:rPr sz="1400" spc="-60" dirty="0">
                <a:latin typeface="Times New Roman"/>
                <a:cs typeface="Times New Roman"/>
              </a:rPr>
              <a:t> 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bảo </a:t>
            </a:r>
            <a:r>
              <a:rPr sz="1400" dirty="0">
                <a:latin typeface="Times New Roman"/>
                <a:cs typeface="Times New Roman"/>
              </a:rPr>
              <a:t>đảm an </a:t>
            </a:r>
            <a:r>
              <a:rPr sz="1400" spc="-5" dirty="0">
                <a:latin typeface="Times New Roman"/>
                <a:cs typeface="Times New Roman"/>
              </a:rPr>
              <a:t>toàn giao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thông).</a:t>
            </a:r>
            <a:endParaRPr sz="1400" dirty="0">
              <a:latin typeface="Times New Roman"/>
              <a:cs typeface="Times New Roman"/>
            </a:endParaRPr>
          </a:p>
          <a:p>
            <a:pPr marL="457200" lvl="2" indent="-445134" algn="just">
              <a:lnSpc>
                <a:spcPct val="100000"/>
              </a:lnSpc>
              <a:spcBef>
                <a:spcPts val="515"/>
              </a:spcBef>
              <a:buAutoNum type="arabicPeriod" startAt="2"/>
              <a:tabLst>
                <a:tab pos="457834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Những tác động tiêu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cực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610"/>
              </a:lnSpc>
              <a:spcBef>
                <a:spcPts val="630"/>
              </a:spcBef>
            </a:pPr>
            <a:r>
              <a:rPr sz="1400" dirty="0">
                <a:latin typeface="Times New Roman"/>
                <a:cs typeface="Times New Roman"/>
              </a:rPr>
              <a:t>Bên cạnh </a:t>
            </a:r>
            <a:r>
              <a:rPr sz="1400" spc="-5" dirty="0">
                <a:latin typeface="Times New Roman"/>
                <a:cs typeface="Times New Roman"/>
              </a:rPr>
              <a:t>những mặt tích </a:t>
            </a:r>
            <a:r>
              <a:rPr sz="1400" dirty="0">
                <a:latin typeface="Times New Roman"/>
                <a:cs typeface="Times New Roman"/>
              </a:rPr>
              <a:t>cực, cơ chế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tr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cũng đồng </a:t>
            </a: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phát sinh </a:t>
            </a:r>
            <a:r>
              <a:rPr sz="1400" dirty="0">
                <a:latin typeface="Times New Roman"/>
                <a:cs typeface="Times New Roman"/>
              </a:rPr>
              <a:t>một </a:t>
            </a:r>
            <a:r>
              <a:rPr sz="1400" spc="-55" dirty="0">
                <a:latin typeface="Times New Roman"/>
                <a:cs typeface="Times New Roman"/>
              </a:rPr>
              <a:t>số  </a:t>
            </a:r>
            <a:r>
              <a:rPr sz="1400" dirty="0">
                <a:latin typeface="Times New Roman"/>
                <a:cs typeface="Times New Roman"/>
              </a:rPr>
              <a:t>tác động </a:t>
            </a:r>
            <a:r>
              <a:rPr sz="1400" spc="-5" dirty="0">
                <a:latin typeface="Times New Roman"/>
                <a:cs typeface="Times New Roman"/>
              </a:rPr>
              <a:t>tiêu </a:t>
            </a:r>
            <a:r>
              <a:rPr sz="1400" dirty="0">
                <a:latin typeface="Times New Roman"/>
                <a:cs typeface="Times New Roman"/>
              </a:rPr>
              <a:t>cực </a:t>
            </a:r>
            <a:r>
              <a:rPr sz="1400" spc="-5" dirty="0">
                <a:latin typeface="Times New Roman"/>
                <a:cs typeface="Times New Roman"/>
              </a:rPr>
              <a:t>đến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nghề nghiệp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dirty="0" err="1">
                <a:latin typeface="Times New Roman"/>
                <a:cs typeface="Times New Roman"/>
              </a:rPr>
              <a:t>tô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245" dirty="0" smtClean="0">
                <a:latin typeface="Times New Roman"/>
                <a:cs typeface="Times New Roman"/>
              </a:rPr>
              <a:t> </a:t>
            </a:r>
            <a:r>
              <a:rPr lang="en-US" sz="1400" spc="-24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sau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marL="12700" marR="5715" lvl="3" indent="365125" algn="just">
              <a:lnSpc>
                <a:spcPct val="95200"/>
              </a:lnSpc>
              <a:spcBef>
                <a:spcPts val="555"/>
              </a:spcBef>
              <a:buAutoNum type="arabicParenR"/>
              <a:tabLst>
                <a:tab pos="594995" algn="l"/>
              </a:tabLst>
            </a:pPr>
            <a:r>
              <a:rPr sz="1400" spc="-5" dirty="0">
                <a:latin typeface="Times New Roman"/>
                <a:cs typeface="Times New Roman"/>
              </a:rPr>
              <a:t>Chủ nghĩa thực dụng, </a:t>
            </a:r>
            <a:r>
              <a:rPr sz="1400" dirty="0">
                <a:latin typeface="Times New Roman"/>
                <a:cs typeface="Times New Roman"/>
              </a:rPr>
              <a:t>chạy theo lợi </a:t>
            </a:r>
            <a:r>
              <a:rPr sz="1400" spc="-5" dirty="0">
                <a:latin typeface="Times New Roman"/>
                <a:cs typeface="Times New Roman"/>
              </a:rPr>
              <a:t>nhuận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cơ hội nảy </a:t>
            </a:r>
            <a:r>
              <a:rPr sz="1400" spc="-5" dirty="0">
                <a:latin typeface="Times New Roman"/>
                <a:cs typeface="Times New Roman"/>
              </a:rPr>
              <a:t>sinh trong một </a:t>
            </a:r>
            <a:r>
              <a:rPr sz="1400" dirty="0">
                <a:latin typeface="Times New Roman"/>
                <a:cs typeface="Times New Roman"/>
              </a:rPr>
              <a:t>bộ  phận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tô. </a:t>
            </a:r>
            <a:r>
              <a:rPr sz="1400" spc="-10" dirty="0" err="1">
                <a:latin typeface="Times New Roman"/>
                <a:cs typeface="Times New Roman"/>
              </a:rPr>
              <a:t>Hiện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t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chạy </a:t>
            </a:r>
            <a:r>
              <a:rPr sz="1400" spc="-5" dirty="0">
                <a:latin typeface="Times New Roman"/>
                <a:cs typeface="Times New Roman"/>
              </a:rPr>
              <a:t>đua tranh giành </a:t>
            </a:r>
            <a:r>
              <a:rPr sz="1400" dirty="0">
                <a:latin typeface="Times New Roman"/>
                <a:cs typeface="Times New Roman"/>
              </a:rPr>
              <a:t>khách, </a:t>
            </a:r>
            <a:r>
              <a:rPr sz="1400" spc="-5" dirty="0">
                <a:latin typeface="Times New Roman"/>
                <a:cs typeface="Times New Roman"/>
              </a:rPr>
              <a:t>lèn </a:t>
            </a:r>
            <a:r>
              <a:rPr sz="1400" dirty="0">
                <a:latin typeface="Times New Roman"/>
                <a:cs typeface="Times New Roman"/>
              </a:rPr>
              <a:t>khách, thông </a:t>
            </a:r>
            <a:r>
              <a:rPr sz="1400" spc="-5" dirty="0">
                <a:latin typeface="Times New Roman"/>
                <a:cs typeface="Times New Roman"/>
              </a:rPr>
              <a:t>đồng </a:t>
            </a:r>
            <a:r>
              <a:rPr sz="1400" spc="-20" dirty="0">
                <a:latin typeface="Times New Roman"/>
                <a:cs typeface="Times New Roman"/>
              </a:rPr>
              <a:t>với 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dirty="0">
                <a:latin typeface="Times New Roman"/>
                <a:cs typeface="Times New Roman"/>
              </a:rPr>
              <a:t>sở </a:t>
            </a:r>
            <a:r>
              <a:rPr sz="1400" spc="-5" dirty="0">
                <a:latin typeface="Times New Roman"/>
                <a:cs typeface="Times New Roman"/>
              </a:rPr>
              <a:t>kinh doanh </a:t>
            </a:r>
            <a:r>
              <a:rPr sz="1400" dirty="0">
                <a:latin typeface="Times New Roman"/>
                <a:cs typeface="Times New Roman"/>
              </a:rPr>
              <a:t>ép </a:t>
            </a:r>
            <a:r>
              <a:rPr sz="1400" spc="-5" dirty="0">
                <a:latin typeface="Times New Roman"/>
                <a:cs typeface="Times New Roman"/>
              </a:rPr>
              <a:t>khách phải </a:t>
            </a:r>
            <a:r>
              <a:rPr sz="1400" dirty="0">
                <a:latin typeface="Times New Roman"/>
                <a:cs typeface="Times New Roman"/>
              </a:rPr>
              <a:t>sử dụng các </a:t>
            </a:r>
            <a:r>
              <a:rPr sz="1400" spc="-5" dirty="0">
                <a:latin typeface="Times New Roman"/>
                <a:cs typeface="Times New Roman"/>
              </a:rPr>
              <a:t>dịch vụ với giá cao,v.v...diễn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nhiều  hơn;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lvl="3" indent="365125" algn="just">
              <a:lnSpc>
                <a:spcPct val="95400"/>
              </a:lnSpc>
              <a:spcBef>
                <a:spcPts val="595"/>
              </a:spcBef>
              <a:buAutoNum type="arabicParenR"/>
              <a:tabLst>
                <a:tab pos="577850" algn="l"/>
              </a:tabLst>
            </a:pPr>
            <a:r>
              <a:rPr sz="1400" spc="-5" dirty="0">
                <a:latin typeface="Times New Roman"/>
                <a:cs typeface="Times New Roman"/>
              </a:rPr>
              <a:t>Xuất </a:t>
            </a:r>
            <a:r>
              <a:rPr sz="1400" dirty="0">
                <a:latin typeface="Times New Roman"/>
                <a:cs typeface="Times New Roman"/>
              </a:rPr>
              <a:t>hiện </a:t>
            </a:r>
            <a:r>
              <a:rPr sz="1400" spc="-5" dirty="0">
                <a:latin typeface="Times New Roman"/>
                <a:cs typeface="Times New Roman"/>
              </a:rPr>
              <a:t>tâm </a:t>
            </a:r>
            <a:r>
              <a:rPr sz="1400" dirty="0">
                <a:latin typeface="Times New Roman"/>
                <a:cs typeface="Times New Roman"/>
              </a:rPr>
              <a:t>lý </a:t>
            </a:r>
            <a:r>
              <a:rPr sz="1400" dirty="0" err="1">
                <a:latin typeface="Times New Roman"/>
                <a:cs typeface="Times New Roman"/>
              </a:rPr>
              <a:t>coi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kỷ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5" dirty="0" smtClean="0">
                <a:latin typeface="Times New Roman"/>
                <a:cs typeface="Times New Roman"/>
              </a:rPr>
              <a:t>c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thiếu </a:t>
            </a:r>
            <a:r>
              <a:rPr sz="1400" dirty="0">
                <a:latin typeface="Times New Roman"/>
                <a:cs typeface="Times New Roman"/>
              </a:rPr>
              <a:t>ý thức </a:t>
            </a:r>
            <a:r>
              <a:rPr sz="1400" spc="-5" dirty="0">
                <a:latin typeface="Times New Roman"/>
                <a:cs typeface="Times New Roman"/>
              </a:rPr>
              <a:t>chấp hành </a:t>
            </a:r>
            <a:r>
              <a:rPr sz="1400" spc="-5" dirty="0" err="1">
                <a:latin typeface="Times New Roman"/>
                <a:cs typeface="Times New Roman"/>
              </a:rPr>
              <a:t>pháp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luật</a:t>
            </a:r>
            <a:r>
              <a:rPr sz="1400" dirty="0" smtClean="0">
                <a:latin typeface="Times New Roman"/>
                <a:cs typeface="Times New Roman"/>
              </a:rPr>
              <a:t>,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chưa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thực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hiện </a:t>
            </a:r>
            <a:r>
              <a:rPr sz="1400" spc="-5" dirty="0">
                <a:latin typeface="Times New Roman"/>
                <a:cs typeface="Times New Roman"/>
              </a:rPr>
              <a:t>nghiêm </a:t>
            </a:r>
            <a:r>
              <a:rPr sz="1400" dirty="0">
                <a:latin typeface="Times New Roman"/>
                <a:cs typeface="Times New Roman"/>
              </a:rPr>
              <a:t>chỉnh </a:t>
            </a:r>
            <a:r>
              <a:rPr sz="1400" spc="-5" dirty="0">
                <a:latin typeface="Times New Roman"/>
                <a:cs typeface="Times New Roman"/>
              </a:rPr>
              <a:t>Luật 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 và các </a:t>
            </a:r>
            <a:r>
              <a:rPr sz="1400" spc="-5" dirty="0">
                <a:latin typeface="Times New Roman"/>
                <a:cs typeface="Times New Roman"/>
              </a:rPr>
              <a:t>văn </a:t>
            </a:r>
            <a:r>
              <a:rPr sz="1400" dirty="0">
                <a:latin typeface="Times New Roman"/>
                <a:cs typeface="Times New Roman"/>
              </a:rPr>
              <a:t>bản </a:t>
            </a:r>
            <a:r>
              <a:rPr sz="1400" spc="-5" dirty="0">
                <a:latin typeface="Times New Roman"/>
                <a:cs typeface="Times New Roman"/>
              </a:rPr>
              <a:t>pháp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spc="-35" dirty="0">
                <a:latin typeface="Times New Roman"/>
                <a:cs typeface="Times New Roman"/>
              </a:rPr>
              <a:t>có  </a:t>
            </a:r>
            <a:r>
              <a:rPr sz="1400" spc="-5" dirty="0">
                <a:latin typeface="Times New Roman"/>
                <a:cs typeface="Times New Roman"/>
              </a:rPr>
              <a:t>liên quan,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 err="1">
                <a:latin typeface="Times New Roman"/>
                <a:cs typeface="Times New Roman"/>
              </a:rPr>
              <a:t>hiện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t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đối xử </a:t>
            </a:r>
            <a:r>
              <a:rPr sz="1400" spc="-5" dirty="0">
                <a:latin typeface="Times New Roman"/>
                <a:cs typeface="Times New Roman"/>
              </a:rPr>
              <a:t>thô </a:t>
            </a:r>
            <a:r>
              <a:rPr sz="1400" dirty="0">
                <a:latin typeface="Times New Roman"/>
                <a:cs typeface="Times New Roman"/>
              </a:rPr>
              <a:t>bạo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khách, </a:t>
            </a:r>
            <a:r>
              <a:rPr sz="1400" spc="-5" dirty="0">
                <a:latin typeface="Times New Roman"/>
                <a:cs typeface="Times New Roman"/>
              </a:rPr>
              <a:t>sang khách </a:t>
            </a:r>
            <a:r>
              <a:rPr sz="1400" dirty="0" err="1">
                <a:latin typeface="Times New Roman"/>
                <a:cs typeface="Times New Roman"/>
              </a:rPr>
              <a:t>dọc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đ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>
                <a:latin typeface="Times New Roman"/>
                <a:cs typeface="Times New Roman"/>
              </a:rPr>
              <a:t>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v.v…;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lvl="3" indent="456565" algn="just">
              <a:lnSpc>
                <a:spcPct val="95400"/>
              </a:lnSpc>
              <a:spcBef>
                <a:spcPts val="595"/>
              </a:spcBef>
              <a:buAutoNum type="arabicParenR"/>
              <a:tabLst>
                <a:tab pos="668020" algn="l"/>
              </a:tabLst>
            </a:pPr>
            <a:r>
              <a:rPr sz="1400" dirty="0">
                <a:latin typeface="Times New Roman"/>
                <a:cs typeface="Times New Roman"/>
              </a:rPr>
              <a:t>Có những biểu hiện </a:t>
            </a:r>
            <a:r>
              <a:rPr sz="1400" spc="-5" dirty="0">
                <a:latin typeface="Times New Roman"/>
                <a:cs typeface="Times New Roman"/>
              </a:rPr>
              <a:t>suy thoái </a:t>
            </a:r>
            <a:r>
              <a:rPr sz="1400" dirty="0">
                <a:latin typeface="Times New Roman"/>
                <a:cs typeface="Times New Roman"/>
              </a:rPr>
              <a:t>đạo đức của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phận lái xe </a:t>
            </a:r>
            <a:r>
              <a:rPr sz="1400" dirty="0">
                <a:latin typeface="Times New Roman"/>
                <a:cs typeface="Times New Roman"/>
              </a:rPr>
              <a:t>ô tô, thể hiện ở  </a:t>
            </a:r>
            <a:r>
              <a:rPr sz="1400" spc="-5" dirty="0">
                <a:latin typeface="Times New Roman"/>
                <a:cs typeface="Times New Roman"/>
              </a:rPr>
              <a:t>lối sống thiếu văn hóa, thiếu tôn trọng hành khách thông qua hành vi ứng </a:t>
            </a:r>
            <a:r>
              <a:rPr sz="1400" dirty="0">
                <a:latin typeface="Times New Roman"/>
                <a:cs typeface="Times New Roman"/>
              </a:rPr>
              <a:t>xử ở </a:t>
            </a:r>
            <a:r>
              <a:rPr sz="1400" spc="-5" dirty="0">
                <a:latin typeface="Times New Roman"/>
                <a:cs typeface="Times New Roman"/>
              </a:rPr>
              <a:t>nơi  công </a:t>
            </a:r>
            <a:r>
              <a:rPr sz="1400" spc="-5" dirty="0" err="1">
                <a:latin typeface="Times New Roman"/>
                <a:cs typeface="Times New Roman"/>
              </a:rPr>
              <a:t>cộng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bến </a:t>
            </a:r>
            <a:r>
              <a:rPr sz="1400" spc="-5" dirty="0">
                <a:latin typeface="Times New Roman"/>
                <a:cs typeface="Times New Roman"/>
              </a:rPr>
              <a:t>xe, </a:t>
            </a:r>
            <a:r>
              <a:rPr sz="1400" dirty="0">
                <a:latin typeface="Times New Roman"/>
                <a:cs typeface="Times New Roman"/>
              </a:rPr>
              <a:t>trên xe. </a:t>
            </a:r>
            <a:r>
              <a:rPr sz="1400" spc="-10" dirty="0">
                <a:latin typeface="Times New Roman"/>
                <a:cs typeface="Times New Roman"/>
              </a:rPr>
              <a:t>Ngoài </a:t>
            </a:r>
            <a:r>
              <a:rPr sz="1400" dirty="0">
                <a:latin typeface="Times New Roman"/>
                <a:cs typeface="Times New Roman"/>
              </a:rPr>
              <a:t>ra,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số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còn </a:t>
            </a:r>
            <a:r>
              <a:rPr sz="1400" dirty="0">
                <a:latin typeface="Times New Roman"/>
                <a:cs typeface="Times New Roman"/>
              </a:rPr>
              <a:t>nghiện </a:t>
            </a:r>
            <a:r>
              <a:rPr sz="1400" spc="-15" dirty="0">
                <a:latin typeface="Times New Roman"/>
                <a:cs typeface="Times New Roman"/>
              </a:rPr>
              <a:t>ma </a:t>
            </a:r>
            <a:r>
              <a:rPr sz="1400" spc="-5" dirty="0">
                <a:latin typeface="Times New Roman"/>
                <a:cs typeface="Times New Roman"/>
              </a:rPr>
              <a:t>túy,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v.v...;</a:t>
            </a:r>
          </a:p>
          <a:p>
            <a:pPr marL="12700" marR="5715" lvl="3" indent="456565" algn="just">
              <a:lnSpc>
                <a:spcPct val="95400"/>
              </a:lnSpc>
              <a:spcBef>
                <a:spcPts val="590"/>
              </a:spcBef>
              <a:buAutoNum type="arabicParenR"/>
              <a:tabLst>
                <a:tab pos="681355" algn="l"/>
              </a:tabLst>
            </a:pPr>
            <a:r>
              <a:rPr sz="1400" spc="-5" dirty="0">
                <a:latin typeface="Times New Roman"/>
                <a:cs typeface="Times New Roman"/>
              </a:rPr>
              <a:t>Đức </a:t>
            </a:r>
            <a:r>
              <a:rPr sz="1400" spc="-5" dirty="0" err="1">
                <a:latin typeface="Times New Roman"/>
                <a:cs typeface="Times New Roman"/>
              </a:rPr>
              <a:t>tính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t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trợ, giúp </a:t>
            </a:r>
            <a:r>
              <a:rPr sz="1400" spc="5" dirty="0">
                <a:latin typeface="Times New Roman"/>
                <a:cs typeface="Times New Roman"/>
              </a:rPr>
              <a:t>đỡ </a:t>
            </a:r>
            <a:r>
              <a:rPr sz="1400" spc="-5" dirty="0">
                <a:latin typeface="Times New Roman"/>
                <a:cs typeface="Times New Roman"/>
              </a:rPr>
              <a:t>lẫn nhau </a:t>
            </a:r>
            <a:r>
              <a:rPr sz="1400" dirty="0">
                <a:latin typeface="Times New Roman"/>
                <a:cs typeface="Times New Roman"/>
              </a:rPr>
              <a:t>giữa các </a:t>
            </a:r>
            <a:r>
              <a:rPr sz="1400" spc="-5" dirty="0">
                <a:latin typeface="Times New Roman"/>
                <a:cs typeface="Times New Roman"/>
              </a:rPr>
              <a:t>đồng nghiệp giảm, </a:t>
            </a:r>
            <a:r>
              <a:rPr sz="1400" dirty="0">
                <a:latin typeface="Times New Roman"/>
                <a:cs typeface="Times New Roman"/>
              </a:rPr>
              <a:t>thiếu </a:t>
            </a:r>
            <a:r>
              <a:rPr sz="1400" spc="-25" dirty="0">
                <a:latin typeface="Times New Roman"/>
                <a:cs typeface="Times New Roman"/>
              </a:rPr>
              <a:t>tôn  </a:t>
            </a:r>
            <a:r>
              <a:rPr sz="1400" spc="-5" dirty="0">
                <a:latin typeface="Times New Roman"/>
                <a:cs typeface="Times New Roman"/>
              </a:rPr>
              <a:t>trọng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cùng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đ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nhất là </a:t>
            </a:r>
            <a:r>
              <a:rPr sz="1400" spc="-5" dirty="0" err="1">
                <a:latin typeface="Times New Roman"/>
                <a:cs typeface="Times New Roman"/>
              </a:rPr>
              <a:t>đối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với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người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đi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bộ;</a:t>
            </a:r>
          </a:p>
          <a:p>
            <a:pPr marL="12700" marR="5080" lvl="3" indent="456565" algn="just">
              <a:lnSpc>
                <a:spcPct val="95200"/>
              </a:lnSpc>
              <a:spcBef>
                <a:spcPts val="600"/>
              </a:spcBef>
              <a:buAutoNum type="arabicParenR"/>
              <a:tabLst>
                <a:tab pos="671195" algn="l"/>
              </a:tabLst>
            </a:pPr>
            <a:r>
              <a:rPr sz="1400" spc="-5" dirty="0">
                <a:latin typeface="Times New Roman"/>
                <a:cs typeface="Times New Roman"/>
              </a:rPr>
              <a:t>Một bộ phận nhỏ lái </a:t>
            </a:r>
            <a:r>
              <a:rPr sz="1400" dirty="0">
                <a:latin typeface="Times New Roman"/>
                <a:cs typeface="Times New Roman"/>
              </a:rPr>
              <a:t>xe ô tô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đấu </a:t>
            </a:r>
            <a:r>
              <a:rPr sz="1400" spc="-5" dirty="0">
                <a:latin typeface="Times New Roman"/>
                <a:cs typeface="Times New Roman"/>
              </a:rPr>
              <a:t>tranh </a:t>
            </a:r>
            <a:r>
              <a:rPr sz="1400" dirty="0">
                <a:latin typeface="Times New Roman"/>
                <a:cs typeface="Times New Roman"/>
              </a:rPr>
              <a:t>với các </a:t>
            </a:r>
            <a:r>
              <a:rPr sz="1400" dirty="0" err="1">
                <a:latin typeface="Times New Roman"/>
                <a:cs typeface="Times New Roman"/>
              </a:rPr>
              <a:t>hiện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t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tiêu </a:t>
            </a:r>
            <a:r>
              <a:rPr sz="1400" dirty="0">
                <a:latin typeface="Times New Roman"/>
                <a:cs typeface="Times New Roman"/>
              </a:rPr>
              <a:t>cực </a:t>
            </a:r>
            <a:r>
              <a:rPr sz="1400" spc="-30" dirty="0">
                <a:latin typeface="Times New Roman"/>
                <a:cs typeface="Times New Roman"/>
              </a:rPr>
              <a:t>của  </a:t>
            </a:r>
            <a:r>
              <a:rPr sz="1400" dirty="0" err="1">
                <a:latin typeface="Times New Roman"/>
                <a:cs typeface="Times New Roman"/>
              </a:rPr>
              <a:t>lực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tuần </a:t>
            </a:r>
            <a:r>
              <a:rPr sz="1400" spc="-5" dirty="0">
                <a:latin typeface="Times New Roman"/>
                <a:cs typeface="Times New Roman"/>
              </a:rPr>
              <a:t>tra, </a:t>
            </a:r>
            <a:r>
              <a:rPr sz="1400" dirty="0">
                <a:latin typeface="Times New Roman"/>
                <a:cs typeface="Times New Roman"/>
              </a:rPr>
              <a:t>kiểm soát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đ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coi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10" dirty="0">
                <a:latin typeface="Times New Roman"/>
                <a:cs typeface="Times New Roman"/>
              </a:rPr>
              <a:t>chi </a:t>
            </a:r>
            <a:r>
              <a:rPr sz="1400" dirty="0">
                <a:latin typeface="Times New Roman"/>
                <a:cs typeface="Times New Roman"/>
              </a:rPr>
              <a:t>tiền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 err="1">
                <a:latin typeface="Times New Roman"/>
                <a:cs typeface="Times New Roman"/>
              </a:rPr>
              <a:t>lực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này </a:t>
            </a:r>
            <a:r>
              <a:rPr sz="1400" spc="5" dirty="0">
                <a:latin typeface="Times New Roman"/>
                <a:cs typeface="Times New Roman"/>
              </a:rPr>
              <a:t>(kể </a:t>
            </a:r>
            <a:r>
              <a:rPr sz="1400" spc="-254" dirty="0">
                <a:latin typeface="Times New Roman"/>
                <a:cs typeface="Times New Roman"/>
              </a:rPr>
              <a:t>cả  </a:t>
            </a:r>
            <a:r>
              <a:rPr sz="1400" spc="-5" dirty="0" err="1">
                <a:latin typeface="Times New Roman"/>
                <a:cs typeface="Times New Roman"/>
              </a:rPr>
              <a:t>trong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 không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sai phạm)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việc </a:t>
            </a:r>
            <a:r>
              <a:rPr sz="1400" spc="-5" dirty="0" err="1">
                <a:latin typeface="Times New Roman"/>
                <a:cs typeface="Times New Roman"/>
              </a:rPr>
              <a:t>bình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gây </a:t>
            </a:r>
            <a:r>
              <a:rPr sz="1400" spc="-5" dirty="0" err="1">
                <a:latin typeface="Times New Roman"/>
                <a:cs typeface="Times New Roman"/>
              </a:rPr>
              <a:t>ảnh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ởng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-140" dirty="0" err="1">
                <a:latin typeface="Times New Roman"/>
                <a:cs typeface="Times New Roman"/>
              </a:rPr>
              <a:t>lành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mạnh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đến việc </a:t>
            </a:r>
            <a:r>
              <a:rPr sz="1400" dirty="0">
                <a:latin typeface="Times New Roman"/>
                <a:cs typeface="Times New Roman"/>
              </a:rPr>
              <a:t>xây </a:t>
            </a:r>
            <a:r>
              <a:rPr sz="1400" spc="-5" dirty="0">
                <a:latin typeface="Times New Roman"/>
                <a:cs typeface="Times New Roman"/>
              </a:rPr>
              <a:t>dựng </a:t>
            </a:r>
            <a:r>
              <a:rPr sz="1400" dirty="0">
                <a:latin typeface="Times New Roman"/>
                <a:cs typeface="Times New Roman"/>
              </a:rPr>
              <a:t>trật tự, </a:t>
            </a:r>
            <a:r>
              <a:rPr sz="1400" dirty="0" err="1">
                <a:latin typeface="Times New Roman"/>
                <a:cs typeface="Times New Roman"/>
              </a:rPr>
              <a:t>kỷ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c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ơng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 hoạt động giao thông </a:t>
            </a:r>
            <a:r>
              <a:rPr sz="1400" dirty="0">
                <a:latin typeface="Times New Roman"/>
                <a:cs typeface="Times New Roman"/>
              </a:rPr>
              <a:t>vận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tải.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 marR="171450" algn="just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3.3. </a:t>
            </a:r>
            <a:r>
              <a:rPr sz="1400" spc="-5" dirty="0">
                <a:latin typeface="Times New Roman"/>
                <a:cs typeface="Times New Roman"/>
              </a:rPr>
              <a:t>RÈN LUYỆN NÂNG CAO 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NGHỀ NGHIỆP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 smtClean="0">
                <a:latin typeface="Times New Roman"/>
                <a:cs typeface="Times New Roman"/>
              </a:rPr>
              <a:t>NG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ỜI </a:t>
            </a:r>
            <a:r>
              <a:rPr sz="1400" dirty="0">
                <a:latin typeface="Times New Roman"/>
                <a:cs typeface="Times New Roman"/>
              </a:rPr>
              <a:t>LÁI </a:t>
            </a:r>
            <a:r>
              <a:rPr sz="1400" spc="-130" dirty="0">
                <a:latin typeface="Times New Roman"/>
                <a:cs typeface="Times New Roman"/>
              </a:rPr>
              <a:t>XE 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300"/>
              </a:lnSpc>
              <a:spcBef>
                <a:spcPts val="575"/>
              </a:spcBef>
            </a:pPr>
            <a:r>
              <a:rPr sz="1400" dirty="0">
                <a:latin typeface="Times New Roman"/>
                <a:cs typeface="Times New Roman"/>
              </a:rPr>
              <a:t>Cơ chế </a:t>
            </a:r>
            <a:r>
              <a:rPr sz="1400" spc="-10" dirty="0" err="1">
                <a:latin typeface="Times New Roman"/>
                <a:cs typeface="Times New Roman"/>
              </a:rPr>
              <a:t>thị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đã có những tác </a:t>
            </a:r>
            <a:r>
              <a:rPr sz="1400" spc="-5" dirty="0">
                <a:latin typeface="Times New Roman"/>
                <a:cs typeface="Times New Roman"/>
              </a:rPr>
              <a:t>động tích </a:t>
            </a:r>
            <a:r>
              <a:rPr sz="1400" dirty="0">
                <a:latin typeface="Times New Roman"/>
                <a:cs typeface="Times New Roman"/>
              </a:rPr>
              <a:t>cực đến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nghề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spc="-40" dirty="0" err="1">
                <a:latin typeface="Times New Roman"/>
                <a:cs typeface="Times New Roman"/>
              </a:rPr>
              <a:t>của</a:t>
            </a:r>
            <a:r>
              <a:rPr sz="1400" spc="-40" dirty="0">
                <a:latin typeface="Times New Roman"/>
                <a:cs typeface="Times New Roman"/>
              </a:rPr>
              <a:t> 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tô,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cũng </a:t>
            </a:r>
            <a:r>
              <a:rPr sz="1400" dirty="0">
                <a:latin typeface="Times New Roman"/>
                <a:cs typeface="Times New Roman"/>
              </a:rPr>
              <a:t>đồng </a:t>
            </a:r>
            <a:r>
              <a:rPr sz="1400" spc="-5" dirty="0">
                <a:latin typeface="Times New Roman"/>
                <a:cs typeface="Times New Roman"/>
              </a:rPr>
              <a:t>thời làm </a:t>
            </a:r>
            <a:r>
              <a:rPr sz="1400" dirty="0">
                <a:latin typeface="Times New Roman"/>
                <a:cs typeface="Times New Roman"/>
              </a:rPr>
              <a:t>phát </a:t>
            </a:r>
            <a:r>
              <a:rPr sz="1400" spc="-5" dirty="0">
                <a:latin typeface="Times New Roman"/>
                <a:cs typeface="Times New Roman"/>
              </a:rPr>
              <a:t>sinh một số tác động tiêu </a:t>
            </a:r>
            <a:r>
              <a:rPr sz="1400" dirty="0">
                <a:latin typeface="Times New Roman"/>
                <a:cs typeface="Times New Roman"/>
              </a:rPr>
              <a:t>cực </a:t>
            </a:r>
            <a:r>
              <a:rPr sz="1400" spc="-5" dirty="0">
                <a:latin typeface="Times New Roman"/>
                <a:cs typeface="Times New Roman"/>
              </a:rPr>
              <a:t>đến </a:t>
            </a:r>
            <a:r>
              <a:rPr sz="1400" spc="-130" dirty="0">
                <a:latin typeface="Times New Roman"/>
                <a:cs typeface="Times New Roman"/>
              </a:rPr>
              <a:t>đạo  </a:t>
            </a:r>
            <a:r>
              <a:rPr sz="1400" dirty="0">
                <a:latin typeface="Times New Roman"/>
                <a:cs typeface="Times New Roman"/>
              </a:rPr>
              <a:t>đức nghề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ô </a:t>
            </a:r>
            <a:r>
              <a:rPr sz="1400" spc="-5" dirty="0">
                <a:latin typeface="Times New Roman"/>
                <a:cs typeface="Times New Roman"/>
              </a:rPr>
              <a:t>tô. Bởi vậy, </a:t>
            </a:r>
            <a:r>
              <a:rPr sz="1400" spc="-5" dirty="0" err="1">
                <a:latin typeface="Times New Roman"/>
                <a:cs typeface="Times New Roman"/>
              </a:rPr>
              <a:t>mỗi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</a:t>
            </a:r>
            <a:r>
              <a:rPr sz="1400" spc="-5" dirty="0">
                <a:latin typeface="Times New Roman"/>
                <a:cs typeface="Times New Roman"/>
              </a:rPr>
              <a:t>kinh doanh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spc="-120" dirty="0">
                <a:latin typeface="Times New Roman"/>
                <a:cs typeface="Times New Roman"/>
              </a:rPr>
              <a:t>tải  </a:t>
            </a:r>
            <a:r>
              <a:rPr sz="1400" spc="-5" dirty="0">
                <a:latin typeface="Times New Roman"/>
                <a:cs typeface="Times New Roman"/>
              </a:rPr>
              <a:t>bằng 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đều phải tích </a:t>
            </a:r>
            <a:r>
              <a:rPr sz="1400" dirty="0" err="1">
                <a:latin typeface="Times New Roman"/>
                <a:cs typeface="Times New Roman"/>
              </a:rPr>
              <a:t>cực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ởng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ứng, tham gia cuộc </a:t>
            </a:r>
            <a:r>
              <a:rPr sz="1400" spc="-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động, tự </a:t>
            </a:r>
            <a:r>
              <a:rPr sz="1400" spc="-5" dirty="0">
                <a:latin typeface="Times New Roman"/>
                <a:cs typeface="Times New Roman"/>
              </a:rPr>
              <a:t>giác rèn </a:t>
            </a:r>
            <a:r>
              <a:rPr sz="1400" spc="-15" dirty="0">
                <a:latin typeface="Times New Roman"/>
                <a:cs typeface="Times New Roman"/>
              </a:rPr>
              <a:t>luyện,  </a:t>
            </a:r>
            <a:r>
              <a:rPr sz="1400" spc="-5" dirty="0" err="1">
                <a:latin typeface="Times New Roman"/>
                <a:cs typeface="Times New Roman"/>
              </a:rPr>
              <a:t>từng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b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ớc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nâng cao 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nghề nghiệp của </a:t>
            </a:r>
            <a:r>
              <a:rPr sz="1400" dirty="0">
                <a:latin typeface="Times New Roman"/>
                <a:cs typeface="Times New Roman"/>
              </a:rPr>
              <a:t>đội </a:t>
            </a:r>
            <a:r>
              <a:rPr sz="1400" spc="-5" dirty="0">
                <a:latin typeface="Times New Roman"/>
                <a:cs typeface="Times New Roman"/>
              </a:rPr>
              <a:t>ngũ 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dirty="0">
                <a:latin typeface="Times New Roman"/>
                <a:cs typeface="Times New Roman"/>
              </a:rPr>
              <a:t>doanh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tải bằng </a:t>
            </a:r>
            <a:r>
              <a:rPr sz="1400" spc="-80" dirty="0">
                <a:latin typeface="Times New Roman"/>
                <a:cs typeface="Times New Roman"/>
              </a:rPr>
              <a:t>xe 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tô, thực </a:t>
            </a:r>
            <a:r>
              <a:rPr sz="1400" dirty="0">
                <a:latin typeface="Times New Roman"/>
                <a:cs typeface="Times New Roman"/>
              </a:rPr>
              <a:t>hiện tốt 08 </a:t>
            </a:r>
            <a:r>
              <a:rPr sz="1400" spc="-5" dirty="0">
                <a:latin typeface="Times New Roman"/>
                <a:cs typeface="Times New Roman"/>
              </a:rPr>
              <a:t>tiêu </a:t>
            </a:r>
            <a:r>
              <a:rPr sz="1400" spc="-10" dirty="0">
                <a:latin typeface="Times New Roman"/>
                <a:cs typeface="Times New Roman"/>
              </a:rPr>
              <a:t>chí </a:t>
            </a:r>
            <a:r>
              <a:rPr sz="1400" dirty="0">
                <a:latin typeface="Times New Roman"/>
                <a:cs typeface="Times New Roman"/>
              </a:rPr>
              <a:t>cơ bản </a:t>
            </a:r>
            <a:r>
              <a:rPr sz="1400" spc="-5" dirty="0">
                <a:latin typeface="Times New Roman"/>
                <a:cs typeface="Times New Roman"/>
              </a:rPr>
              <a:t>về </a:t>
            </a:r>
            <a:r>
              <a:rPr sz="1400" spc="-10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nghề nghiệp </a:t>
            </a:r>
            <a:r>
              <a:rPr sz="1400" spc="-5" dirty="0" err="1">
                <a:latin typeface="Times New Roman"/>
                <a:cs typeface="Times New Roman"/>
              </a:rPr>
              <a:t>của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tô,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xây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877506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6985" algn="just">
              <a:lnSpc>
                <a:spcPct val="95200"/>
              </a:lnSpc>
              <a:spcBef>
                <a:spcPts val="185"/>
              </a:spcBef>
            </a:pPr>
            <a:r>
              <a:rPr sz="1400" spc="-5" dirty="0">
                <a:latin typeface="Times New Roman"/>
                <a:cs typeface="Times New Roman"/>
              </a:rPr>
              <a:t>dựng </a:t>
            </a:r>
            <a:r>
              <a:rPr sz="1400" dirty="0">
                <a:latin typeface="Times New Roman"/>
                <a:cs typeface="Times New Roman"/>
              </a:rPr>
              <a:t>đội </a:t>
            </a:r>
            <a:r>
              <a:rPr sz="1400" spc="-5" dirty="0">
                <a:latin typeface="Times New Roman"/>
                <a:cs typeface="Times New Roman"/>
              </a:rPr>
              <a:t>ngũ công nhân 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trình </a:t>
            </a:r>
            <a:r>
              <a:rPr sz="1400" spc="1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chuyên </a:t>
            </a:r>
            <a:r>
              <a:rPr sz="1400" spc="-10" dirty="0">
                <a:latin typeface="Times New Roman"/>
                <a:cs typeface="Times New Roman"/>
              </a:rPr>
              <a:t>môn </a:t>
            </a:r>
            <a:r>
              <a:rPr sz="1400" dirty="0">
                <a:latin typeface="Times New Roman"/>
                <a:cs typeface="Times New Roman"/>
              </a:rPr>
              <a:t>giỏi,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ý thức </a:t>
            </a:r>
            <a:r>
              <a:rPr sz="1400" spc="-5" dirty="0">
                <a:latin typeface="Times New Roman"/>
                <a:cs typeface="Times New Roman"/>
              </a:rPr>
              <a:t>chấp hành Luật  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bộ, </a:t>
            </a:r>
            <a:r>
              <a:rPr sz="1400" dirty="0">
                <a:latin typeface="Times New Roman"/>
                <a:cs typeface="Times New Roman"/>
              </a:rPr>
              <a:t>có tác </a:t>
            </a:r>
            <a:r>
              <a:rPr sz="1400" spc="-5" dirty="0">
                <a:latin typeface="Times New Roman"/>
                <a:cs typeface="Times New Roman"/>
              </a:rPr>
              <a:t>phong </a:t>
            </a:r>
            <a:r>
              <a:rPr sz="1400" dirty="0">
                <a:latin typeface="Times New Roman"/>
                <a:cs typeface="Times New Roman"/>
              </a:rPr>
              <a:t>làm việc </a:t>
            </a:r>
            <a:r>
              <a:rPr sz="1400" spc="-5" dirty="0">
                <a:latin typeface="Times New Roman"/>
                <a:cs typeface="Times New Roman"/>
              </a:rPr>
              <a:t>công nghiệp,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tinh thần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thái </a:t>
            </a:r>
            <a:r>
              <a:rPr sz="1400" dirty="0">
                <a:latin typeface="Times New Roman"/>
                <a:cs typeface="Times New Roman"/>
              </a:rPr>
              <a:t>độ phục  vụ </a:t>
            </a:r>
            <a:r>
              <a:rPr sz="1400" spc="-5" dirty="0">
                <a:latin typeface="Times New Roman"/>
                <a:cs typeface="Times New Roman"/>
              </a:rPr>
              <a:t>hành khách,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hàng </a:t>
            </a:r>
            <a:r>
              <a:rPr sz="1400" dirty="0">
                <a:latin typeface="Times New Roman"/>
                <a:cs typeface="Times New Roman"/>
              </a:rPr>
              <a:t>tốt, </a:t>
            </a:r>
            <a:r>
              <a:rPr sz="1400" spc="-5" dirty="0">
                <a:latin typeface="Times New Roman"/>
                <a:cs typeface="Times New Roman"/>
              </a:rPr>
              <a:t>góp </a:t>
            </a:r>
            <a:r>
              <a:rPr sz="1400" dirty="0">
                <a:latin typeface="Times New Roman"/>
                <a:cs typeface="Times New Roman"/>
              </a:rPr>
              <a:t>phần </a:t>
            </a:r>
            <a:r>
              <a:rPr sz="1400" spc="-5" dirty="0">
                <a:latin typeface="Times New Roman"/>
                <a:cs typeface="Times New Roman"/>
              </a:rPr>
              <a:t>quan trọng vào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bảo </a:t>
            </a:r>
            <a:r>
              <a:rPr sz="1400" spc="5" dirty="0">
                <a:latin typeface="Times New Roman"/>
                <a:cs typeface="Times New Roman"/>
              </a:rPr>
              <a:t>đảm </a:t>
            </a:r>
            <a:r>
              <a:rPr sz="140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giao  thông, phát triển mạnh, </a:t>
            </a:r>
            <a:r>
              <a:rPr sz="1400" dirty="0">
                <a:latin typeface="Times New Roman"/>
                <a:cs typeface="Times New Roman"/>
              </a:rPr>
              <a:t>ổn </a:t>
            </a:r>
            <a:r>
              <a:rPr sz="1400" spc="-5" dirty="0">
                <a:latin typeface="Times New Roman"/>
                <a:cs typeface="Times New Roman"/>
              </a:rPr>
              <a:t>định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từng doanh nghiệp và toàn ngành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tải bằng  xe ô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tô.</a:t>
            </a:r>
          </a:p>
          <a:p>
            <a:pPr marL="12700" marR="6985" indent="456565" algn="just">
              <a:lnSpc>
                <a:spcPts val="1610"/>
              </a:lnSpc>
              <a:spcBef>
                <a:spcPts val="625"/>
              </a:spcBef>
            </a:pPr>
            <a:r>
              <a:rPr sz="1400" spc="-80" dirty="0" smtClean="0">
                <a:latin typeface="Times New Roman"/>
                <a:cs typeface="Times New Roman"/>
              </a:rPr>
              <a:t>Ng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ời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kinh doanh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phải </a:t>
            </a:r>
            <a:r>
              <a:rPr sz="1400" dirty="0">
                <a:latin typeface="Times New Roman"/>
                <a:cs typeface="Times New Roman"/>
              </a:rPr>
              <a:t>hiểu, xử lý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dirty="0">
                <a:latin typeface="Times New Roman"/>
                <a:cs typeface="Times New Roman"/>
              </a:rPr>
              <a:t>đắn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0" dirty="0">
                <a:latin typeface="Times New Roman"/>
                <a:cs typeface="Times New Roman"/>
              </a:rPr>
              <a:t>văn  </a:t>
            </a:r>
            <a:r>
              <a:rPr sz="1400" spc="-5" dirty="0">
                <a:latin typeface="Times New Roman"/>
                <a:cs typeface="Times New Roman"/>
              </a:rPr>
              <a:t>hóa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10" dirty="0">
                <a:latin typeface="Times New Roman"/>
                <a:cs typeface="Times New Roman"/>
              </a:rPr>
              <a:t>mối </a:t>
            </a:r>
            <a:r>
              <a:rPr sz="1400" dirty="0">
                <a:latin typeface="Times New Roman"/>
                <a:cs typeface="Times New Roman"/>
              </a:rPr>
              <a:t>quan hệ cơ </a:t>
            </a:r>
            <a:r>
              <a:rPr sz="1400" spc="-5" dirty="0">
                <a:latin typeface="Times New Roman"/>
                <a:cs typeface="Times New Roman"/>
              </a:rPr>
              <a:t>bản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sau:</a:t>
            </a:r>
            <a:endParaRPr sz="1400" dirty="0">
              <a:latin typeface="Times New Roman"/>
              <a:cs typeface="Times New Roman"/>
            </a:endParaRPr>
          </a:p>
          <a:p>
            <a:pPr marL="606425" indent="-229235" algn="just">
              <a:lnSpc>
                <a:spcPct val="100000"/>
              </a:lnSpc>
              <a:spcBef>
                <a:spcPts val="475"/>
              </a:spcBef>
              <a:buAutoNum type="arabicParenR"/>
              <a:tabLst>
                <a:tab pos="607060" algn="l"/>
              </a:tabLst>
            </a:pPr>
            <a:r>
              <a:rPr sz="1400" i="1" dirty="0">
                <a:latin typeface="Times New Roman"/>
                <a:cs typeface="Times New Roman"/>
              </a:rPr>
              <a:t>Mối </a:t>
            </a:r>
            <a:r>
              <a:rPr sz="1400" i="1" spc="-5" dirty="0">
                <a:latin typeface="Times New Roman"/>
                <a:cs typeface="Times New Roman"/>
              </a:rPr>
              <a:t>quan </a:t>
            </a:r>
            <a:r>
              <a:rPr sz="1400" i="1" dirty="0">
                <a:latin typeface="Times New Roman"/>
                <a:cs typeface="Times New Roman"/>
              </a:rPr>
              <a:t>hệ giữa </a:t>
            </a:r>
            <a:r>
              <a:rPr sz="1400" i="1" spc="-5" dirty="0">
                <a:latin typeface="Times New Roman"/>
                <a:cs typeface="Times New Roman"/>
              </a:rPr>
              <a:t>người lái </a:t>
            </a:r>
            <a:r>
              <a:rPr sz="1400" i="1" spc="-10" dirty="0">
                <a:latin typeface="Times New Roman"/>
                <a:cs typeface="Times New Roman"/>
              </a:rPr>
              <a:t>xe </a:t>
            </a:r>
            <a:r>
              <a:rPr sz="1400" i="1" dirty="0">
                <a:latin typeface="Times New Roman"/>
                <a:cs typeface="Times New Roman"/>
              </a:rPr>
              <a:t>ô tô </a:t>
            </a:r>
            <a:r>
              <a:rPr sz="1400" i="1" spc="-10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doanh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nghiệp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300"/>
              </a:lnSpc>
              <a:spcBef>
                <a:spcPts val="595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spc="-5" dirty="0" err="1">
                <a:latin typeface="Times New Roman"/>
                <a:cs typeface="Times New Roman"/>
              </a:rPr>
              <a:t>là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spc="5" dirty="0">
                <a:latin typeface="Times New Roman"/>
                <a:cs typeface="Times New Roman"/>
              </a:rPr>
              <a:t>làm </a:t>
            </a:r>
            <a:r>
              <a:rPr sz="1400" dirty="0">
                <a:latin typeface="Times New Roman"/>
                <a:cs typeface="Times New Roman"/>
              </a:rPr>
              <a:t>công </a:t>
            </a:r>
            <a:r>
              <a:rPr sz="1400" spc="-10" dirty="0" err="1">
                <a:latin typeface="Times New Roman"/>
                <a:cs typeface="Times New Roman"/>
              </a:rPr>
              <a:t>ăn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l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nghiệp </a:t>
            </a:r>
            <a:r>
              <a:rPr sz="1400" spc="-5" dirty="0" err="1">
                <a:latin typeface="Times New Roman"/>
                <a:cs typeface="Times New Roman"/>
              </a:rPr>
              <a:t>là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360" dirty="0">
                <a:latin typeface="Times New Roman"/>
                <a:cs typeface="Times New Roman"/>
              </a:rPr>
              <a:t>sử </a:t>
            </a:r>
            <a:r>
              <a:rPr sz="1400" spc="-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dụng lao </a:t>
            </a:r>
            <a:r>
              <a:rPr sz="1400" dirty="0">
                <a:latin typeface="Times New Roman"/>
                <a:cs typeface="Times New Roman"/>
              </a:rPr>
              <a:t>động. </a:t>
            </a:r>
            <a:r>
              <a:rPr sz="1400" spc="-5" dirty="0">
                <a:latin typeface="Times New Roman"/>
                <a:cs typeface="Times New Roman"/>
              </a:rPr>
              <a:t>Trong mối quan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10" dirty="0">
                <a:latin typeface="Times New Roman"/>
                <a:cs typeface="Times New Roman"/>
              </a:rPr>
              <a:t>này,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phải thực </a:t>
            </a:r>
            <a:r>
              <a:rPr sz="1400" dirty="0">
                <a:latin typeface="Times New Roman"/>
                <a:cs typeface="Times New Roman"/>
              </a:rPr>
              <a:t>hiện những </a:t>
            </a:r>
            <a:r>
              <a:rPr sz="1400" spc="-35" dirty="0">
                <a:latin typeface="Times New Roman"/>
                <a:cs typeface="Times New Roman"/>
              </a:rPr>
              <a:t>nội  </a:t>
            </a:r>
            <a:r>
              <a:rPr sz="1400" spc="-5" dirty="0">
                <a:latin typeface="Times New Roman"/>
                <a:cs typeface="Times New Roman"/>
              </a:rPr>
              <a:t>dung trong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đồng </a:t>
            </a:r>
            <a:r>
              <a:rPr sz="1400" dirty="0">
                <a:latin typeface="Times New Roman"/>
                <a:cs typeface="Times New Roman"/>
              </a:rPr>
              <a:t>lao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spc="-5" dirty="0" err="1">
                <a:latin typeface="Times New Roman"/>
                <a:cs typeface="Times New Roman"/>
              </a:rPr>
              <a:t>đã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ký </a:t>
            </a:r>
            <a:r>
              <a:rPr sz="1400" spc="5" dirty="0">
                <a:latin typeface="Times New Roman"/>
                <a:cs typeface="Times New Roman"/>
              </a:rPr>
              <a:t>kết, </a:t>
            </a:r>
            <a:r>
              <a:rPr sz="1400" spc="-5" dirty="0">
                <a:latin typeface="Times New Roman"/>
                <a:cs typeface="Times New Roman"/>
              </a:rPr>
              <a:t>thỏa thuận </a:t>
            </a:r>
            <a:r>
              <a:rPr sz="1400" dirty="0" err="1">
                <a:latin typeface="Times New Roman"/>
                <a:cs typeface="Times New Roman"/>
              </a:rPr>
              <a:t>giữa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lao </a:t>
            </a:r>
            <a:r>
              <a:rPr sz="1400" spc="-70" dirty="0">
                <a:latin typeface="Times New Roman"/>
                <a:cs typeface="Times New Roman"/>
              </a:rPr>
              <a:t>động 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động, </a:t>
            </a:r>
            <a:r>
              <a:rPr sz="1400" dirty="0">
                <a:latin typeface="Times New Roman"/>
                <a:cs typeface="Times New Roman"/>
              </a:rPr>
              <a:t>chấp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tốt kỷ luật, nội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nghiệp, </a:t>
            </a:r>
            <a:r>
              <a:rPr sz="1400" spc="5" dirty="0">
                <a:latin typeface="Times New Roman"/>
                <a:cs typeface="Times New Roman"/>
              </a:rPr>
              <a:t>giữ </a:t>
            </a:r>
            <a:r>
              <a:rPr sz="1400" spc="-5" dirty="0">
                <a:latin typeface="Times New Roman"/>
                <a:cs typeface="Times New Roman"/>
              </a:rPr>
              <a:t>gìn xe tốt,  </a:t>
            </a:r>
            <a:r>
              <a:rPr sz="1400" dirty="0">
                <a:latin typeface="Times New Roman"/>
                <a:cs typeface="Times New Roman"/>
              </a:rPr>
              <a:t>thực hiện việc </a:t>
            </a:r>
            <a:r>
              <a:rPr sz="1400" dirty="0" err="1">
                <a:latin typeface="Times New Roman"/>
                <a:cs typeface="Times New Roman"/>
              </a:rPr>
              <a:t>bảo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d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ỡng</a:t>
            </a:r>
            <a:r>
              <a:rPr sz="1400" spc="-70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sửa </a:t>
            </a:r>
            <a:r>
              <a:rPr sz="1400" spc="-5" dirty="0">
                <a:latin typeface="Times New Roman"/>
                <a:cs typeface="Times New Roman"/>
              </a:rPr>
              <a:t>chữa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chu đáo, </a:t>
            </a:r>
            <a:r>
              <a:rPr sz="1400" dirty="0">
                <a:latin typeface="Times New Roman"/>
                <a:cs typeface="Times New Roman"/>
              </a:rPr>
              <a:t>bảo đảm lái xe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toàn, </a:t>
            </a:r>
            <a:r>
              <a:rPr sz="1400" spc="5" dirty="0">
                <a:latin typeface="Times New Roman"/>
                <a:cs typeface="Times New Roman"/>
              </a:rPr>
              <a:t>tiết </a:t>
            </a:r>
            <a:r>
              <a:rPr sz="1400" dirty="0">
                <a:latin typeface="Times New Roman"/>
                <a:cs typeface="Times New Roman"/>
              </a:rPr>
              <a:t>kiệm </a:t>
            </a:r>
            <a:r>
              <a:rPr sz="1400" spc="-30" dirty="0">
                <a:latin typeface="Times New Roman"/>
                <a:cs typeface="Times New Roman"/>
              </a:rPr>
              <a:t>nhiên  </a:t>
            </a:r>
            <a:r>
              <a:rPr sz="1400" dirty="0">
                <a:latin typeface="Times New Roman"/>
                <a:cs typeface="Times New Roman"/>
              </a:rPr>
              <a:t>liệu, </a:t>
            </a:r>
            <a:r>
              <a:rPr sz="1400" spc="-5" dirty="0">
                <a:latin typeface="Times New Roman"/>
                <a:cs typeface="Times New Roman"/>
              </a:rPr>
              <a:t>góp phần cùng doanh </a:t>
            </a:r>
            <a:r>
              <a:rPr sz="1400" dirty="0">
                <a:latin typeface="Times New Roman"/>
                <a:cs typeface="Times New Roman"/>
              </a:rPr>
              <a:t>nghiệp </a:t>
            </a:r>
            <a:r>
              <a:rPr sz="1400" spc="-5" dirty="0">
                <a:latin typeface="Times New Roman"/>
                <a:cs typeface="Times New Roman"/>
              </a:rPr>
              <a:t>kinh doanh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hiệu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quả</a:t>
            </a:r>
          </a:p>
          <a:p>
            <a:pPr marL="12700" marR="5080" indent="456565" algn="just">
              <a:lnSpc>
                <a:spcPct val="95400"/>
              </a:lnSpc>
              <a:spcBef>
                <a:spcPts val="590"/>
              </a:spcBef>
              <a:buAutoNum type="arabicParenR" startAt="2"/>
              <a:tabLst>
                <a:tab pos="68135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Thay mặt chủ doanh nghiêp, chủ phương </a:t>
            </a:r>
            <a:r>
              <a:rPr sz="1400" i="1" dirty="0">
                <a:latin typeface="Times New Roman"/>
                <a:cs typeface="Times New Roman"/>
              </a:rPr>
              <a:t>tiện thực </a:t>
            </a:r>
            <a:r>
              <a:rPr sz="1400" i="1" spc="-5" dirty="0">
                <a:latin typeface="Times New Roman"/>
                <a:cs typeface="Times New Roman"/>
              </a:rPr>
              <a:t>hiện hành trình </a:t>
            </a:r>
            <a:r>
              <a:rPr sz="1400" i="1" dirty="0">
                <a:latin typeface="Times New Roman"/>
                <a:cs typeface="Times New Roman"/>
              </a:rPr>
              <a:t>vận tải,  tiếp </a:t>
            </a:r>
            <a:r>
              <a:rPr sz="1400" i="1" spc="-5" dirty="0">
                <a:latin typeface="Times New Roman"/>
                <a:cs typeface="Times New Roman"/>
              </a:rPr>
              <a:t>xúc với hành khách, </a:t>
            </a:r>
            <a:r>
              <a:rPr sz="1400" i="1" dirty="0">
                <a:latin typeface="Times New Roman"/>
                <a:cs typeface="Times New Roman"/>
              </a:rPr>
              <a:t>chủ </a:t>
            </a:r>
            <a:r>
              <a:rPr sz="1400" i="1" spc="-5" dirty="0">
                <a:latin typeface="Times New Roman"/>
                <a:cs typeface="Times New Roman"/>
              </a:rPr>
              <a:t>hàng, thực hiện </a:t>
            </a:r>
            <a:r>
              <a:rPr sz="1400" i="1" dirty="0">
                <a:latin typeface="Times New Roman"/>
                <a:cs typeface="Times New Roman"/>
              </a:rPr>
              <a:t>đầy </a:t>
            </a:r>
            <a:r>
              <a:rPr sz="1400" i="1" spc="-5" dirty="0">
                <a:latin typeface="Times New Roman"/>
                <a:cs typeface="Times New Roman"/>
              </a:rPr>
              <a:t>đủ quyền </a:t>
            </a:r>
            <a:r>
              <a:rPr sz="1400" i="1" spc="-10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trách nhiệm của người  vận</a:t>
            </a:r>
            <a:r>
              <a:rPr sz="1400" i="1" dirty="0">
                <a:latin typeface="Times New Roman"/>
                <a:cs typeface="Times New Roman"/>
              </a:rPr>
              <a:t> tải.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95300"/>
              </a:lnSpc>
              <a:spcBef>
                <a:spcPts val="595"/>
              </a:spcBef>
            </a:pPr>
            <a:r>
              <a:rPr sz="1400" spc="-5" dirty="0" err="1">
                <a:latin typeface="Times New Roman"/>
                <a:cs typeface="Times New Roman"/>
              </a:rPr>
              <a:t>Khi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thực hiện </a:t>
            </a:r>
            <a:r>
              <a:rPr sz="1400" spc="-5" dirty="0">
                <a:latin typeface="Times New Roman"/>
                <a:cs typeface="Times New Roman"/>
              </a:rPr>
              <a:t>hành trình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đ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 err="1">
                <a:latin typeface="Times New Roman"/>
                <a:cs typeface="Times New Roman"/>
              </a:rPr>
              <a:t>xe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ô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tô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thay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mặt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nghiệp, </a:t>
            </a:r>
            <a:r>
              <a:rPr sz="1400" spc="-10" dirty="0" err="1">
                <a:latin typeface="Times New Roman"/>
                <a:cs typeface="Times New Roman"/>
              </a:rPr>
              <a:t>chủ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tiếp </a:t>
            </a:r>
            <a:r>
              <a:rPr sz="1400" spc="-5" dirty="0">
                <a:latin typeface="Times New Roman"/>
                <a:cs typeface="Times New Roman"/>
              </a:rPr>
              <a:t>xúc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khách, </a:t>
            </a:r>
            <a:r>
              <a:rPr sz="1400" spc="-5" dirty="0">
                <a:latin typeface="Times New Roman"/>
                <a:cs typeface="Times New Roman"/>
              </a:rPr>
              <a:t>chủ hàng, </a:t>
            </a:r>
            <a:r>
              <a:rPr sz="1400" spc="-20" dirty="0">
                <a:latin typeface="Times New Roman"/>
                <a:cs typeface="Times New Roman"/>
              </a:rPr>
              <a:t>thực  </a:t>
            </a:r>
            <a:r>
              <a:rPr sz="1400" dirty="0">
                <a:latin typeface="Times New Roman"/>
                <a:cs typeface="Times New Roman"/>
              </a:rPr>
              <a:t>hiện đầy </a:t>
            </a:r>
            <a:r>
              <a:rPr sz="1400" spc="-5" dirty="0">
                <a:latin typeface="Times New Roman"/>
                <a:cs typeface="Times New Roman"/>
              </a:rPr>
              <a:t>đủ quyền và trách </a:t>
            </a:r>
            <a:r>
              <a:rPr sz="1400" dirty="0">
                <a:latin typeface="Times New Roman"/>
                <a:cs typeface="Times New Roman"/>
              </a:rPr>
              <a:t>nhiệm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vận tải. </a:t>
            </a:r>
            <a:r>
              <a:rPr sz="1400" spc="-5" dirty="0">
                <a:latin typeface="Times New Roman"/>
                <a:cs typeface="Times New Roman"/>
              </a:rPr>
              <a:t>Phải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thái </a:t>
            </a:r>
            <a:r>
              <a:rPr sz="1400" spc="5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spc="-10" dirty="0">
                <a:latin typeface="Times New Roman"/>
                <a:cs typeface="Times New Roman"/>
              </a:rPr>
              <a:t>mực </a:t>
            </a:r>
            <a:r>
              <a:rPr sz="1400" spc="-35" dirty="0">
                <a:latin typeface="Times New Roman"/>
                <a:cs typeface="Times New Roman"/>
              </a:rPr>
              <a:t>với  </a:t>
            </a:r>
            <a:r>
              <a:rPr sz="1400" spc="-5" dirty="0">
                <a:latin typeface="Times New Roman"/>
                <a:cs typeface="Times New Roman"/>
              </a:rPr>
              <a:t>từng </a:t>
            </a:r>
            <a:r>
              <a:rPr sz="1400" dirty="0" err="1">
                <a:latin typeface="Times New Roman"/>
                <a:cs typeface="Times New Roman"/>
              </a:rPr>
              <a:t>đối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t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ợng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phục </a:t>
            </a:r>
            <a:r>
              <a:rPr sz="1400" spc="5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khách, </a:t>
            </a:r>
            <a:r>
              <a:rPr sz="1400" spc="-5" dirty="0">
                <a:latin typeface="Times New Roman"/>
                <a:cs typeface="Times New Roman"/>
              </a:rPr>
              <a:t>khách hàng chu đáo theo </a:t>
            </a:r>
            <a:r>
              <a:rPr sz="1400" spc="5" dirty="0">
                <a:latin typeface="Times New Roman"/>
                <a:cs typeface="Times New Roman"/>
              </a:rPr>
              <a:t>nhiệm vụ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mình </a:t>
            </a:r>
            <a:r>
              <a:rPr sz="1400" spc="-25" dirty="0">
                <a:latin typeface="Times New Roman"/>
                <a:cs typeface="Times New Roman"/>
              </a:rPr>
              <a:t>với  </a:t>
            </a:r>
            <a:r>
              <a:rPr sz="1400" spc="-5" dirty="0">
                <a:latin typeface="Times New Roman"/>
                <a:cs typeface="Times New Roman"/>
              </a:rPr>
              <a:t>tinh thần nhiệt tình, vui </a:t>
            </a:r>
            <a:r>
              <a:rPr sz="1400" spc="5" dirty="0">
                <a:latin typeface="Times New Roman"/>
                <a:cs typeface="Times New Roman"/>
              </a:rPr>
              <a:t>vẻ, </a:t>
            </a:r>
            <a:r>
              <a:rPr sz="1400" dirty="0">
                <a:latin typeface="Times New Roman"/>
                <a:cs typeface="Times New Roman"/>
              </a:rPr>
              <a:t>niềm nở.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biện </a:t>
            </a:r>
            <a:r>
              <a:rPr sz="1400" spc="-5" dirty="0">
                <a:latin typeface="Times New Roman"/>
                <a:cs typeface="Times New Roman"/>
              </a:rPr>
              <a:t>pháp chuẩn </a:t>
            </a:r>
            <a:r>
              <a:rPr sz="1400" dirty="0">
                <a:latin typeface="Times New Roman"/>
                <a:cs typeface="Times New Roman"/>
              </a:rPr>
              <a:t>bị, kiểm tra, </a:t>
            </a:r>
            <a:r>
              <a:rPr sz="1400" spc="-5" dirty="0">
                <a:latin typeface="Times New Roman"/>
                <a:cs typeface="Times New Roman"/>
              </a:rPr>
              <a:t>nhắc </a:t>
            </a:r>
            <a:r>
              <a:rPr sz="1400" dirty="0">
                <a:latin typeface="Times New Roman"/>
                <a:cs typeface="Times New Roman"/>
              </a:rPr>
              <a:t>nhở </a:t>
            </a:r>
            <a:r>
              <a:rPr sz="1400" spc="-5" dirty="0">
                <a:latin typeface="Times New Roman"/>
                <a:cs typeface="Times New Roman"/>
              </a:rPr>
              <a:t>hành  khách bảo </a:t>
            </a:r>
            <a:r>
              <a:rPr sz="1400" dirty="0">
                <a:latin typeface="Times New Roman"/>
                <a:cs typeface="Times New Roman"/>
              </a:rPr>
              <a:t>đảm an </a:t>
            </a:r>
            <a:r>
              <a:rPr sz="1400" spc="-5" dirty="0" err="1">
                <a:latin typeface="Times New Roman"/>
                <a:cs typeface="Times New Roman"/>
              </a:rPr>
              <a:t>toàn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tr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khi </a:t>
            </a:r>
            <a:r>
              <a:rPr sz="1400" spc="-5" dirty="0">
                <a:latin typeface="Times New Roman"/>
                <a:cs typeface="Times New Roman"/>
              </a:rPr>
              <a:t>khởi hành. </a:t>
            </a:r>
            <a:r>
              <a:rPr sz="1400" dirty="0">
                <a:latin typeface="Times New Roman"/>
                <a:cs typeface="Times New Roman"/>
              </a:rPr>
              <a:t>Thực </a:t>
            </a:r>
            <a:r>
              <a:rPr sz="1400" spc="-5" dirty="0">
                <a:latin typeface="Times New Roman"/>
                <a:cs typeface="Times New Roman"/>
              </a:rPr>
              <a:t>hiện đúng hành trình, </a:t>
            </a:r>
            <a:r>
              <a:rPr sz="1400" spc="5" dirty="0">
                <a:latin typeface="Times New Roman"/>
                <a:cs typeface="Times New Roman"/>
              </a:rPr>
              <a:t>thời </a:t>
            </a:r>
            <a:r>
              <a:rPr sz="1400" dirty="0">
                <a:latin typeface="Times New Roman"/>
                <a:cs typeface="Times New Roman"/>
              </a:rPr>
              <a:t>gian, </a:t>
            </a:r>
            <a:r>
              <a:rPr sz="1400" spc="-35" dirty="0">
                <a:latin typeface="Times New Roman"/>
                <a:cs typeface="Times New Roman"/>
              </a:rPr>
              <a:t>điều  </a:t>
            </a:r>
            <a:r>
              <a:rPr sz="1400" spc="-5" dirty="0" err="1">
                <a:latin typeface="Times New Roman"/>
                <a:cs typeface="Times New Roman"/>
              </a:rPr>
              <a:t>khiển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5" dirty="0">
                <a:latin typeface="Times New Roman"/>
                <a:cs typeface="Times New Roman"/>
              </a:rPr>
              <a:t>tốc </a:t>
            </a:r>
            <a:r>
              <a:rPr sz="1400" spc="-5" dirty="0">
                <a:latin typeface="Times New Roman"/>
                <a:cs typeface="Times New Roman"/>
              </a:rPr>
              <a:t>độ hợp lý </a:t>
            </a:r>
            <a:r>
              <a:rPr sz="1400" dirty="0">
                <a:latin typeface="Times New Roman"/>
                <a:cs typeface="Times New Roman"/>
              </a:rPr>
              <a:t>sao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bảo đảm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spc="-5" dirty="0" err="1">
                <a:latin typeface="Times New Roman"/>
                <a:cs typeface="Times New Roman"/>
              </a:rPr>
              <a:t>trình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5" dirty="0">
                <a:latin typeface="Times New Roman"/>
                <a:cs typeface="Times New Roman"/>
              </a:rPr>
              <a:t>vẫn giữ </a:t>
            </a:r>
            <a:r>
              <a:rPr sz="1400" spc="-110" dirty="0">
                <a:latin typeface="Times New Roman"/>
                <a:cs typeface="Times New Roman"/>
              </a:rPr>
              <a:t>cho  </a:t>
            </a:r>
            <a:r>
              <a:rPr sz="1400" spc="-5" dirty="0">
                <a:latin typeface="Times New Roman"/>
                <a:cs typeface="Times New Roman"/>
              </a:rPr>
              <a:t>hành khách </a:t>
            </a:r>
            <a:r>
              <a:rPr sz="1400" spc="5" dirty="0">
                <a:latin typeface="Times New Roman"/>
                <a:cs typeface="Times New Roman"/>
              </a:rPr>
              <a:t>đỡ </a:t>
            </a:r>
            <a:r>
              <a:rPr sz="1400" dirty="0">
                <a:latin typeface="Times New Roman"/>
                <a:cs typeface="Times New Roman"/>
              </a:rPr>
              <a:t>say xe, </a:t>
            </a:r>
            <a:r>
              <a:rPr sz="1400" spc="5" dirty="0">
                <a:latin typeface="Times New Roman"/>
                <a:cs typeface="Times New Roman"/>
              </a:rPr>
              <a:t>đỡ </a:t>
            </a:r>
            <a:r>
              <a:rPr sz="1400" spc="-10" dirty="0">
                <a:latin typeface="Times New Roman"/>
                <a:cs typeface="Times New Roman"/>
              </a:rPr>
              <a:t>mệt </a:t>
            </a:r>
            <a:r>
              <a:rPr sz="1400" spc="-5" dirty="0">
                <a:latin typeface="Times New Roman"/>
                <a:cs typeface="Times New Roman"/>
              </a:rPr>
              <a:t>mỏi, hàng hóa </a:t>
            </a:r>
            <a:r>
              <a:rPr sz="1400" spc="5" dirty="0">
                <a:latin typeface="Times New Roman"/>
                <a:cs typeface="Times New Roman"/>
              </a:rPr>
              <a:t>đỡ </a:t>
            </a:r>
            <a:r>
              <a:rPr sz="1400" dirty="0" err="1">
                <a:latin typeface="Times New Roman"/>
                <a:cs typeface="Times New Roman"/>
              </a:rPr>
              <a:t>bị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210" dirty="0" smtClean="0">
                <a:latin typeface="Times New Roman"/>
                <a:cs typeface="Times New Roman"/>
              </a:rPr>
              <a:t>h</a:t>
            </a:r>
            <a:r>
              <a:rPr lang="vi-VN" sz="1400" spc="-210" dirty="0" smtClean="0">
                <a:latin typeface="Times New Roman"/>
                <a:cs typeface="Times New Roman"/>
              </a:rPr>
              <a:t>ư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hỏng, v.v…điều đó, </a:t>
            </a:r>
            <a:r>
              <a:rPr sz="1400" dirty="0">
                <a:latin typeface="Times New Roman"/>
                <a:cs typeface="Times New Roman"/>
              </a:rPr>
              <a:t>vừa thể </a:t>
            </a:r>
            <a:r>
              <a:rPr sz="1400" spc="-30" dirty="0">
                <a:latin typeface="Times New Roman"/>
                <a:cs typeface="Times New Roman"/>
              </a:rPr>
              <a:t>hiện  </a:t>
            </a:r>
            <a:r>
              <a:rPr sz="1400" dirty="0">
                <a:latin typeface="Times New Roman"/>
                <a:cs typeface="Times New Roman"/>
              </a:rPr>
              <a:t>chuẩn </a:t>
            </a:r>
            <a:r>
              <a:rPr sz="1400" spc="-10" dirty="0">
                <a:latin typeface="Times New Roman"/>
                <a:cs typeface="Times New Roman"/>
              </a:rPr>
              <a:t>mực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của mình với khách hàng </a:t>
            </a:r>
            <a:r>
              <a:rPr sz="1400" spc="5" dirty="0">
                <a:latin typeface="Times New Roman"/>
                <a:cs typeface="Times New Roman"/>
              </a:rPr>
              <a:t>vừa </a:t>
            </a:r>
            <a:r>
              <a:rPr sz="1400" spc="-5" dirty="0">
                <a:latin typeface="Times New Roman"/>
                <a:cs typeface="Times New Roman"/>
              </a:rPr>
              <a:t>nâng cao </a:t>
            </a:r>
            <a:r>
              <a:rPr sz="1400" dirty="0">
                <a:latin typeface="Times New Roman"/>
                <a:cs typeface="Times New Roman"/>
              </a:rPr>
              <a:t>uy tín </a:t>
            </a:r>
            <a:r>
              <a:rPr sz="1400" spc="-5" dirty="0">
                <a:latin typeface="Times New Roman"/>
                <a:cs typeface="Times New Roman"/>
              </a:rPr>
              <a:t>cho doanh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nghiệp.</a:t>
            </a:r>
          </a:p>
          <a:p>
            <a:pPr marL="12700" marR="6350" indent="365125" algn="just">
              <a:lnSpc>
                <a:spcPct val="95400"/>
              </a:lnSpc>
              <a:spcBef>
                <a:spcPts val="595"/>
              </a:spcBef>
              <a:buAutoNum type="arabicParenR" startAt="3"/>
              <a:tabLst>
                <a:tab pos="5873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Tìm </a:t>
            </a:r>
            <a:r>
              <a:rPr sz="1400" i="1" dirty="0">
                <a:latin typeface="Times New Roman"/>
                <a:cs typeface="Times New Roman"/>
              </a:rPr>
              <a:t>hiểu </a:t>
            </a:r>
            <a:r>
              <a:rPr sz="1400" i="1" spc="-5" dirty="0">
                <a:latin typeface="Times New Roman"/>
                <a:cs typeface="Times New Roman"/>
              </a:rPr>
              <a:t>phong tục, </a:t>
            </a:r>
            <a:r>
              <a:rPr sz="1400" i="1" dirty="0">
                <a:latin typeface="Times New Roman"/>
                <a:cs typeface="Times New Roman"/>
              </a:rPr>
              <a:t>tập </a:t>
            </a:r>
            <a:r>
              <a:rPr sz="1400" i="1" spc="-5" dirty="0">
                <a:latin typeface="Times New Roman"/>
                <a:cs typeface="Times New Roman"/>
              </a:rPr>
              <a:t>quán </a:t>
            </a:r>
            <a:r>
              <a:rPr sz="1400" i="1" spc="-10" dirty="0">
                <a:latin typeface="Times New Roman"/>
                <a:cs typeface="Times New Roman"/>
              </a:rPr>
              <a:t>và </a:t>
            </a:r>
            <a:r>
              <a:rPr sz="1400" i="1" dirty="0">
                <a:latin typeface="Times New Roman"/>
                <a:cs typeface="Times New Roman"/>
              </a:rPr>
              <a:t>đặc </a:t>
            </a:r>
            <a:r>
              <a:rPr sz="1400" i="1" spc="-5" dirty="0">
                <a:latin typeface="Times New Roman"/>
                <a:cs typeface="Times New Roman"/>
              </a:rPr>
              <a:t>trưng </a:t>
            </a:r>
            <a:r>
              <a:rPr sz="1400" i="1" spc="-10" dirty="0">
                <a:latin typeface="Times New Roman"/>
                <a:cs typeface="Times New Roman"/>
              </a:rPr>
              <a:t>văn </a:t>
            </a:r>
            <a:r>
              <a:rPr sz="1400" i="1" spc="-5" dirty="0">
                <a:latin typeface="Times New Roman"/>
                <a:cs typeface="Times New Roman"/>
              </a:rPr>
              <a:t>hóa </a:t>
            </a:r>
            <a:r>
              <a:rPr sz="1400" i="1" dirty="0">
                <a:latin typeface="Times New Roman"/>
                <a:cs typeface="Times New Roman"/>
              </a:rPr>
              <a:t>của </a:t>
            </a:r>
            <a:r>
              <a:rPr sz="1400" i="1" spc="-5" dirty="0">
                <a:latin typeface="Times New Roman"/>
                <a:cs typeface="Times New Roman"/>
              </a:rPr>
              <a:t>từng vùng, miền nơi  người lái </a:t>
            </a:r>
            <a:r>
              <a:rPr sz="1400" i="1" dirty="0">
                <a:latin typeface="Times New Roman"/>
                <a:cs typeface="Times New Roman"/>
              </a:rPr>
              <a:t>xe đi qua, để xử lý </a:t>
            </a:r>
            <a:r>
              <a:rPr sz="1400" i="1" spc="-5" dirty="0">
                <a:latin typeface="Times New Roman"/>
                <a:cs typeface="Times New Roman"/>
              </a:rPr>
              <a:t>những mối quan </a:t>
            </a:r>
            <a:r>
              <a:rPr sz="1400" i="1" spc="5" dirty="0">
                <a:latin typeface="Times New Roman"/>
                <a:cs typeface="Times New Roman"/>
              </a:rPr>
              <a:t>hệ </a:t>
            </a:r>
            <a:r>
              <a:rPr sz="1400" i="1" spc="-5" dirty="0">
                <a:latin typeface="Times New Roman"/>
                <a:cs typeface="Times New Roman"/>
              </a:rPr>
              <a:t>ứng </a:t>
            </a:r>
            <a:r>
              <a:rPr sz="1400" i="1" dirty="0">
                <a:latin typeface="Times New Roman"/>
                <a:cs typeface="Times New Roman"/>
              </a:rPr>
              <a:t>xử, điều </a:t>
            </a:r>
            <a:r>
              <a:rPr sz="1400" i="1" spc="-5" dirty="0">
                <a:latin typeface="Times New Roman"/>
                <a:cs typeface="Times New Roman"/>
              </a:rPr>
              <a:t>chỉnh hành </a:t>
            </a:r>
            <a:r>
              <a:rPr sz="1400" i="1" dirty="0">
                <a:latin typeface="Times New Roman"/>
                <a:cs typeface="Times New Roman"/>
              </a:rPr>
              <a:t>vi </a:t>
            </a:r>
            <a:r>
              <a:rPr sz="1400" i="1" spc="-5" dirty="0">
                <a:latin typeface="Times New Roman"/>
                <a:cs typeface="Times New Roman"/>
              </a:rPr>
              <a:t>của mình  cho phù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hợp</a:t>
            </a:r>
            <a:r>
              <a:rPr sz="1400" dirty="0">
                <a:latin typeface="Times New Roman"/>
                <a:cs typeface="Times New Roman"/>
              </a:rPr>
              <a:t>.</a:t>
            </a:r>
          </a:p>
          <a:p>
            <a:pPr marL="12700" marR="6350" indent="365125" algn="just">
              <a:lnSpc>
                <a:spcPct val="95300"/>
              </a:lnSpc>
              <a:spcBef>
                <a:spcPts val="595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tô, trong quá trình thực hiện </a:t>
            </a:r>
            <a:r>
              <a:rPr sz="1400" dirty="0">
                <a:latin typeface="Times New Roman"/>
                <a:cs typeface="Times New Roman"/>
              </a:rPr>
              <a:t>nhiệm </a:t>
            </a:r>
            <a:r>
              <a:rPr sz="1400" dirty="0" err="1">
                <a:latin typeface="Times New Roman"/>
                <a:cs typeface="Times New Roman"/>
              </a:rPr>
              <a:t>vụ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phải đi </a:t>
            </a:r>
            <a:r>
              <a:rPr sz="1400" spc="-5" dirty="0">
                <a:latin typeface="Times New Roman"/>
                <a:cs typeface="Times New Roman"/>
              </a:rPr>
              <a:t>tới mọi </a:t>
            </a:r>
            <a:r>
              <a:rPr sz="1400" spc="-80" dirty="0">
                <a:latin typeface="Times New Roman"/>
                <a:cs typeface="Times New Roman"/>
              </a:rPr>
              <a:t>miền 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 err="1">
                <a:latin typeface="Times New Roman"/>
                <a:cs typeface="Times New Roman"/>
              </a:rPr>
              <a:t>đất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đi </a:t>
            </a:r>
            <a:r>
              <a:rPr sz="1400" spc="-5" dirty="0">
                <a:latin typeface="Times New Roman"/>
                <a:cs typeface="Times New Roman"/>
              </a:rPr>
              <a:t>trên nhiều </a:t>
            </a:r>
            <a:r>
              <a:rPr sz="1400" spc="-5" dirty="0" err="1">
                <a:latin typeface="Times New Roman"/>
                <a:cs typeface="Times New Roman"/>
              </a:rPr>
              <a:t>tuyến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đ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qua các cộng đồng </a:t>
            </a:r>
            <a:r>
              <a:rPr sz="1400" spc="-5" dirty="0" err="1">
                <a:latin typeface="Times New Roman"/>
                <a:cs typeface="Times New Roman"/>
              </a:rPr>
              <a:t>dân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30" dirty="0" smtClean="0">
                <a:latin typeface="Times New Roman"/>
                <a:cs typeface="Times New Roman"/>
              </a:rPr>
              <a:t>c</a:t>
            </a:r>
            <a:r>
              <a:rPr lang="vi-VN" sz="1400" spc="-130" dirty="0" smtClean="0">
                <a:latin typeface="Times New Roman"/>
                <a:cs typeface="Times New Roman"/>
              </a:rPr>
              <a:t>ư</a:t>
            </a:r>
            <a:r>
              <a:rPr sz="1400" spc="-130" dirty="0" smtClean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tiếp </a:t>
            </a:r>
            <a:r>
              <a:rPr sz="1400" spc="-5" dirty="0">
                <a:latin typeface="Times New Roman"/>
                <a:cs typeface="Times New Roman"/>
              </a:rPr>
              <a:t>xúc với </a:t>
            </a:r>
            <a:r>
              <a:rPr sz="1400" spc="-110" dirty="0">
                <a:latin typeface="Times New Roman"/>
                <a:cs typeface="Times New Roman"/>
              </a:rPr>
              <a:t>nhiều  </a:t>
            </a:r>
            <a:r>
              <a:rPr sz="1400" spc="-5" dirty="0">
                <a:latin typeface="Times New Roman"/>
                <a:cs typeface="Times New Roman"/>
              </a:rPr>
              <a:t>cảnh quan, </a:t>
            </a:r>
            <a:r>
              <a:rPr sz="1400" dirty="0">
                <a:latin typeface="Times New Roman"/>
                <a:cs typeface="Times New Roman"/>
              </a:rPr>
              <a:t>có những </a:t>
            </a:r>
            <a:r>
              <a:rPr sz="1400" spc="5" dirty="0">
                <a:latin typeface="Times New Roman"/>
                <a:cs typeface="Times New Roman"/>
              </a:rPr>
              <a:t>đặc </a:t>
            </a:r>
            <a:r>
              <a:rPr sz="1400" spc="-5" dirty="0">
                <a:latin typeface="Times New Roman"/>
                <a:cs typeface="Times New Roman"/>
              </a:rPr>
              <a:t>điểm, </a:t>
            </a:r>
            <a:r>
              <a:rPr sz="1400" dirty="0">
                <a:latin typeface="Times New Roman"/>
                <a:cs typeface="Times New Roman"/>
              </a:rPr>
              <a:t>phong </a:t>
            </a:r>
            <a:r>
              <a:rPr sz="1400" spc="5" dirty="0">
                <a:latin typeface="Times New Roman"/>
                <a:cs typeface="Times New Roman"/>
              </a:rPr>
              <a:t>tục </a:t>
            </a:r>
            <a:r>
              <a:rPr sz="1400" dirty="0">
                <a:latin typeface="Times New Roman"/>
                <a:cs typeface="Times New Roman"/>
              </a:rPr>
              <a:t>tập </a:t>
            </a:r>
            <a:r>
              <a:rPr sz="1400" spc="-5" dirty="0">
                <a:latin typeface="Times New Roman"/>
                <a:cs typeface="Times New Roman"/>
              </a:rPr>
              <a:t>quán khác nhau. </a:t>
            </a:r>
            <a:r>
              <a:rPr sz="1400" dirty="0">
                <a:latin typeface="Times New Roman"/>
                <a:cs typeface="Times New Roman"/>
              </a:rPr>
              <a:t>Ngoài những </a:t>
            </a:r>
            <a:r>
              <a:rPr sz="1400" spc="-5" dirty="0">
                <a:latin typeface="Times New Roman"/>
                <a:cs typeface="Times New Roman"/>
              </a:rPr>
              <a:t>quy định 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pháp </a:t>
            </a:r>
            <a:r>
              <a:rPr sz="1400" dirty="0">
                <a:latin typeface="Times New Roman"/>
                <a:cs typeface="Times New Roman"/>
              </a:rPr>
              <a:t>luật về </a:t>
            </a:r>
            <a:r>
              <a:rPr sz="1400" spc="-5" dirty="0">
                <a:latin typeface="Times New Roman"/>
                <a:cs typeface="Times New Roman"/>
              </a:rPr>
              <a:t>trách </a:t>
            </a:r>
            <a:r>
              <a:rPr sz="1400" dirty="0">
                <a:latin typeface="Times New Roman"/>
                <a:cs typeface="Times New Roman"/>
              </a:rPr>
              <a:t>nhiệm </a:t>
            </a:r>
            <a:r>
              <a:rPr sz="1400" spc="-15" dirty="0" err="1">
                <a:latin typeface="Times New Roman"/>
                <a:cs typeface="Times New Roman"/>
              </a:rPr>
              <a:t>mà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phải chấp </a:t>
            </a:r>
            <a:r>
              <a:rPr sz="1400" spc="-5" dirty="0">
                <a:latin typeface="Times New Roman"/>
                <a:cs typeface="Times New Roman"/>
              </a:rPr>
              <a:t>hành khi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thông, 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giúp đỡ và tạo </a:t>
            </a:r>
            <a:r>
              <a:rPr sz="1400" dirty="0">
                <a:latin typeface="Times New Roman"/>
                <a:cs typeface="Times New Roman"/>
              </a:rPr>
              <a:t>điều kiện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dirty="0">
                <a:latin typeface="Times New Roman"/>
                <a:cs typeface="Times New Roman"/>
              </a:rPr>
              <a:t>đỡ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cùng tham gia giao </a:t>
            </a:r>
            <a:r>
              <a:rPr sz="1400" dirty="0">
                <a:latin typeface="Times New Roman"/>
                <a:cs typeface="Times New Roman"/>
              </a:rPr>
              <a:t>thông,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10" dirty="0">
                <a:latin typeface="Times New Roman"/>
                <a:cs typeface="Times New Roman"/>
              </a:rPr>
              <a:t>lái 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10" dirty="0">
                <a:latin typeface="Times New Roman"/>
                <a:cs typeface="Times New Roman"/>
              </a:rPr>
              <a:t>còn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tìm </a:t>
            </a:r>
            <a:r>
              <a:rPr sz="1400" dirty="0">
                <a:latin typeface="Times New Roman"/>
                <a:cs typeface="Times New Roman"/>
              </a:rPr>
              <a:t>hiểu </a:t>
            </a:r>
            <a:r>
              <a:rPr sz="1400" spc="-5" dirty="0">
                <a:latin typeface="Times New Roman"/>
                <a:cs typeface="Times New Roman"/>
              </a:rPr>
              <a:t>phong </a:t>
            </a:r>
            <a:r>
              <a:rPr sz="1400" dirty="0">
                <a:latin typeface="Times New Roman"/>
                <a:cs typeface="Times New Roman"/>
              </a:rPr>
              <a:t>tục, </a:t>
            </a:r>
            <a:r>
              <a:rPr sz="1400" spc="-5" dirty="0">
                <a:latin typeface="Times New Roman"/>
                <a:cs typeface="Times New Roman"/>
              </a:rPr>
              <a:t>tập quán và </a:t>
            </a:r>
            <a:r>
              <a:rPr sz="1400" dirty="0" err="1">
                <a:latin typeface="Times New Roman"/>
                <a:cs typeface="Times New Roman"/>
              </a:rPr>
              <a:t>đặc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err="1" smtClean="0">
                <a:latin typeface="Times New Roman"/>
                <a:cs typeface="Times New Roman"/>
              </a:rPr>
              <a:t>tr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văn hóa của từng vùng, miền </a:t>
            </a:r>
            <a:r>
              <a:rPr sz="1400" spc="-45" dirty="0">
                <a:latin typeface="Times New Roman"/>
                <a:cs typeface="Times New Roman"/>
              </a:rPr>
              <a:t>để  </a:t>
            </a:r>
            <a:r>
              <a:rPr sz="1400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lý những mối quan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giao tiếp rộng rãi,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spc="-10" dirty="0">
                <a:latin typeface="Times New Roman"/>
                <a:cs typeface="Times New Roman"/>
              </a:rPr>
              <a:t>chuẩn mực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của </a:t>
            </a:r>
            <a:r>
              <a:rPr sz="1400" spc="-5" dirty="0">
                <a:latin typeface="Times New Roman"/>
                <a:cs typeface="Times New Roman"/>
              </a:rPr>
              <a:t>mình </a:t>
            </a:r>
            <a:r>
              <a:rPr sz="1400" dirty="0">
                <a:latin typeface="Times New Roman"/>
                <a:cs typeface="Times New Roman"/>
              </a:rPr>
              <a:t>với  các </a:t>
            </a:r>
            <a:r>
              <a:rPr sz="1400" spc="-5" dirty="0">
                <a:latin typeface="Times New Roman"/>
                <a:cs typeface="Times New Roman"/>
              </a:rPr>
              <a:t>tầng </a:t>
            </a:r>
            <a:r>
              <a:rPr sz="1400" dirty="0">
                <a:latin typeface="Times New Roman"/>
                <a:cs typeface="Times New Roman"/>
              </a:rPr>
              <a:t>lớp </a:t>
            </a:r>
            <a:r>
              <a:rPr sz="1400" spc="-5" dirty="0" err="1">
                <a:latin typeface="Times New Roman"/>
                <a:cs typeface="Times New Roman"/>
              </a:rPr>
              <a:t>dân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30" dirty="0" smtClean="0">
                <a:latin typeface="Times New Roman"/>
                <a:cs typeface="Times New Roman"/>
              </a:rPr>
              <a:t>c</a:t>
            </a:r>
            <a:r>
              <a:rPr lang="vi-VN" sz="1400" spc="-130" dirty="0" smtClean="0">
                <a:latin typeface="Times New Roman"/>
                <a:cs typeface="Times New Roman"/>
              </a:rPr>
              <a:t>ư</a:t>
            </a:r>
            <a:r>
              <a:rPr sz="1400" spc="-130" dirty="0" smtClean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khách </a:t>
            </a:r>
            <a:r>
              <a:rPr sz="1400" dirty="0">
                <a:latin typeface="Times New Roman"/>
                <a:cs typeface="Times New Roman"/>
              </a:rPr>
              <a:t>hàng,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hàng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nâng </a:t>
            </a:r>
            <a:r>
              <a:rPr sz="1400" dirty="0">
                <a:latin typeface="Times New Roman"/>
                <a:cs typeface="Times New Roman"/>
              </a:rPr>
              <a:t>cao uy tín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spc="-35" dirty="0">
                <a:latin typeface="Times New Roman"/>
                <a:cs typeface="Times New Roman"/>
              </a:rPr>
              <a:t>doanh  </a:t>
            </a:r>
            <a:r>
              <a:rPr sz="1400" dirty="0">
                <a:latin typeface="Times New Roman"/>
                <a:cs typeface="Times New Roman"/>
              </a:rPr>
              <a:t>nghiệp.</a:t>
            </a:r>
          </a:p>
          <a:p>
            <a:pPr marL="12700" marR="6350" indent="365125" algn="just">
              <a:lnSpc>
                <a:spcPts val="1610"/>
              </a:lnSpc>
              <a:spcBef>
                <a:spcPts val="625"/>
              </a:spcBef>
              <a:buAutoNum type="arabicParenR" startAt="4"/>
              <a:tabLst>
                <a:tab pos="60515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Nghiêm </a:t>
            </a:r>
            <a:r>
              <a:rPr sz="1400" i="1" dirty="0">
                <a:latin typeface="Times New Roman"/>
                <a:cs typeface="Times New Roman"/>
              </a:rPr>
              <a:t>chỉnh </a:t>
            </a:r>
            <a:r>
              <a:rPr sz="1400" i="1" spc="-5" dirty="0">
                <a:latin typeface="Times New Roman"/>
                <a:cs typeface="Times New Roman"/>
              </a:rPr>
              <a:t>chấp hành các quy </a:t>
            </a:r>
            <a:r>
              <a:rPr sz="1400" i="1" dirty="0">
                <a:latin typeface="Times New Roman"/>
                <a:cs typeface="Times New Roman"/>
              </a:rPr>
              <a:t>định về </a:t>
            </a:r>
            <a:r>
              <a:rPr sz="1400" i="1" spc="-5" dirty="0">
                <a:latin typeface="Times New Roman"/>
                <a:cs typeface="Times New Roman"/>
              </a:rPr>
              <a:t>cấp cứu </a:t>
            </a:r>
            <a:r>
              <a:rPr sz="1400" i="1" dirty="0">
                <a:latin typeface="Times New Roman"/>
                <a:cs typeface="Times New Roman"/>
              </a:rPr>
              <a:t>nạn </a:t>
            </a:r>
            <a:r>
              <a:rPr sz="1400" i="1" spc="-5" dirty="0">
                <a:latin typeface="Times New Roman"/>
                <a:cs typeface="Times New Roman"/>
              </a:rPr>
              <a:t>nhân, bảo vệ </a:t>
            </a:r>
            <a:r>
              <a:rPr sz="1400" i="1" dirty="0">
                <a:latin typeface="Times New Roman"/>
                <a:cs typeface="Times New Roman"/>
              </a:rPr>
              <a:t>hiện  </a:t>
            </a:r>
            <a:r>
              <a:rPr sz="1400" i="1" spc="-5" dirty="0">
                <a:latin typeface="Times New Roman"/>
                <a:cs typeface="Times New Roman"/>
              </a:rPr>
              <a:t>trường khi xảy ra </a:t>
            </a:r>
            <a:r>
              <a:rPr sz="1400" i="1" spc="-10" dirty="0">
                <a:latin typeface="Times New Roman"/>
                <a:cs typeface="Times New Roman"/>
              </a:rPr>
              <a:t>tai </a:t>
            </a:r>
            <a:r>
              <a:rPr sz="1400" i="1" dirty="0">
                <a:latin typeface="Times New Roman"/>
                <a:cs typeface="Times New Roman"/>
              </a:rPr>
              <a:t>nạn </a:t>
            </a:r>
            <a:r>
              <a:rPr sz="1400" i="1" spc="-5" dirty="0">
                <a:latin typeface="Times New Roman"/>
                <a:cs typeface="Times New Roman"/>
              </a:rPr>
              <a:t>giao</a:t>
            </a:r>
            <a:r>
              <a:rPr sz="1400" i="1" spc="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475742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6985" indent="456565" algn="just">
              <a:lnSpc>
                <a:spcPct val="95200"/>
              </a:lnSpc>
              <a:spcBef>
                <a:spcPts val="185"/>
              </a:spcBef>
            </a:pPr>
            <a:r>
              <a:rPr sz="1400" spc="-5" dirty="0" err="1">
                <a:latin typeface="Times New Roman"/>
                <a:cs typeface="Times New Roman"/>
              </a:rPr>
              <a:t>Trong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bất </a:t>
            </a:r>
            <a:r>
              <a:rPr sz="1400" dirty="0">
                <a:latin typeface="Times New Roman"/>
                <a:cs typeface="Times New Roman"/>
              </a:rPr>
              <a:t>khả </a:t>
            </a:r>
            <a:r>
              <a:rPr sz="1400" spc="-5" dirty="0">
                <a:latin typeface="Times New Roman"/>
                <a:cs typeface="Times New Roman"/>
              </a:rPr>
              <a:t>kháng khi </a:t>
            </a:r>
            <a:r>
              <a:rPr sz="1400" spc="5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tai nạn </a:t>
            </a:r>
            <a:r>
              <a:rPr sz="1400" spc="-5" dirty="0">
                <a:latin typeface="Times New Roman"/>
                <a:cs typeface="Times New Roman"/>
              </a:rPr>
              <a:t>giao thông,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145" dirty="0">
                <a:latin typeface="Times New Roman"/>
                <a:cs typeface="Times New Roman"/>
              </a:rPr>
              <a:t>tô 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tuyệt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chấp hành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spc="5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về tổ chức cấp cứu </a:t>
            </a:r>
            <a:r>
              <a:rPr sz="1400" dirty="0">
                <a:latin typeface="Times New Roman"/>
                <a:cs typeface="Times New Roman"/>
              </a:rPr>
              <a:t>nạn nhân, bảo vệ </a:t>
            </a:r>
            <a:r>
              <a:rPr sz="1400" spc="-5" dirty="0" err="1">
                <a:latin typeface="Times New Roman"/>
                <a:cs typeface="Times New Roman"/>
              </a:rPr>
              <a:t>hiện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ờng</a:t>
            </a:r>
            <a:r>
              <a:rPr sz="1400" spc="-6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phối hợp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dirty="0" err="1">
                <a:latin typeface="Times New Roman"/>
                <a:cs typeface="Times New Roman"/>
              </a:rPr>
              <a:t>lực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tại chỗ </a:t>
            </a:r>
            <a:r>
              <a:rPr sz="1400" spc="-5" dirty="0">
                <a:latin typeface="Times New Roman"/>
                <a:cs typeface="Times New Roman"/>
              </a:rPr>
              <a:t>để </a:t>
            </a:r>
            <a:r>
              <a:rPr sz="1400" dirty="0">
                <a:latin typeface="Times New Roman"/>
                <a:cs typeface="Times New Roman"/>
              </a:rPr>
              <a:t>giải </a:t>
            </a:r>
            <a:r>
              <a:rPr sz="1400" spc="-5" dirty="0">
                <a:latin typeface="Times New Roman"/>
                <a:cs typeface="Times New Roman"/>
              </a:rPr>
              <a:t>quyết hậu </a:t>
            </a:r>
            <a:r>
              <a:rPr sz="1400" dirty="0">
                <a:latin typeface="Times New Roman"/>
                <a:cs typeface="Times New Roman"/>
              </a:rPr>
              <a:t>quả,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 err="1">
                <a:latin typeface="Times New Roman"/>
                <a:cs typeface="Times New Roman"/>
              </a:rPr>
              <a:t>xe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tuyệt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đối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không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bỏ </a:t>
            </a:r>
            <a:r>
              <a:rPr sz="1400" dirty="0">
                <a:latin typeface="Times New Roman"/>
                <a:cs typeface="Times New Roman"/>
              </a:rPr>
              <a:t>trốn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spc="-5" dirty="0" err="1">
                <a:latin typeface="Times New Roman"/>
                <a:cs typeface="Times New Roman"/>
              </a:rPr>
              <a:t>trừ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 nếu ở lại </a:t>
            </a:r>
            <a:r>
              <a:rPr sz="1400" spc="-5" dirty="0">
                <a:latin typeface="Times New Roman"/>
                <a:cs typeface="Times New Roman"/>
              </a:rPr>
              <a:t>sẽ </a:t>
            </a:r>
            <a:r>
              <a:rPr sz="1400" dirty="0">
                <a:latin typeface="Times New Roman"/>
                <a:cs typeface="Times New Roman"/>
              </a:rPr>
              <a:t>bị đe dọa </a:t>
            </a:r>
            <a:r>
              <a:rPr sz="1400" spc="-5" dirty="0">
                <a:latin typeface="Times New Roman"/>
                <a:cs typeface="Times New Roman"/>
              </a:rPr>
              <a:t>đến tính mạng),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40" dirty="0" smtClean="0">
                <a:latin typeface="Times New Roman"/>
                <a:cs typeface="Times New Roman"/>
              </a:rPr>
              <a:t>đ</a:t>
            </a:r>
            <a:r>
              <a:rPr lang="vi-VN" sz="1400" spc="-240" dirty="0" smtClean="0">
                <a:latin typeface="Times New Roman"/>
                <a:cs typeface="Times New Roman"/>
              </a:rPr>
              <a:t>ư</a:t>
            </a:r>
            <a:r>
              <a:rPr sz="1400" spc="-240" dirty="0" err="1" smtClean="0">
                <a:latin typeface="Times New Roman"/>
                <a:cs typeface="Times New Roman"/>
              </a:rPr>
              <a:t>ợc</a:t>
            </a:r>
            <a:r>
              <a:rPr sz="1400" spc="-240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xóa </a:t>
            </a:r>
            <a:r>
              <a:rPr sz="1400" dirty="0">
                <a:latin typeface="Times New Roman"/>
                <a:cs typeface="Times New Roman"/>
              </a:rPr>
              <a:t>hoặc làm </a:t>
            </a:r>
            <a:r>
              <a:rPr sz="1400" spc="-5" dirty="0">
                <a:latin typeface="Times New Roman"/>
                <a:cs typeface="Times New Roman"/>
              </a:rPr>
              <a:t>mất dấu </a:t>
            </a:r>
            <a:r>
              <a:rPr sz="1400" dirty="0">
                <a:latin typeface="Times New Roman"/>
                <a:cs typeface="Times New Roman"/>
              </a:rPr>
              <a:t>vết </a:t>
            </a:r>
            <a:r>
              <a:rPr sz="1400" dirty="0" err="1">
                <a:latin typeface="Times New Roman"/>
                <a:cs typeface="Times New Roman"/>
              </a:rPr>
              <a:t>hiện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ờng</a:t>
            </a:r>
            <a:r>
              <a:rPr sz="1400" spc="-6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v.v… </a:t>
            </a:r>
            <a:r>
              <a:rPr sz="1400" dirty="0">
                <a:latin typeface="Times New Roman"/>
                <a:cs typeface="Times New Roman"/>
              </a:rPr>
              <a:t>có biện </a:t>
            </a:r>
            <a:r>
              <a:rPr sz="1400" spc="-5" dirty="0">
                <a:latin typeface="Times New Roman"/>
                <a:cs typeface="Times New Roman"/>
              </a:rPr>
              <a:t>pháp </a:t>
            </a:r>
            <a:r>
              <a:rPr sz="1400" dirty="0">
                <a:latin typeface="Times New Roman"/>
                <a:cs typeface="Times New Roman"/>
              </a:rPr>
              <a:t>giải </a:t>
            </a:r>
            <a:r>
              <a:rPr sz="1400" spc="-5" dirty="0">
                <a:latin typeface="Times New Roman"/>
                <a:cs typeface="Times New Roman"/>
              </a:rPr>
              <a:t>quyết tiếp chuyển </a:t>
            </a:r>
            <a:r>
              <a:rPr sz="1400" spc="-30" dirty="0">
                <a:latin typeface="Times New Roman"/>
                <a:cs typeface="Times New Roman"/>
              </a:rPr>
              <a:t>hành  </a:t>
            </a:r>
            <a:r>
              <a:rPr sz="1400" spc="-5" dirty="0">
                <a:latin typeface="Times New Roman"/>
                <a:cs typeface="Times New Roman"/>
              </a:rPr>
              <a:t>khách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hàng </a:t>
            </a:r>
            <a:r>
              <a:rPr sz="1400" dirty="0">
                <a:latin typeface="Times New Roman"/>
                <a:cs typeface="Times New Roman"/>
              </a:rPr>
              <a:t>hóa </a:t>
            </a:r>
            <a:r>
              <a:rPr sz="1400" spc="-5" dirty="0">
                <a:latin typeface="Times New Roman"/>
                <a:cs typeface="Times New Roman"/>
              </a:rPr>
              <a:t>trên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xe.</a:t>
            </a:r>
          </a:p>
          <a:p>
            <a:pPr marL="12700" marR="5715" indent="365125" algn="just">
              <a:lnSpc>
                <a:spcPts val="1600"/>
              </a:lnSpc>
              <a:spcBef>
                <a:spcPts val="645"/>
              </a:spcBef>
              <a:buAutoNum type="arabicParenR" startAt="5"/>
              <a:tabLst>
                <a:tab pos="5873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Tuyệt đối chấp hành </a:t>
            </a:r>
            <a:r>
              <a:rPr sz="1400" i="1" spc="5" dirty="0">
                <a:latin typeface="Times New Roman"/>
                <a:cs typeface="Times New Roman"/>
              </a:rPr>
              <a:t>sự </a:t>
            </a:r>
            <a:r>
              <a:rPr sz="1400" i="1" spc="-5" dirty="0">
                <a:latin typeface="Times New Roman"/>
                <a:cs typeface="Times New Roman"/>
              </a:rPr>
              <a:t>hướng </a:t>
            </a:r>
            <a:r>
              <a:rPr sz="1400" i="1" dirty="0">
                <a:latin typeface="Times New Roman"/>
                <a:cs typeface="Times New Roman"/>
              </a:rPr>
              <a:t>dẫn của </a:t>
            </a:r>
            <a:r>
              <a:rPr sz="1400" i="1" spc="-5" dirty="0">
                <a:latin typeface="Times New Roman"/>
                <a:cs typeface="Times New Roman"/>
              </a:rPr>
              <a:t>người đại diện </a:t>
            </a:r>
            <a:r>
              <a:rPr sz="1400" i="1" dirty="0">
                <a:latin typeface="Times New Roman"/>
                <a:cs typeface="Times New Roman"/>
              </a:rPr>
              <a:t>cơ </a:t>
            </a:r>
            <a:r>
              <a:rPr sz="1400" i="1" spc="-5" dirty="0">
                <a:latin typeface="Times New Roman"/>
                <a:cs typeface="Times New Roman"/>
              </a:rPr>
              <a:t>quan pháp </a:t>
            </a:r>
            <a:r>
              <a:rPr sz="1400" i="1" dirty="0">
                <a:latin typeface="Times New Roman"/>
                <a:cs typeface="Times New Roman"/>
              </a:rPr>
              <a:t>luật để  bảo đảm </a:t>
            </a:r>
            <a:r>
              <a:rPr sz="1400" i="1" spc="-5" dirty="0">
                <a:latin typeface="Times New Roman"/>
                <a:cs typeface="Times New Roman"/>
              </a:rPr>
              <a:t>trật </a:t>
            </a:r>
            <a:r>
              <a:rPr sz="1400" i="1" dirty="0">
                <a:latin typeface="Times New Roman"/>
                <a:cs typeface="Times New Roman"/>
              </a:rPr>
              <a:t>tự </a:t>
            </a:r>
            <a:r>
              <a:rPr sz="1400" i="1" spc="-5" dirty="0">
                <a:latin typeface="Times New Roman"/>
                <a:cs typeface="Times New Roman"/>
              </a:rPr>
              <a:t>an toàn giao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400"/>
              </a:lnSpc>
              <a:spcBef>
                <a:spcPts val="550"/>
              </a:spcBef>
            </a:pP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bộ,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tuyệt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chấp hành </a:t>
            </a:r>
            <a:r>
              <a:rPr sz="1400" spc="-135" dirty="0" err="1">
                <a:latin typeface="Times New Roman"/>
                <a:cs typeface="Times New Roman"/>
              </a:rPr>
              <a:t>sự</a:t>
            </a:r>
            <a:r>
              <a:rPr sz="1400" spc="-135" dirty="0">
                <a:latin typeface="Times New Roman"/>
                <a:cs typeface="Times New Roman"/>
              </a:rPr>
              <a:t>  </a:t>
            </a:r>
            <a:r>
              <a:rPr sz="1400" spc="-80" dirty="0" smtClean="0">
                <a:latin typeface="Times New Roman"/>
                <a:cs typeface="Times New Roman"/>
              </a:rPr>
              <a:t>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dẫn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đại </a:t>
            </a:r>
            <a:r>
              <a:rPr sz="1400" spc="-5" dirty="0">
                <a:latin typeface="Times New Roman"/>
                <a:cs typeface="Times New Roman"/>
              </a:rPr>
              <a:t>diện </a:t>
            </a: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quan pháp </a:t>
            </a:r>
            <a:r>
              <a:rPr sz="1400" dirty="0">
                <a:latin typeface="Times New Roman"/>
                <a:cs typeface="Times New Roman"/>
              </a:rPr>
              <a:t>luật. </a:t>
            </a:r>
            <a:r>
              <a:rPr sz="1400" spc="-5" dirty="0">
                <a:latin typeface="Times New Roman"/>
                <a:cs typeface="Times New Roman"/>
              </a:rPr>
              <a:t>Khi vi phạm, </a:t>
            </a:r>
            <a:r>
              <a:rPr sz="1400" dirty="0">
                <a:latin typeface="Times New Roman"/>
                <a:cs typeface="Times New Roman"/>
              </a:rPr>
              <a:t>phải chấp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spc="-95" dirty="0">
                <a:latin typeface="Times New Roman"/>
                <a:cs typeface="Times New Roman"/>
              </a:rPr>
              <a:t>kiểm  </a:t>
            </a:r>
            <a:r>
              <a:rPr sz="1400" dirty="0">
                <a:latin typeface="Times New Roman"/>
                <a:cs typeface="Times New Roman"/>
              </a:rPr>
              <a:t>tra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dirty="0" err="1">
                <a:latin typeface="Times New Roman"/>
                <a:cs typeface="Times New Roman"/>
              </a:rPr>
              <a:t>lực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kiểm </a:t>
            </a:r>
            <a:r>
              <a:rPr sz="1400" dirty="0">
                <a:latin typeface="Times New Roman"/>
                <a:cs typeface="Times New Roman"/>
              </a:rPr>
              <a:t>tra và thực </a:t>
            </a:r>
            <a:r>
              <a:rPr sz="1400" spc="-5" dirty="0">
                <a:latin typeface="Times New Roman"/>
                <a:cs typeface="Times New Roman"/>
              </a:rPr>
              <a:t>hiện tốt quyết định </a:t>
            </a:r>
            <a:r>
              <a:rPr sz="1400" dirty="0">
                <a:latin typeface="Times New Roman"/>
                <a:cs typeface="Times New Roman"/>
              </a:rPr>
              <a:t>xử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lý.</a:t>
            </a:r>
            <a:endParaRPr sz="1400" dirty="0">
              <a:latin typeface="Times New Roman"/>
              <a:cs typeface="Times New Roman"/>
            </a:endParaRPr>
          </a:p>
          <a:p>
            <a:pPr marL="12700" marR="459105" indent="456565" algn="just">
              <a:lnSpc>
                <a:spcPts val="1610"/>
              </a:lnSpc>
              <a:spcBef>
                <a:spcPts val="615"/>
              </a:spcBef>
              <a:buAutoNum type="arabicParenR" startAt="6"/>
              <a:tabLst>
                <a:tab pos="6635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Luôn rèn luyện, tu dưỡng </a:t>
            </a:r>
            <a:r>
              <a:rPr sz="1400" i="1" dirty="0">
                <a:latin typeface="Times New Roman"/>
                <a:cs typeface="Times New Roman"/>
              </a:rPr>
              <a:t>bản </a:t>
            </a:r>
            <a:r>
              <a:rPr sz="1400" i="1" spc="-5" dirty="0">
                <a:latin typeface="Times New Roman"/>
                <a:cs typeface="Times New Roman"/>
              </a:rPr>
              <a:t>thân, hình </a:t>
            </a:r>
            <a:r>
              <a:rPr sz="1400" i="1" dirty="0">
                <a:latin typeface="Times New Roman"/>
                <a:cs typeface="Times New Roman"/>
              </a:rPr>
              <a:t>thành </a:t>
            </a:r>
            <a:r>
              <a:rPr sz="1400" i="1" spc="-5" dirty="0">
                <a:latin typeface="Times New Roman"/>
                <a:cs typeface="Times New Roman"/>
              </a:rPr>
              <a:t>tác phong làm </a:t>
            </a:r>
            <a:r>
              <a:rPr sz="1400" i="1" spc="5" dirty="0">
                <a:latin typeface="Times New Roman"/>
                <a:cs typeface="Times New Roman"/>
              </a:rPr>
              <a:t>việc </a:t>
            </a:r>
            <a:r>
              <a:rPr sz="1400" i="1" spc="-5" dirty="0">
                <a:latin typeface="Times New Roman"/>
                <a:cs typeface="Times New Roman"/>
              </a:rPr>
              <a:t>công  nghiệp, </a:t>
            </a:r>
            <a:r>
              <a:rPr sz="1400" i="1" spc="-10" dirty="0">
                <a:latin typeface="Times New Roman"/>
                <a:cs typeface="Times New Roman"/>
              </a:rPr>
              <a:t>có lối </a:t>
            </a:r>
            <a:r>
              <a:rPr sz="1400" i="1" spc="-5" dirty="0">
                <a:latin typeface="Times New Roman"/>
                <a:cs typeface="Times New Roman"/>
              </a:rPr>
              <a:t>sống lành</a:t>
            </a:r>
            <a:r>
              <a:rPr sz="1400" i="1" spc="4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mạnh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95200"/>
              </a:lnSpc>
              <a:spcBef>
                <a:spcPts val="595"/>
              </a:spcBef>
            </a:pP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chế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luôn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tác </a:t>
            </a:r>
            <a:r>
              <a:rPr sz="1400" spc="-5" dirty="0">
                <a:latin typeface="Times New Roman"/>
                <a:cs typeface="Times New Roman"/>
              </a:rPr>
              <a:t>động tích </a:t>
            </a:r>
            <a:r>
              <a:rPr sz="1400" dirty="0">
                <a:latin typeface="Times New Roman"/>
                <a:cs typeface="Times New Roman"/>
              </a:rPr>
              <a:t>cực và </a:t>
            </a:r>
            <a:r>
              <a:rPr sz="1400" spc="-5" dirty="0">
                <a:latin typeface="Times New Roman"/>
                <a:cs typeface="Times New Roman"/>
              </a:rPr>
              <a:t>cả tiêu </a:t>
            </a:r>
            <a:r>
              <a:rPr sz="1400" dirty="0">
                <a:latin typeface="Times New Roman"/>
                <a:cs typeface="Times New Roman"/>
              </a:rPr>
              <a:t>cực </a:t>
            </a:r>
            <a:r>
              <a:rPr sz="1400" spc="-5" dirty="0">
                <a:latin typeface="Times New Roman"/>
                <a:cs typeface="Times New Roman"/>
              </a:rPr>
              <a:t>đến </a:t>
            </a:r>
            <a:r>
              <a:rPr sz="1400" spc="-5" dirty="0" err="1">
                <a:latin typeface="Times New Roman"/>
                <a:cs typeface="Times New Roman"/>
              </a:rPr>
              <a:t>mỗi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5" dirty="0" smtClean="0">
                <a:latin typeface="Times New Roman"/>
                <a:cs typeface="Times New Roman"/>
              </a:rPr>
              <a:t>ng</a:t>
            </a:r>
            <a:r>
              <a:rPr lang="vi-VN" sz="1400" spc="-155" dirty="0" smtClean="0">
                <a:latin typeface="Times New Roman"/>
                <a:cs typeface="Times New Roman"/>
              </a:rPr>
              <a:t>ư</a:t>
            </a:r>
            <a:r>
              <a:rPr sz="1400" spc="-155" dirty="0" err="1" smtClean="0">
                <a:latin typeface="Times New Roman"/>
                <a:cs typeface="Times New Roman"/>
              </a:rPr>
              <a:t>ời</a:t>
            </a:r>
            <a:r>
              <a:rPr sz="1400" spc="-155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lái xe ô tô. </a:t>
            </a:r>
            <a:r>
              <a:rPr sz="1400" spc="-5" dirty="0">
                <a:latin typeface="Times New Roman"/>
                <a:cs typeface="Times New Roman"/>
              </a:rPr>
              <a:t>Vì vậy, </a:t>
            </a:r>
            <a:r>
              <a:rPr sz="1400" dirty="0">
                <a:latin typeface="Times New Roman"/>
                <a:cs typeface="Times New Roman"/>
              </a:rPr>
              <a:t>để thực </a:t>
            </a:r>
            <a:r>
              <a:rPr sz="1400" spc="-5" dirty="0">
                <a:latin typeface="Times New Roman"/>
                <a:cs typeface="Times New Roman"/>
              </a:rPr>
              <a:t>hiện tốt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tiêu chí </a:t>
            </a:r>
            <a:r>
              <a:rPr sz="1400" dirty="0">
                <a:latin typeface="Times New Roman"/>
                <a:cs typeface="Times New Roman"/>
              </a:rPr>
              <a:t>cơ bản về 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90" dirty="0">
                <a:latin typeface="Times New Roman"/>
                <a:cs typeface="Times New Roman"/>
              </a:rPr>
              <a:t>tô  </a:t>
            </a:r>
            <a:r>
              <a:rPr sz="1400" spc="-5" dirty="0">
                <a:latin typeface="Times New Roman"/>
                <a:cs typeface="Times New Roman"/>
              </a:rPr>
              <a:t>trong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kinh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doanh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vận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tải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bằng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phải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luôn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luôn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rèn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luyện,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tu</a:t>
            </a:r>
            <a:r>
              <a:rPr sz="1400" dirty="0">
                <a:latin typeface="Times New Roman"/>
                <a:cs typeface="Times New Roman"/>
              </a:rPr>
              <a:t>  </a:t>
            </a:r>
            <a:r>
              <a:rPr sz="1400" spc="-80" dirty="0" smtClean="0">
                <a:latin typeface="Times New Roman"/>
                <a:cs typeface="Times New Roman"/>
              </a:rPr>
              <a:t>d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ỡng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bản thân, hình thành </a:t>
            </a:r>
            <a:r>
              <a:rPr sz="1400" dirty="0">
                <a:latin typeface="Times New Roman"/>
                <a:cs typeface="Times New Roman"/>
              </a:rPr>
              <a:t>tác </a:t>
            </a:r>
            <a:r>
              <a:rPr sz="1400" spc="-5" dirty="0">
                <a:latin typeface="Times New Roman"/>
                <a:cs typeface="Times New Roman"/>
              </a:rPr>
              <a:t>phong </a:t>
            </a:r>
            <a:r>
              <a:rPr sz="1400" dirty="0">
                <a:latin typeface="Times New Roman"/>
                <a:cs typeface="Times New Roman"/>
              </a:rPr>
              <a:t>làm </a:t>
            </a:r>
            <a:r>
              <a:rPr sz="1400" spc="5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công nghiệp, không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vào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60" dirty="0">
                <a:latin typeface="Times New Roman"/>
                <a:cs typeface="Times New Roman"/>
              </a:rPr>
              <a:t>tệ  </a:t>
            </a:r>
            <a:r>
              <a:rPr sz="1400" spc="-5" dirty="0">
                <a:latin typeface="Times New Roman"/>
                <a:cs typeface="Times New Roman"/>
              </a:rPr>
              <a:t>nạn </a:t>
            </a:r>
            <a:r>
              <a:rPr sz="1400" dirty="0">
                <a:latin typeface="Times New Roman"/>
                <a:cs typeface="Times New Roman"/>
              </a:rPr>
              <a:t>xã hội,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lối sống lành mạnh, luôn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tác, thân tình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spc="5" dirty="0">
                <a:latin typeface="Times New Roman"/>
                <a:cs typeface="Times New Roman"/>
              </a:rPr>
              <a:t>đỡ </a:t>
            </a:r>
            <a:r>
              <a:rPr sz="1400" spc="-5" dirty="0">
                <a:latin typeface="Times New Roman"/>
                <a:cs typeface="Times New Roman"/>
              </a:rPr>
              <a:t>đồng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nghiệp.</a:t>
            </a:r>
            <a:endParaRPr sz="14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07100"/>
              </a:lnSpc>
              <a:spcBef>
                <a:spcPts val="550"/>
              </a:spcBef>
            </a:pP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mối quan </a:t>
            </a:r>
            <a:r>
              <a:rPr sz="1400" spc="5" dirty="0" err="1">
                <a:latin typeface="Times New Roman"/>
                <a:cs typeface="Times New Roman"/>
              </a:rPr>
              <a:t>hệ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tô </a:t>
            </a:r>
            <a:r>
              <a:rPr sz="1400" dirty="0" err="1">
                <a:latin typeface="Times New Roman"/>
                <a:cs typeface="Times New Roman"/>
              </a:rPr>
              <a:t>phải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xuyên tiếp xúc, mỗi </a:t>
            </a:r>
            <a:r>
              <a:rPr sz="1400" spc="-110" dirty="0">
                <a:latin typeface="Times New Roman"/>
                <a:cs typeface="Times New Roman"/>
              </a:rPr>
              <a:t>mối 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hệ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chuẩn </a:t>
            </a:r>
            <a:r>
              <a:rPr sz="1400" spc="-10" dirty="0">
                <a:latin typeface="Times New Roman"/>
                <a:cs typeface="Times New Roman"/>
              </a:rPr>
              <a:t>mực </a:t>
            </a:r>
            <a:r>
              <a:rPr sz="1400" dirty="0">
                <a:latin typeface="Times New Roman"/>
                <a:cs typeface="Times New Roman"/>
              </a:rPr>
              <a:t>ứng </a:t>
            </a:r>
            <a:r>
              <a:rPr sz="1400" spc="5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riêng, phù </a:t>
            </a:r>
            <a:r>
              <a:rPr sz="1400" dirty="0">
                <a:latin typeface="Times New Roman"/>
                <a:cs typeface="Times New Roman"/>
              </a:rPr>
              <a:t>hợp. </a:t>
            </a:r>
            <a:r>
              <a:rPr sz="1400" spc="-5" dirty="0" err="1">
                <a:latin typeface="Times New Roman"/>
                <a:cs typeface="Times New Roman"/>
              </a:rPr>
              <a:t>Nếu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spc="5" dirty="0">
                <a:latin typeface="Times New Roman"/>
                <a:cs typeface="Times New Roman"/>
              </a:rPr>
              <a:t>thực </a:t>
            </a:r>
            <a:r>
              <a:rPr sz="1400" spc="-30" dirty="0">
                <a:latin typeface="Times New Roman"/>
                <a:cs typeface="Times New Roman"/>
              </a:rPr>
              <a:t>hiện  </a:t>
            </a:r>
            <a:r>
              <a:rPr sz="1400" dirty="0">
                <a:latin typeface="Times New Roman"/>
                <a:cs typeface="Times New Roman"/>
              </a:rPr>
              <a:t>đầy đủ các </a:t>
            </a:r>
            <a:r>
              <a:rPr sz="1400" spc="-5" dirty="0">
                <a:latin typeface="Times New Roman"/>
                <a:cs typeface="Times New Roman"/>
              </a:rPr>
              <a:t>chuẩn </a:t>
            </a:r>
            <a:r>
              <a:rPr sz="1400" spc="-10" dirty="0">
                <a:latin typeface="Times New Roman"/>
                <a:cs typeface="Times New Roman"/>
              </a:rPr>
              <a:t>mực </a:t>
            </a:r>
            <a:r>
              <a:rPr sz="1400" dirty="0">
                <a:latin typeface="Times New Roman"/>
                <a:cs typeface="Times New Roman"/>
              </a:rPr>
              <a:t>ứng xử là đã </a:t>
            </a:r>
            <a:r>
              <a:rPr sz="1400" spc="-5" dirty="0">
                <a:latin typeface="Times New Roman"/>
                <a:cs typeface="Times New Roman"/>
              </a:rPr>
              <a:t>thực hiện </a:t>
            </a:r>
            <a:r>
              <a:rPr sz="1400" spc="-10" dirty="0">
                <a:latin typeface="Times New Roman"/>
                <a:cs typeface="Times New Roman"/>
              </a:rPr>
              <a:t>tốt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nghề </a:t>
            </a:r>
            <a:r>
              <a:rPr sz="1400" spc="-5" dirty="0">
                <a:latin typeface="Times New Roman"/>
                <a:cs typeface="Times New Roman"/>
              </a:rPr>
              <a:t>nghiệp của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mình.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443585"/>
            <a:ext cx="6245860" cy="874395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40"/>
              </a:spcBef>
            </a:pPr>
            <a:r>
              <a:rPr sz="1400" spc="-5" dirty="0" smtClean="0">
                <a:latin typeface="Times New Roman"/>
                <a:cs typeface="Times New Roman"/>
              </a:rPr>
              <a:t>CH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ƠNG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IV</a:t>
            </a:r>
          </a:p>
          <a:p>
            <a:pPr marL="106680" marR="101600" indent="635" algn="ctr">
              <a:lnSpc>
                <a:spcPts val="1600"/>
              </a:lnSpc>
              <a:spcBef>
                <a:spcPts val="660"/>
              </a:spcBef>
            </a:pPr>
            <a:r>
              <a:rPr sz="1400" b="1" spc="-5" dirty="0">
                <a:latin typeface="Times New Roman"/>
                <a:cs typeface="Times New Roman"/>
              </a:rPr>
              <a:t>NHỮNG QUY ĐỊNH VỀ TRÁCH NHIỆM, QUYỀN HẠN CỦA </a:t>
            </a:r>
            <a:r>
              <a:rPr sz="1400" b="1" spc="5" dirty="0" smtClean="0">
                <a:latin typeface="Times New Roman"/>
                <a:cs typeface="Times New Roman"/>
              </a:rPr>
              <a:t>NG</a:t>
            </a:r>
            <a:r>
              <a:rPr lang="vi-VN" sz="1400" b="1" spc="5" dirty="0" smtClean="0">
                <a:latin typeface="Times New Roman"/>
                <a:cs typeface="Times New Roman"/>
              </a:rPr>
              <a:t>Ư</a:t>
            </a:r>
            <a:r>
              <a:rPr sz="1400" b="1" spc="5" dirty="0" smtClean="0">
                <a:latin typeface="Times New Roman"/>
                <a:cs typeface="Times New Roman"/>
              </a:rPr>
              <a:t>ỜI </a:t>
            </a:r>
            <a:r>
              <a:rPr sz="1400" b="1" dirty="0">
                <a:latin typeface="Times New Roman"/>
                <a:cs typeface="Times New Roman"/>
              </a:rPr>
              <a:t>SỬ  </a:t>
            </a:r>
            <a:r>
              <a:rPr sz="1400" b="1" spc="-5" dirty="0">
                <a:latin typeface="Times New Roman"/>
                <a:cs typeface="Times New Roman"/>
              </a:rPr>
              <a:t>DỤNG LAO ĐỘNG, CỦA </a:t>
            </a:r>
            <a:r>
              <a:rPr sz="1400" b="1" dirty="0" smtClean="0">
                <a:latin typeface="Times New Roman"/>
                <a:cs typeface="Times New Roman"/>
              </a:rPr>
              <a:t>NG</a:t>
            </a:r>
            <a:r>
              <a:rPr lang="vi-VN" sz="1400" b="1" dirty="0" smtClean="0">
                <a:latin typeface="Times New Roman"/>
                <a:cs typeface="Times New Roman"/>
              </a:rPr>
              <a:t>Ư</a:t>
            </a:r>
            <a:r>
              <a:rPr sz="1400" b="1" dirty="0" smtClean="0">
                <a:latin typeface="Times New Roman"/>
                <a:cs typeface="Times New Roman"/>
              </a:rPr>
              <a:t>ỜI </a:t>
            </a:r>
            <a:r>
              <a:rPr sz="1400" b="1" spc="-5" dirty="0">
                <a:latin typeface="Times New Roman"/>
                <a:cs typeface="Times New Roman"/>
              </a:rPr>
              <a:t>LÁI XE TRONG </a:t>
            </a:r>
            <a:r>
              <a:rPr sz="1400" b="1" dirty="0">
                <a:latin typeface="Times New Roman"/>
                <a:cs typeface="Times New Roman"/>
              </a:rPr>
              <a:t>KINH </a:t>
            </a:r>
            <a:r>
              <a:rPr sz="1400" b="1" spc="-5" dirty="0">
                <a:latin typeface="Times New Roman"/>
                <a:cs typeface="Times New Roman"/>
              </a:rPr>
              <a:t>DOANH VẬN </a:t>
            </a:r>
            <a:r>
              <a:rPr sz="1400" b="1" spc="-80" dirty="0">
                <a:latin typeface="Times New Roman"/>
                <a:cs typeface="Times New Roman"/>
              </a:rPr>
              <a:t>TẢI  </a:t>
            </a:r>
            <a:r>
              <a:rPr sz="1400" b="1" spc="-5" dirty="0">
                <a:latin typeface="Times New Roman"/>
                <a:cs typeface="Times New Roman"/>
              </a:rPr>
              <a:t>BẰNG XE </a:t>
            </a:r>
            <a:r>
              <a:rPr sz="1400" b="1" dirty="0">
                <a:latin typeface="Times New Roman"/>
                <a:cs typeface="Times New Roman"/>
              </a:rPr>
              <a:t>Ô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12700" marR="6350" lvl="1" algn="just">
              <a:lnSpc>
                <a:spcPct val="95200"/>
              </a:lnSpc>
              <a:spcBef>
                <a:spcPts val="1030"/>
              </a:spcBef>
              <a:buAutoNum type="arabicPeriod"/>
              <a:tabLst>
                <a:tab pos="365125" algn="l"/>
              </a:tabLst>
            </a:pPr>
            <a:r>
              <a:rPr sz="1400" spc="-5" dirty="0">
                <a:latin typeface="Times New Roman"/>
                <a:cs typeface="Times New Roman"/>
              </a:rPr>
              <a:t>TRÁCH NHIỆM VÀ QUYỀN </a:t>
            </a:r>
            <a:r>
              <a:rPr sz="1400" dirty="0">
                <a:latin typeface="Times New Roman"/>
                <a:cs typeface="Times New Roman"/>
              </a:rPr>
              <a:t>HẠN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spc="-5" dirty="0" smtClean="0">
                <a:latin typeface="Times New Roman"/>
                <a:cs typeface="Times New Roman"/>
              </a:rPr>
              <a:t>NG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ỜI </a:t>
            </a:r>
            <a:r>
              <a:rPr sz="1400" spc="-5" dirty="0">
                <a:latin typeface="Times New Roman"/>
                <a:cs typeface="Times New Roman"/>
              </a:rPr>
              <a:t>SỬ DỤNG LAO </a:t>
            </a:r>
            <a:r>
              <a:rPr sz="1400" spc="-65" dirty="0">
                <a:latin typeface="Times New Roman"/>
                <a:cs typeface="Times New Roman"/>
              </a:rPr>
              <a:t>ĐỘNG 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KINH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BẰNG </a:t>
            </a:r>
            <a:r>
              <a:rPr sz="1400" spc="-5" dirty="0">
                <a:latin typeface="Times New Roman"/>
                <a:cs typeface="Times New Roman"/>
              </a:rPr>
              <a:t>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ĐỐI VỚI VIỆC QUẢN LÝ  GIÁO DỤC VÀ </a:t>
            </a:r>
            <a:r>
              <a:rPr sz="1400" dirty="0">
                <a:latin typeface="Times New Roman"/>
                <a:cs typeface="Times New Roman"/>
              </a:rPr>
              <a:t>NÂNG </a:t>
            </a:r>
            <a:r>
              <a:rPr sz="1400" spc="-5" dirty="0">
                <a:latin typeface="Times New Roman"/>
                <a:cs typeface="Times New Roman"/>
              </a:rPr>
              <a:t>CAO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NGHỀ NGHIỆP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 smtClean="0">
                <a:latin typeface="Times New Roman"/>
                <a:cs typeface="Times New Roman"/>
              </a:rPr>
              <a:t>NG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ỜI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spc="-225" dirty="0">
                <a:latin typeface="Times New Roman"/>
                <a:cs typeface="Times New Roman"/>
              </a:rPr>
              <a:t>Ô  </a:t>
            </a:r>
            <a:r>
              <a:rPr sz="1400" spc="-10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457200" lvl="2" indent="-445134" algn="just">
              <a:lnSpc>
                <a:spcPct val="100000"/>
              </a:lnSpc>
              <a:spcBef>
                <a:spcPts val="515"/>
              </a:spcBef>
              <a:buAutoNum type="arabicPeriod"/>
              <a:tabLst>
                <a:tab pos="457834" algn="l"/>
              </a:tabLst>
            </a:pPr>
            <a:r>
              <a:rPr sz="1400" b="1" dirty="0">
                <a:latin typeface="Times New Roman"/>
                <a:cs typeface="Times New Roman"/>
              </a:rPr>
              <a:t>Luật lao </a:t>
            </a:r>
            <a:r>
              <a:rPr sz="1400" b="1" spc="-5" dirty="0">
                <a:latin typeface="Times New Roman"/>
                <a:cs typeface="Times New Roman"/>
              </a:rPr>
              <a:t>động </a:t>
            </a:r>
            <a:r>
              <a:rPr sz="1400" b="1" dirty="0" err="1">
                <a:latin typeface="Times New Roman"/>
                <a:cs typeface="Times New Roman"/>
              </a:rPr>
              <a:t>của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lang="en-US" sz="1400" b="1" spc="-75" dirty="0">
                <a:latin typeface="Times New Roman"/>
                <a:cs typeface="Times New Roman"/>
              </a:rPr>
              <a:t>N</a:t>
            </a:r>
            <a:r>
              <a:rPr lang="vi-VN" sz="1400" b="1" spc="-75" dirty="0" smtClean="0">
                <a:latin typeface="Times New Roman"/>
                <a:cs typeface="Times New Roman"/>
              </a:rPr>
              <a:t>ư</a:t>
            </a:r>
            <a:r>
              <a:rPr sz="1400" b="1" spc="-75" dirty="0" err="1" smtClean="0">
                <a:latin typeface="Times New Roman"/>
                <a:cs typeface="Times New Roman"/>
              </a:rPr>
              <a:t>ớc</a:t>
            </a:r>
            <a:r>
              <a:rPr sz="1400" b="1" spc="-75" dirty="0" smtClean="0">
                <a:latin typeface="Times New Roman"/>
                <a:cs typeface="Times New Roman"/>
              </a:rPr>
              <a:t> </a:t>
            </a:r>
            <a:r>
              <a:rPr lang="en-US" sz="1400" b="1" spc="-5" dirty="0" err="1">
                <a:latin typeface="Times New Roman"/>
                <a:cs typeface="Times New Roman"/>
              </a:rPr>
              <a:t>C</a:t>
            </a:r>
            <a:r>
              <a:rPr sz="1400" b="1" spc="-5" dirty="0" err="1" smtClean="0">
                <a:latin typeface="Times New Roman"/>
                <a:cs typeface="Times New Roman"/>
              </a:rPr>
              <a:t>ộng</a:t>
            </a:r>
            <a:r>
              <a:rPr sz="1400" b="1" spc="-5" dirty="0" smtClean="0">
                <a:latin typeface="Times New Roman"/>
                <a:cs typeface="Times New Roman"/>
              </a:rPr>
              <a:t> </a:t>
            </a:r>
            <a:r>
              <a:rPr lang="en-US" sz="1400" b="1" spc="-5" dirty="0" err="1">
                <a:latin typeface="Times New Roman"/>
                <a:cs typeface="Times New Roman"/>
              </a:rPr>
              <a:t>H</a:t>
            </a:r>
            <a:r>
              <a:rPr sz="1400" b="1" spc="-5" dirty="0" err="1" smtClean="0">
                <a:latin typeface="Times New Roman"/>
                <a:cs typeface="Times New Roman"/>
              </a:rPr>
              <a:t>òa</a:t>
            </a:r>
            <a:r>
              <a:rPr sz="1400" b="1" spc="-5" dirty="0" smtClean="0">
                <a:latin typeface="Times New Roman"/>
                <a:cs typeface="Times New Roman"/>
              </a:rPr>
              <a:t> </a:t>
            </a:r>
            <a:r>
              <a:rPr lang="en-US" sz="1400" b="1" dirty="0" err="1">
                <a:latin typeface="Times New Roman"/>
                <a:cs typeface="Times New Roman"/>
              </a:rPr>
              <a:t>X</a:t>
            </a:r>
            <a:r>
              <a:rPr sz="1400" b="1" dirty="0" err="1" smtClean="0">
                <a:latin typeface="Times New Roman"/>
                <a:cs typeface="Times New Roman"/>
              </a:rPr>
              <a:t>ã</a:t>
            </a:r>
            <a:r>
              <a:rPr sz="1400" b="1" dirty="0" smtClean="0">
                <a:latin typeface="Times New Roman"/>
                <a:cs typeface="Times New Roman"/>
              </a:rPr>
              <a:t> </a:t>
            </a:r>
            <a:r>
              <a:rPr lang="en-US" sz="1400" b="1" spc="-5" dirty="0" err="1">
                <a:latin typeface="Times New Roman"/>
                <a:cs typeface="Times New Roman"/>
              </a:rPr>
              <a:t>H</a:t>
            </a:r>
            <a:r>
              <a:rPr sz="1400" b="1" spc="-5" dirty="0" err="1" smtClean="0">
                <a:latin typeface="Times New Roman"/>
                <a:cs typeface="Times New Roman"/>
              </a:rPr>
              <a:t>ội</a:t>
            </a:r>
            <a:r>
              <a:rPr sz="1400" b="1" spc="-5" dirty="0" smtClean="0">
                <a:latin typeface="Times New Roman"/>
                <a:cs typeface="Times New Roman"/>
              </a:rPr>
              <a:t> </a:t>
            </a:r>
            <a:r>
              <a:rPr lang="en-US" sz="1400" b="1" dirty="0" err="1">
                <a:latin typeface="Times New Roman"/>
                <a:cs typeface="Times New Roman"/>
              </a:rPr>
              <a:t>C</a:t>
            </a:r>
            <a:r>
              <a:rPr sz="1400" b="1" dirty="0" err="1" smtClean="0">
                <a:latin typeface="Times New Roman"/>
                <a:cs typeface="Times New Roman"/>
              </a:rPr>
              <a:t>hủ</a:t>
            </a:r>
            <a:r>
              <a:rPr sz="1400" b="1" dirty="0" smtClean="0">
                <a:latin typeface="Times New Roman"/>
                <a:cs typeface="Times New Roman"/>
              </a:rPr>
              <a:t> </a:t>
            </a:r>
            <a:r>
              <a:rPr lang="en-US" sz="1400" b="1" spc="-5" dirty="0" err="1">
                <a:latin typeface="Times New Roman"/>
                <a:cs typeface="Times New Roman"/>
              </a:rPr>
              <a:t>N</a:t>
            </a:r>
            <a:r>
              <a:rPr sz="1400" b="1" spc="-5" dirty="0" err="1" smtClean="0">
                <a:latin typeface="Times New Roman"/>
                <a:cs typeface="Times New Roman"/>
              </a:rPr>
              <a:t>ghĩa</a:t>
            </a:r>
            <a:r>
              <a:rPr sz="1400" b="1" spc="-5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Việt</a:t>
            </a:r>
            <a:r>
              <a:rPr sz="1400" b="1" spc="8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Nam</a:t>
            </a:r>
            <a:endParaRPr sz="1400" dirty="0">
              <a:latin typeface="Times New Roman"/>
              <a:cs typeface="Times New Roman"/>
            </a:endParaRPr>
          </a:p>
          <a:p>
            <a:pPr marL="571500" lvl="3" indent="-194310" algn="just">
              <a:lnSpc>
                <a:spcPct val="100000"/>
              </a:lnSpc>
              <a:spcBef>
                <a:spcPts val="530"/>
              </a:spcBef>
              <a:buAutoNum type="arabicParenR"/>
              <a:tabLst>
                <a:tab pos="57213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Những quy định chung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400"/>
              </a:lnSpc>
              <a:spcBef>
                <a:spcPts val="595"/>
              </a:spcBef>
            </a:pP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hoạt động quan trọng </a:t>
            </a:r>
            <a:r>
              <a:rPr sz="1400" dirty="0">
                <a:latin typeface="Times New Roman"/>
                <a:cs typeface="Times New Roman"/>
              </a:rPr>
              <a:t>nhất </a:t>
            </a:r>
            <a:r>
              <a:rPr sz="1400" spc="-5" dirty="0">
                <a:latin typeface="Times New Roman"/>
                <a:cs typeface="Times New Roman"/>
              </a:rPr>
              <a:t>của con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tạo ra của cải vật </a:t>
            </a:r>
            <a:r>
              <a:rPr sz="1400" spc="-5" dirty="0">
                <a:latin typeface="Times New Roman"/>
                <a:cs typeface="Times New Roman"/>
              </a:rPr>
              <a:t>chất </a:t>
            </a:r>
            <a:r>
              <a:rPr sz="1400" spc="-50" dirty="0">
                <a:latin typeface="Times New Roman"/>
                <a:cs typeface="Times New Roman"/>
              </a:rPr>
              <a:t>và 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giá trị tinh </a:t>
            </a:r>
            <a:r>
              <a:rPr sz="1400" dirty="0">
                <a:latin typeface="Times New Roman"/>
                <a:cs typeface="Times New Roman"/>
              </a:rPr>
              <a:t>thần của xã hội.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năng </a:t>
            </a:r>
            <a:r>
              <a:rPr sz="1400" dirty="0">
                <a:latin typeface="Times New Roman"/>
                <a:cs typeface="Times New Roman"/>
              </a:rPr>
              <a:t>suất,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và hiệu </a:t>
            </a:r>
            <a:r>
              <a:rPr sz="1400" dirty="0">
                <a:latin typeface="Times New Roman"/>
                <a:cs typeface="Times New Roman"/>
              </a:rPr>
              <a:t>quả cao </a:t>
            </a:r>
            <a:r>
              <a:rPr sz="1400" spc="-30" dirty="0">
                <a:latin typeface="Times New Roman"/>
                <a:cs typeface="Times New Roman"/>
              </a:rPr>
              <a:t>là 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tố </a:t>
            </a:r>
            <a:r>
              <a:rPr sz="1400" spc="-5" dirty="0">
                <a:latin typeface="Times New Roman"/>
                <a:cs typeface="Times New Roman"/>
              </a:rPr>
              <a:t>quyết định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phát triển của </a:t>
            </a:r>
            <a:r>
              <a:rPr sz="1400" spc="-5" dirty="0" err="1">
                <a:latin typeface="Times New Roman"/>
                <a:cs typeface="Times New Roman"/>
              </a:rPr>
              <a:t>đất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ct val="95400"/>
              </a:lnSpc>
              <a:spcBef>
                <a:spcPts val="595"/>
              </a:spcBef>
            </a:pPr>
            <a:r>
              <a:rPr sz="1400" i="1" spc="-5" dirty="0">
                <a:latin typeface="Times New Roman"/>
                <a:cs typeface="Times New Roman"/>
              </a:rPr>
              <a:t>Bộ Luật lao </a:t>
            </a:r>
            <a:r>
              <a:rPr sz="1400" i="1" dirty="0">
                <a:latin typeface="Times New Roman"/>
                <a:cs typeface="Times New Roman"/>
              </a:rPr>
              <a:t>động </a:t>
            </a:r>
            <a:r>
              <a:rPr sz="1400" i="1" spc="-5" dirty="0">
                <a:latin typeface="Times New Roman"/>
                <a:cs typeface="Times New Roman"/>
              </a:rPr>
              <a:t>điều chỉnh quan </a:t>
            </a:r>
            <a:r>
              <a:rPr sz="1400" i="1" spc="5" dirty="0">
                <a:latin typeface="Times New Roman"/>
                <a:cs typeface="Times New Roman"/>
              </a:rPr>
              <a:t>hệ </a:t>
            </a:r>
            <a:r>
              <a:rPr sz="1400" i="1" spc="-5" dirty="0">
                <a:latin typeface="Times New Roman"/>
                <a:cs typeface="Times New Roman"/>
              </a:rPr>
              <a:t>lao động </a:t>
            </a:r>
            <a:r>
              <a:rPr sz="1400" i="1" dirty="0">
                <a:latin typeface="Times New Roman"/>
                <a:cs typeface="Times New Roman"/>
              </a:rPr>
              <a:t>giữa </a:t>
            </a:r>
            <a:r>
              <a:rPr sz="1400" i="1" spc="-5" dirty="0">
                <a:latin typeface="Times New Roman"/>
                <a:cs typeface="Times New Roman"/>
              </a:rPr>
              <a:t>người lao động </a:t>
            </a:r>
            <a:r>
              <a:rPr sz="1400" i="1" dirty="0">
                <a:latin typeface="Times New Roman"/>
                <a:cs typeface="Times New Roman"/>
              </a:rPr>
              <a:t>làm </a:t>
            </a:r>
            <a:r>
              <a:rPr sz="1400" i="1" spc="-5" dirty="0">
                <a:latin typeface="Times New Roman"/>
                <a:cs typeface="Times New Roman"/>
              </a:rPr>
              <a:t>công </a:t>
            </a:r>
            <a:r>
              <a:rPr sz="1400" i="1" dirty="0">
                <a:latin typeface="Times New Roman"/>
                <a:cs typeface="Times New Roman"/>
              </a:rPr>
              <a:t>ăn  </a:t>
            </a:r>
            <a:r>
              <a:rPr sz="1400" i="1" spc="-5" dirty="0">
                <a:latin typeface="Times New Roman"/>
                <a:cs typeface="Times New Roman"/>
              </a:rPr>
              <a:t>lương với người </a:t>
            </a:r>
            <a:r>
              <a:rPr sz="1400" i="1" dirty="0">
                <a:latin typeface="Times New Roman"/>
                <a:cs typeface="Times New Roman"/>
              </a:rPr>
              <a:t>sử </a:t>
            </a:r>
            <a:r>
              <a:rPr sz="1400" i="1" spc="-5" dirty="0">
                <a:latin typeface="Times New Roman"/>
                <a:cs typeface="Times New Roman"/>
              </a:rPr>
              <a:t>dụng lao động </a:t>
            </a:r>
            <a:r>
              <a:rPr sz="1400" i="1" spc="-10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các quan </a:t>
            </a:r>
            <a:r>
              <a:rPr sz="1400" i="1" spc="5" dirty="0">
                <a:latin typeface="Times New Roman"/>
                <a:cs typeface="Times New Roman"/>
              </a:rPr>
              <a:t>hệ </a:t>
            </a:r>
            <a:r>
              <a:rPr sz="1400" i="1" spc="-10" dirty="0">
                <a:latin typeface="Times New Roman"/>
                <a:cs typeface="Times New Roman"/>
              </a:rPr>
              <a:t>xã </a:t>
            </a:r>
            <a:r>
              <a:rPr sz="1400" i="1" spc="-5" dirty="0">
                <a:latin typeface="Times New Roman"/>
                <a:cs typeface="Times New Roman"/>
              </a:rPr>
              <a:t>hội liên quan </a:t>
            </a:r>
            <a:r>
              <a:rPr sz="1400" i="1" dirty="0">
                <a:latin typeface="Times New Roman"/>
                <a:cs typeface="Times New Roman"/>
              </a:rPr>
              <a:t>trực </a:t>
            </a:r>
            <a:r>
              <a:rPr sz="1400" i="1" spc="-5" dirty="0">
                <a:latin typeface="Times New Roman"/>
                <a:cs typeface="Times New Roman"/>
              </a:rPr>
              <a:t>tiếp với quan  </a:t>
            </a:r>
            <a:r>
              <a:rPr sz="1400" i="1" dirty="0">
                <a:latin typeface="Times New Roman"/>
                <a:cs typeface="Times New Roman"/>
              </a:rPr>
              <a:t>hệ </a:t>
            </a:r>
            <a:r>
              <a:rPr sz="1400" i="1" spc="-5" dirty="0">
                <a:latin typeface="Times New Roman"/>
                <a:cs typeface="Times New Roman"/>
              </a:rPr>
              <a:t>lao động.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ct val="95200"/>
              </a:lnSpc>
              <a:spcBef>
                <a:spcPts val="595"/>
              </a:spcBef>
              <a:buChar char="-"/>
              <a:tabLst>
                <a:tab pos="500380" algn="l"/>
              </a:tabLst>
            </a:pPr>
            <a:r>
              <a:rPr sz="1400" spc="-5" dirty="0">
                <a:latin typeface="Times New Roman"/>
                <a:cs typeface="Times New Roman"/>
              </a:rPr>
              <a:t>Bộ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lao </a:t>
            </a:r>
            <a:r>
              <a:rPr sz="1400" spc="-5" dirty="0" err="1">
                <a:latin typeface="Times New Roman"/>
                <a:cs typeface="Times New Roman"/>
              </a:rPr>
              <a:t>động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áp </a:t>
            </a:r>
            <a:r>
              <a:rPr sz="1400" spc="-5" dirty="0">
                <a:latin typeface="Times New Roman"/>
                <a:cs typeface="Times New Roman"/>
              </a:rPr>
              <a:t>dụng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spc="-5" dirty="0" err="1">
                <a:latin typeface="Times New Roman"/>
                <a:cs typeface="Times New Roman"/>
              </a:rPr>
              <a:t>mọi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động, mọi </a:t>
            </a:r>
            <a:r>
              <a:rPr sz="1400" dirty="0">
                <a:latin typeface="Times New Roman"/>
                <a:cs typeface="Times New Roman"/>
              </a:rPr>
              <a:t>tổ </a:t>
            </a:r>
            <a:r>
              <a:rPr sz="1400" spc="-5" dirty="0">
                <a:latin typeface="Times New Roman"/>
                <a:cs typeface="Times New Roman"/>
              </a:rPr>
              <a:t>chức, </a:t>
            </a:r>
            <a:r>
              <a:rPr sz="1400" spc="-145" dirty="0">
                <a:latin typeface="Times New Roman"/>
                <a:cs typeface="Times New Roman"/>
              </a:rPr>
              <a:t>cá 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lao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đồng lao động, thuộc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10" dirty="0">
                <a:latin typeface="Times New Roman"/>
                <a:cs typeface="Times New Roman"/>
              </a:rPr>
              <a:t>thành </a:t>
            </a:r>
            <a:r>
              <a:rPr sz="1400" dirty="0">
                <a:latin typeface="Times New Roman"/>
                <a:cs typeface="Times New Roman"/>
              </a:rPr>
              <a:t>phần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spc="5" dirty="0">
                <a:latin typeface="Times New Roman"/>
                <a:cs typeface="Times New Roman"/>
              </a:rPr>
              <a:t>tế,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hình  </a:t>
            </a:r>
            <a:r>
              <a:rPr sz="1400" dirty="0">
                <a:latin typeface="Times New Roman"/>
                <a:cs typeface="Times New Roman"/>
              </a:rPr>
              <a:t>thức sở </a:t>
            </a:r>
            <a:r>
              <a:rPr sz="1400" spc="-5" dirty="0">
                <a:latin typeface="Times New Roman"/>
                <a:cs typeface="Times New Roman"/>
              </a:rPr>
              <a:t>hữu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 err="1">
                <a:latin typeface="Times New Roman"/>
                <a:cs typeface="Times New Roman"/>
              </a:rPr>
              <a:t>cũng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áp </a:t>
            </a:r>
            <a:r>
              <a:rPr sz="1400" spc="-5" dirty="0">
                <a:latin typeface="Times New Roman"/>
                <a:cs typeface="Times New Roman"/>
              </a:rPr>
              <a:t>dụng đối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học nghề,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dirty="0">
                <a:latin typeface="Times New Roman"/>
                <a:cs typeface="Times New Roman"/>
              </a:rPr>
              <a:t>việc gia </a:t>
            </a:r>
            <a:r>
              <a:rPr sz="1400" spc="-5" dirty="0">
                <a:latin typeface="Times New Roman"/>
                <a:cs typeface="Times New Roman"/>
              </a:rPr>
              <a:t>đình </a:t>
            </a:r>
            <a:r>
              <a:rPr sz="1400" spc="-290" dirty="0">
                <a:latin typeface="Times New Roman"/>
                <a:cs typeface="Times New Roman"/>
              </a:rPr>
              <a:t>và 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số loại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spc="-5" dirty="0" err="1">
                <a:latin typeface="Times New Roman"/>
                <a:cs typeface="Times New Roman"/>
              </a:rPr>
              <a:t>khác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tại Bộ Luật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này.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ct val="95300"/>
              </a:lnSpc>
              <a:spcBef>
                <a:spcPts val="600"/>
              </a:spcBef>
              <a:buChar char="-"/>
              <a:tabLst>
                <a:tab pos="488315" algn="l"/>
              </a:tabLst>
            </a:pPr>
            <a:r>
              <a:rPr sz="1400" spc="-5" dirty="0">
                <a:latin typeface="Times New Roman"/>
                <a:cs typeface="Times New Roman"/>
              </a:rPr>
              <a:t>Công dân Việt </a:t>
            </a:r>
            <a:r>
              <a:rPr sz="1400" dirty="0">
                <a:latin typeface="Times New Roman"/>
                <a:cs typeface="Times New Roman"/>
              </a:rPr>
              <a:t>Nam làm </a:t>
            </a:r>
            <a:r>
              <a:rPr sz="1400" spc="5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nghiệp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vốn </a:t>
            </a:r>
            <a:r>
              <a:rPr sz="1400" dirty="0" err="1">
                <a:latin typeface="Times New Roman"/>
                <a:cs typeface="Times New Roman"/>
              </a:rPr>
              <a:t>đầu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65" dirty="0">
                <a:latin typeface="Times New Roman"/>
                <a:cs typeface="Times New Roman"/>
              </a:rPr>
              <a:t>ngoài  </a:t>
            </a:r>
            <a:r>
              <a:rPr sz="1400" dirty="0">
                <a:latin typeface="Times New Roman"/>
                <a:cs typeface="Times New Roman"/>
              </a:rPr>
              <a:t>tại </a:t>
            </a:r>
            <a:r>
              <a:rPr sz="1400" spc="-10" dirty="0">
                <a:latin typeface="Times New Roman"/>
                <a:cs typeface="Times New Roman"/>
              </a:rPr>
              <a:t>Việt Nam, </a:t>
            </a:r>
            <a:r>
              <a:rPr sz="1400" dirty="0">
                <a:latin typeface="Times New Roman"/>
                <a:cs typeface="Times New Roman"/>
              </a:rPr>
              <a:t>tại các cơ </a:t>
            </a:r>
            <a:r>
              <a:rPr sz="1400" spc="-5" dirty="0">
                <a:latin typeface="Times New Roman"/>
                <a:cs typeface="Times New Roman"/>
              </a:rPr>
              <a:t>quan, </a:t>
            </a:r>
            <a:r>
              <a:rPr sz="1400" dirty="0">
                <a:latin typeface="Times New Roman"/>
                <a:cs typeface="Times New Roman"/>
              </a:rPr>
              <a:t>tổ </a:t>
            </a:r>
            <a:r>
              <a:rPr sz="1400" spc="-5" dirty="0" err="1">
                <a:latin typeface="Times New Roman"/>
                <a:cs typeface="Times New Roman"/>
              </a:rPr>
              <a:t>chức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ngoài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quốc </a:t>
            </a:r>
            <a:r>
              <a:rPr sz="1400" dirty="0">
                <a:latin typeface="Times New Roman"/>
                <a:cs typeface="Times New Roman"/>
              </a:rPr>
              <a:t>tế </a:t>
            </a:r>
            <a:r>
              <a:rPr sz="1400" spc="-5" dirty="0">
                <a:latin typeface="Times New Roman"/>
                <a:cs typeface="Times New Roman"/>
              </a:rPr>
              <a:t>đóng trên lãnh </a:t>
            </a:r>
            <a:r>
              <a:rPr sz="1400" spc="5" dirty="0">
                <a:latin typeface="Times New Roman"/>
                <a:cs typeface="Times New Roman"/>
              </a:rPr>
              <a:t>thổ </a:t>
            </a:r>
            <a:r>
              <a:rPr sz="1400" spc="-30" dirty="0">
                <a:latin typeface="Times New Roman"/>
                <a:cs typeface="Times New Roman"/>
              </a:rPr>
              <a:t>Việt  </a:t>
            </a:r>
            <a:r>
              <a:rPr sz="1400" dirty="0">
                <a:latin typeface="Times New Roman"/>
                <a:cs typeface="Times New Roman"/>
              </a:rPr>
              <a:t>Nam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ngoài </a:t>
            </a:r>
            <a:r>
              <a:rPr sz="1400" dirty="0">
                <a:latin typeface="Times New Roman"/>
                <a:cs typeface="Times New Roman"/>
              </a:rPr>
              <a:t>làm </a:t>
            </a:r>
            <a:r>
              <a:rPr sz="1400" spc="5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doanh nghiệp, tổ </a:t>
            </a:r>
            <a:r>
              <a:rPr sz="1400" dirty="0">
                <a:latin typeface="Times New Roman"/>
                <a:cs typeface="Times New Roman"/>
              </a:rPr>
              <a:t>chức </a:t>
            </a:r>
            <a:r>
              <a:rPr sz="1400" spc="-5" dirty="0">
                <a:latin typeface="Times New Roman"/>
                <a:cs typeface="Times New Roman"/>
              </a:rPr>
              <a:t>và cho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75" dirty="0">
                <a:latin typeface="Times New Roman"/>
                <a:cs typeface="Times New Roman"/>
              </a:rPr>
              <a:t>nhân  </a:t>
            </a:r>
            <a:r>
              <a:rPr sz="1400" dirty="0">
                <a:latin typeface="Times New Roman"/>
                <a:cs typeface="Times New Roman"/>
              </a:rPr>
              <a:t>Việt </a:t>
            </a:r>
            <a:r>
              <a:rPr sz="1400" spc="-5" dirty="0">
                <a:latin typeface="Times New Roman"/>
                <a:cs typeface="Times New Roman"/>
              </a:rPr>
              <a:t>Nam </a:t>
            </a:r>
            <a:r>
              <a:rPr sz="1400" dirty="0">
                <a:latin typeface="Times New Roman"/>
                <a:cs typeface="Times New Roman"/>
              </a:rPr>
              <a:t>trên </a:t>
            </a:r>
            <a:r>
              <a:rPr sz="1400" spc="-5" dirty="0">
                <a:latin typeface="Times New Roman"/>
                <a:cs typeface="Times New Roman"/>
              </a:rPr>
              <a:t>lãnh </a:t>
            </a:r>
            <a:r>
              <a:rPr sz="1400" spc="5" dirty="0">
                <a:latin typeface="Times New Roman"/>
                <a:cs typeface="Times New Roman"/>
              </a:rPr>
              <a:t>thổ </a:t>
            </a:r>
            <a:r>
              <a:rPr sz="1400" spc="-5" dirty="0">
                <a:latin typeface="Times New Roman"/>
                <a:cs typeface="Times New Roman"/>
              </a:rPr>
              <a:t>Việt Nam </a:t>
            </a:r>
            <a:r>
              <a:rPr sz="1400" dirty="0">
                <a:latin typeface="Times New Roman"/>
                <a:cs typeface="Times New Roman"/>
              </a:rPr>
              <a:t>đều </a:t>
            </a:r>
            <a:r>
              <a:rPr sz="1400" spc="-5" dirty="0">
                <a:latin typeface="Times New Roman"/>
                <a:cs typeface="Times New Roman"/>
              </a:rPr>
              <a:t>thuộc </a:t>
            </a:r>
            <a:r>
              <a:rPr sz="1400" dirty="0">
                <a:latin typeface="Times New Roman"/>
                <a:cs typeface="Times New Roman"/>
              </a:rPr>
              <a:t>phạm vi </a:t>
            </a:r>
            <a:r>
              <a:rPr sz="1400" spc="-10" dirty="0">
                <a:latin typeface="Times New Roman"/>
                <a:cs typeface="Times New Roman"/>
              </a:rPr>
              <a:t>áp </a:t>
            </a:r>
            <a:r>
              <a:rPr sz="1400" dirty="0">
                <a:latin typeface="Times New Roman"/>
                <a:cs typeface="Times New Roman"/>
              </a:rPr>
              <a:t>dụng của </a:t>
            </a:r>
            <a:r>
              <a:rPr sz="1400" spc="-10" dirty="0">
                <a:latin typeface="Times New Roman"/>
                <a:cs typeface="Times New Roman"/>
              </a:rPr>
              <a:t>Bộ </a:t>
            </a:r>
            <a:r>
              <a:rPr sz="1400" dirty="0">
                <a:latin typeface="Times New Roman"/>
                <a:cs typeface="Times New Roman"/>
              </a:rPr>
              <a:t>luật này và </a:t>
            </a:r>
            <a:r>
              <a:rPr sz="1400" spc="-5" dirty="0">
                <a:latin typeface="Times New Roman"/>
                <a:cs typeface="Times New Roman"/>
              </a:rPr>
              <a:t>các  </a:t>
            </a:r>
            <a:r>
              <a:rPr sz="1400" dirty="0">
                <a:latin typeface="Times New Roman"/>
                <a:cs typeface="Times New Roman"/>
              </a:rPr>
              <a:t>quy </a:t>
            </a:r>
            <a:r>
              <a:rPr sz="1400" spc="-5" dirty="0">
                <a:latin typeface="Times New Roman"/>
                <a:cs typeface="Times New Roman"/>
              </a:rPr>
              <a:t>định khác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pháp luật Việt </a:t>
            </a:r>
            <a:r>
              <a:rPr sz="1400" spc="-10" dirty="0">
                <a:latin typeface="Times New Roman"/>
                <a:cs typeface="Times New Roman"/>
              </a:rPr>
              <a:t>Nam, </a:t>
            </a:r>
            <a:r>
              <a:rPr sz="1400" dirty="0" err="1">
                <a:latin typeface="Times New Roman"/>
                <a:cs typeface="Times New Roman"/>
              </a:rPr>
              <a:t>trừ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 </a:t>
            </a:r>
            <a:r>
              <a:rPr sz="1400" spc="-5" dirty="0" err="1">
                <a:latin typeface="Times New Roman"/>
                <a:cs typeface="Times New Roman"/>
              </a:rPr>
              <a:t>điều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err="1" smtClean="0">
                <a:latin typeface="Times New Roman"/>
                <a:cs typeface="Times New Roman"/>
              </a:rPr>
              <a:t>ớc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quốc </a:t>
            </a:r>
            <a:r>
              <a:rPr sz="1400" spc="5" dirty="0">
                <a:latin typeface="Times New Roman"/>
                <a:cs typeface="Times New Roman"/>
              </a:rPr>
              <a:t>tế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Cộng </a:t>
            </a:r>
            <a:r>
              <a:rPr sz="1400" spc="-114" dirty="0">
                <a:latin typeface="Times New Roman"/>
                <a:cs typeface="Times New Roman"/>
              </a:rPr>
              <a:t>hoà  </a:t>
            </a:r>
            <a:r>
              <a:rPr sz="1400" dirty="0">
                <a:latin typeface="Times New Roman"/>
                <a:cs typeface="Times New Roman"/>
              </a:rPr>
              <a:t>xã </a:t>
            </a:r>
            <a:r>
              <a:rPr sz="1400" spc="-5" dirty="0">
                <a:latin typeface="Times New Roman"/>
                <a:cs typeface="Times New Roman"/>
              </a:rPr>
              <a:t>hội chủ nghĩa Việt </a:t>
            </a:r>
            <a:r>
              <a:rPr sz="1400" dirty="0">
                <a:latin typeface="Times New Roman"/>
                <a:cs typeface="Times New Roman"/>
              </a:rPr>
              <a:t>Nam ký kết hoặc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có quy định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400"/>
              </a:lnSpc>
              <a:spcBef>
                <a:spcPts val="590"/>
              </a:spcBef>
              <a:buChar char="-"/>
              <a:tabLst>
                <a:tab pos="488315" algn="l"/>
              </a:tabLst>
            </a:pPr>
            <a:r>
              <a:rPr sz="1400" spc="-5" dirty="0" err="1">
                <a:latin typeface="Times New Roman"/>
                <a:cs typeface="Times New Roman"/>
              </a:rPr>
              <a:t>Mọi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đều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quyền </a:t>
            </a:r>
            <a:r>
              <a:rPr sz="1400" dirty="0">
                <a:latin typeface="Times New Roman"/>
                <a:cs typeface="Times New Roman"/>
              </a:rPr>
              <a:t>làm việc, tự </a:t>
            </a:r>
            <a:r>
              <a:rPr sz="1400" spc="-5" dirty="0">
                <a:latin typeface="Times New Roman"/>
                <a:cs typeface="Times New Roman"/>
              </a:rPr>
              <a:t>do </a:t>
            </a:r>
            <a:r>
              <a:rPr sz="1400" dirty="0">
                <a:latin typeface="Times New Roman"/>
                <a:cs typeface="Times New Roman"/>
              </a:rPr>
              <a:t>lựa </a:t>
            </a:r>
            <a:r>
              <a:rPr sz="1400" spc="-5" dirty="0">
                <a:latin typeface="Times New Roman"/>
                <a:cs typeface="Times New Roman"/>
              </a:rPr>
              <a:t>chọn </a:t>
            </a:r>
            <a:r>
              <a:rPr sz="1400" dirty="0">
                <a:latin typeface="Times New Roman"/>
                <a:cs typeface="Times New Roman"/>
              </a:rPr>
              <a:t>việc làm và nghề </a:t>
            </a:r>
            <a:r>
              <a:rPr sz="1400" spc="-5" dirty="0">
                <a:latin typeface="Times New Roman"/>
                <a:cs typeface="Times New Roman"/>
              </a:rPr>
              <a:t>nghiệp, </a:t>
            </a:r>
            <a:r>
              <a:rPr sz="1400" spc="-25" dirty="0">
                <a:latin typeface="Times New Roman"/>
                <a:cs typeface="Times New Roman"/>
              </a:rPr>
              <a:t>học  </a:t>
            </a:r>
            <a:r>
              <a:rPr sz="1400" dirty="0">
                <a:latin typeface="Times New Roman"/>
                <a:cs typeface="Times New Roman"/>
              </a:rPr>
              <a:t>nghề và </a:t>
            </a:r>
            <a:r>
              <a:rPr sz="1400" spc="-5" dirty="0">
                <a:latin typeface="Times New Roman"/>
                <a:cs typeface="Times New Roman"/>
              </a:rPr>
              <a:t>nâng cao </a:t>
            </a:r>
            <a:r>
              <a:rPr sz="1400" spc="-10" dirty="0">
                <a:latin typeface="Times New Roman"/>
                <a:cs typeface="Times New Roman"/>
              </a:rPr>
              <a:t>trình </a:t>
            </a:r>
            <a:r>
              <a:rPr sz="1400" spc="5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nghề nghiệp, không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phân </a:t>
            </a:r>
            <a:r>
              <a:rPr sz="1400" dirty="0">
                <a:latin typeface="Times New Roman"/>
                <a:cs typeface="Times New Roman"/>
              </a:rPr>
              <a:t>biệt </a:t>
            </a:r>
            <a:r>
              <a:rPr sz="1400" spc="-5" dirty="0">
                <a:latin typeface="Times New Roman"/>
                <a:cs typeface="Times New Roman"/>
              </a:rPr>
              <a:t>đối </a:t>
            </a:r>
            <a:r>
              <a:rPr sz="1400" dirty="0">
                <a:latin typeface="Times New Roman"/>
                <a:cs typeface="Times New Roman"/>
              </a:rPr>
              <a:t>xử về giới tính, </a:t>
            </a:r>
            <a:r>
              <a:rPr sz="1400" spc="-5" dirty="0">
                <a:latin typeface="Times New Roman"/>
                <a:cs typeface="Times New Roman"/>
              </a:rPr>
              <a:t>dân </a:t>
            </a:r>
            <a:r>
              <a:rPr sz="1400" dirty="0">
                <a:latin typeface="Times New Roman"/>
                <a:cs typeface="Times New Roman"/>
              </a:rPr>
              <a:t>tộc,  </a:t>
            </a:r>
            <a:r>
              <a:rPr sz="1400" spc="-5" dirty="0">
                <a:latin typeface="Times New Roman"/>
                <a:cs typeface="Times New Roman"/>
              </a:rPr>
              <a:t>thành phần xã </a:t>
            </a:r>
            <a:r>
              <a:rPr sz="1400" dirty="0">
                <a:latin typeface="Times New Roman"/>
                <a:cs typeface="Times New Roman"/>
              </a:rPr>
              <a:t>hội, </a:t>
            </a:r>
            <a:r>
              <a:rPr sz="1400" spc="-5" dirty="0" err="1">
                <a:latin typeface="Times New Roman"/>
                <a:cs typeface="Times New Roman"/>
              </a:rPr>
              <a:t>tín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smtClean="0">
                <a:latin typeface="Times New Roman"/>
                <a:cs typeface="Times New Roman"/>
              </a:rPr>
              <a:t>ng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ỡng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tôn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giáo.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400"/>
              </a:lnSpc>
              <a:spcBef>
                <a:spcPts val="595"/>
              </a:spcBef>
              <a:buChar char="-"/>
              <a:tabLst>
                <a:tab pos="485140" algn="l"/>
              </a:tabLst>
            </a:pPr>
            <a:r>
              <a:rPr sz="1400" spc="-5" dirty="0">
                <a:latin typeface="Times New Roman"/>
                <a:cs typeface="Times New Roman"/>
              </a:rPr>
              <a:t>Mọi hoạt động </a:t>
            </a:r>
            <a:r>
              <a:rPr sz="1400" dirty="0">
                <a:latin typeface="Times New Roman"/>
                <a:cs typeface="Times New Roman"/>
              </a:rPr>
              <a:t>tạo </a:t>
            </a:r>
            <a:r>
              <a:rPr sz="1400" spc="-10" dirty="0">
                <a:latin typeface="Times New Roman"/>
                <a:cs typeface="Times New Roman"/>
              </a:rPr>
              <a:t>ra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10" dirty="0">
                <a:latin typeface="Times New Roman"/>
                <a:cs typeface="Times New Roman"/>
              </a:rPr>
              <a:t>làm, </a:t>
            </a:r>
            <a:r>
              <a:rPr sz="1400" dirty="0">
                <a:latin typeface="Times New Roman"/>
                <a:cs typeface="Times New Roman"/>
              </a:rPr>
              <a:t>tự tạo </a:t>
            </a:r>
            <a:r>
              <a:rPr sz="1400" spc="-5" dirty="0">
                <a:latin typeface="Times New Roman"/>
                <a:cs typeface="Times New Roman"/>
              </a:rPr>
              <a:t>việc làm, </a:t>
            </a:r>
            <a:r>
              <a:rPr sz="1400" spc="5" dirty="0">
                <a:latin typeface="Times New Roman"/>
                <a:cs typeface="Times New Roman"/>
              </a:rPr>
              <a:t>dạy </a:t>
            </a:r>
            <a:r>
              <a:rPr sz="1400" dirty="0">
                <a:latin typeface="Times New Roman"/>
                <a:cs typeface="Times New Roman"/>
              </a:rPr>
              <a:t>nghề và học nghề để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việc  </a:t>
            </a:r>
            <a:r>
              <a:rPr sz="1400" spc="-5" dirty="0">
                <a:latin typeface="Times New Roman"/>
                <a:cs typeface="Times New Roman"/>
              </a:rPr>
              <a:t>làm, mọi </a:t>
            </a:r>
            <a:r>
              <a:rPr sz="1400" dirty="0">
                <a:latin typeface="Times New Roman"/>
                <a:cs typeface="Times New Roman"/>
              </a:rPr>
              <a:t>hoạt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sản </a:t>
            </a:r>
            <a:r>
              <a:rPr sz="1400" spc="-5" dirty="0">
                <a:latin typeface="Times New Roman"/>
                <a:cs typeface="Times New Roman"/>
              </a:rPr>
              <a:t>xuất, kinh doanh thu hút </a:t>
            </a:r>
            <a:r>
              <a:rPr sz="1400" dirty="0">
                <a:latin typeface="Times New Roman"/>
                <a:cs typeface="Times New Roman"/>
              </a:rPr>
              <a:t>nhiều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spc="-5" dirty="0" err="1">
                <a:latin typeface="Times New Roman"/>
                <a:cs typeface="Times New Roman"/>
              </a:rPr>
              <a:t>đều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70" dirty="0" smtClean="0">
                <a:latin typeface="Times New Roman"/>
                <a:cs typeface="Times New Roman"/>
              </a:rPr>
              <a:t>n</a:t>
            </a:r>
            <a:r>
              <a:rPr lang="vi-VN" sz="1400" spc="-170" dirty="0" smtClean="0">
                <a:latin typeface="Times New Roman"/>
                <a:cs typeface="Times New Roman"/>
              </a:rPr>
              <a:t>ư</a:t>
            </a:r>
            <a:r>
              <a:rPr sz="1400" spc="-170" dirty="0" err="1" smtClean="0">
                <a:latin typeface="Times New Roman"/>
                <a:cs typeface="Times New Roman"/>
              </a:rPr>
              <a:t>ớc</a:t>
            </a:r>
            <a:r>
              <a:rPr sz="1400" spc="-170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khuyến khích, </a:t>
            </a:r>
            <a:r>
              <a:rPr sz="1400" dirty="0">
                <a:latin typeface="Times New Roman"/>
                <a:cs typeface="Times New Roman"/>
              </a:rPr>
              <a:t>tạo </a:t>
            </a:r>
            <a:r>
              <a:rPr sz="1400" spc="-5" dirty="0">
                <a:latin typeface="Times New Roman"/>
                <a:cs typeface="Times New Roman"/>
              </a:rPr>
              <a:t>điều kiện thuận lợi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giúp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đỡ.</a:t>
            </a:r>
          </a:p>
          <a:p>
            <a:pPr marL="12700" marR="5715" indent="365125" algn="just">
              <a:lnSpc>
                <a:spcPct val="95400"/>
              </a:lnSpc>
              <a:spcBef>
                <a:spcPts val="595"/>
              </a:spcBef>
              <a:buChar char="-"/>
              <a:tabLst>
                <a:tab pos="491490" algn="l"/>
              </a:tabLst>
            </a:pPr>
            <a:r>
              <a:rPr sz="1400" spc="-5" dirty="0">
                <a:latin typeface="Times New Roman"/>
                <a:cs typeface="Times New Roman"/>
              </a:rPr>
              <a:t>Công dân Việt Nam </a:t>
            </a:r>
            <a:r>
              <a:rPr sz="1400" spc="5" dirty="0">
                <a:latin typeface="Times New Roman"/>
                <a:cs typeface="Times New Roman"/>
              </a:rPr>
              <a:t>làm việc </a:t>
            </a:r>
            <a:r>
              <a:rPr sz="1400" spc="-5" dirty="0">
                <a:latin typeface="Times New Roman"/>
                <a:cs typeface="Times New Roman"/>
              </a:rPr>
              <a:t>trong các doanh </a:t>
            </a:r>
            <a:r>
              <a:rPr sz="1400" spc="-5" dirty="0" err="1">
                <a:latin typeface="Times New Roman"/>
                <a:cs typeface="Times New Roman"/>
              </a:rPr>
              <a:t>nghiệp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thành </a:t>
            </a:r>
            <a:r>
              <a:rPr sz="1400" dirty="0">
                <a:latin typeface="Times New Roman"/>
                <a:cs typeface="Times New Roman"/>
              </a:rPr>
              <a:t>lập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spc="-25" dirty="0">
                <a:latin typeface="Times New Roman"/>
                <a:cs typeface="Times New Roman"/>
              </a:rPr>
              <a:t>Luật  </a:t>
            </a:r>
            <a:r>
              <a:rPr sz="1400" spc="-5" dirty="0" err="1">
                <a:latin typeface="Times New Roman"/>
                <a:cs typeface="Times New Roman"/>
              </a:rPr>
              <a:t>đầu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ngoài tại </a:t>
            </a:r>
            <a:r>
              <a:rPr sz="1400" dirty="0">
                <a:latin typeface="Times New Roman"/>
                <a:cs typeface="Times New Roman"/>
              </a:rPr>
              <a:t>Việt </a:t>
            </a:r>
            <a:r>
              <a:rPr sz="1400" spc="-10" dirty="0">
                <a:latin typeface="Times New Roman"/>
                <a:cs typeface="Times New Roman"/>
              </a:rPr>
              <a:t>Nam, </a:t>
            </a:r>
            <a:r>
              <a:rPr sz="1400" dirty="0">
                <a:latin typeface="Times New Roman"/>
                <a:cs typeface="Times New Roman"/>
              </a:rPr>
              <a:t>trong </a:t>
            </a:r>
            <a:r>
              <a:rPr sz="1400" spc="-5" dirty="0">
                <a:latin typeface="Times New Roman"/>
                <a:cs typeface="Times New Roman"/>
              </a:rPr>
              <a:t>khu </a:t>
            </a:r>
            <a:r>
              <a:rPr sz="1400" spc="5" dirty="0">
                <a:latin typeface="Times New Roman"/>
                <a:cs typeface="Times New Roman"/>
              </a:rPr>
              <a:t>chế </a:t>
            </a:r>
            <a:r>
              <a:rPr sz="1400" dirty="0">
                <a:latin typeface="Times New Roman"/>
                <a:cs typeface="Times New Roman"/>
              </a:rPr>
              <a:t>xuất,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các cơ </a:t>
            </a:r>
            <a:r>
              <a:rPr sz="1400" spc="-5" dirty="0">
                <a:latin typeface="Times New Roman"/>
                <a:cs typeface="Times New Roman"/>
              </a:rPr>
              <a:t>quan, </a:t>
            </a:r>
            <a:r>
              <a:rPr sz="1400" dirty="0" err="1">
                <a:latin typeface="Times New Roman"/>
                <a:cs typeface="Times New Roman"/>
              </a:rPr>
              <a:t>tổ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chức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nước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ngoài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hoặc quốc tế </a:t>
            </a:r>
            <a:r>
              <a:rPr sz="1400" spc="-5" dirty="0">
                <a:latin typeface="Times New Roman"/>
                <a:cs typeface="Times New Roman"/>
              </a:rPr>
              <a:t>tại Việt </a:t>
            </a:r>
            <a:r>
              <a:rPr sz="1400" spc="-10" dirty="0">
                <a:latin typeface="Times New Roman"/>
                <a:cs typeface="Times New Roman"/>
              </a:rPr>
              <a:t>Nam,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10" dirty="0">
                <a:latin typeface="Times New Roman"/>
                <a:cs typeface="Times New Roman"/>
              </a:rPr>
              <a:t>làm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spc="-1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spc="-5" dirty="0" err="1">
                <a:latin typeface="Times New Roman"/>
                <a:cs typeface="Times New Roman"/>
              </a:rPr>
              <a:t>là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ngoài </a:t>
            </a:r>
            <a:r>
              <a:rPr sz="1400" spc="-100" dirty="0">
                <a:latin typeface="Times New Roman"/>
                <a:cs typeface="Times New Roman"/>
              </a:rPr>
              <a:t>tại  </a:t>
            </a:r>
            <a:r>
              <a:rPr sz="1400" dirty="0">
                <a:latin typeface="Times New Roman"/>
                <a:cs typeface="Times New Roman"/>
              </a:rPr>
              <a:t>Việt </a:t>
            </a:r>
            <a:r>
              <a:rPr sz="1400" spc="-5" dirty="0">
                <a:latin typeface="Times New Roman"/>
                <a:cs typeface="Times New Roman"/>
              </a:rPr>
              <a:t>Nam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ngoài lao động tại Việt Nam </a:t>
            </a:r>
            <a:r>
              <a:rPr sz="1400" dirty="0">
                <a:latin typeface="Times New Roman"/>
                <a:cs typeface="Times New Roman"/>
              </a:rPr>
              <a:t>đều </a:t>
            </a:r>
            <a:r>
              <a:rPr sz="1400" spc="-5" dirty="0">
                <a:latin typeface="Times New Roman"/>
                <a:cs typeface="Times New Roman"/>
              </a:rPr>
              <a:t>phải tuân theo pháp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95" dirty="0">
                <a:latin typeface="Times New Roman"/>
                <a:cs typeface="Times New Roman"/>
              </a:rPr>
              <a:t>lao  </a:t>
            </a:r>
            <a:r>
              <a:rPr sz="1400" spc="-5" dirty="0">
                <a:latin typeface="Times New Roman"/>
                <a:cs typeface="Times New Roman"/>
              </a:rPr>
              <a:t>động Việt Nam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pháp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dirty="0">
                <a:latin typeface="Times New Roman"/>
                <a:cs typeface="Times New Roman"/>
              </a:rPr>
              <a:t>Việt </a:t>
            </a:r>
            <a:r>
              <a:rPr sz="1400" spc="-5" dirty="0">
                <a:latin typeface="Times New Roman"/>
                <a:cs typeface="Times New Roman"/>
              </a:rPr>
              <a:t>Nam </a:t>
            </a:r>
            <a:r>
              <a:rPr sz="1400" dirty="0">
                <a:latin typeface="Times New Roman"/>
                <a:cs typeface="Times New Roman"/>
              </a:rPr>
              <a:t>bảo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vệ.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824166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6350" indent="365125" algn="just">
              <a:lnSpc>
                <a:spcPts val="1600"/>
              </a:lnSpc>
              <a:spcBef>
                <a:spcPts val="225"/>
              </a:spcBef>
            </a:pP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dirty="0" err="1">
                <a:latin typeface="Times New Roman"/>
                <a:cs typeface="Times New Roman"/>
              </a:rPr>
              <a:t>Cấm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ợc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đãi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động; </a:t>
            </a:r>
            <a:r>
              <a:rPr sz="1400" dirty="0" err="1">
                <a:latin typeface="Times New Roman"/>
                <a:cs typeface="Times New Roman"/>
              </a:rPr>
              <a:t>cấm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c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bức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lao </a:t>
            </a:r>
            <a:r>
              <a:rPr sz="1400" spc="-5" dirty="0" err="1">
                <a:latin typeface="Times New Roman"/>
                <a:cs typeface="Times New Roman"/>
              </a:rPr>
              <a:t>động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d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ới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bất </a:t>
            </a:r>
            <a:r>
              <a:rPr sz="1400" dirty="0">
                <a:latin typeface="Times New Roman"/>
                <a:cs typeface="Times New Roman"/>
              </a:rPr>
              <a:t>kỳ </a:t>
            </a:r>
            <a:r>
              <a:rPr sz="1400" spc="-275" dirty="0">
                <a:latin typeface="Times New Roman"/>
                <a:cs typeface="Times New Roman"/>
              </a:rPr>
              <a:t>hình  </a:t>
            </a:r>
            <a:r>
              <a:rPr sz="1400" dirty="0">
                <a:latin typeface="Times New Roman"/>
                <a:cs typeface="Times New Roman"/>
              </a:rPr>
              <a:t>thức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nào.</a:t>
            </a:r>
            <a:endParaRPr sz="1400" dirty="0">
              <a:latin typeface="Times New Roman"/>
              <a:cs typeface="Times New Roman"/>
            </a:endParaRPr>
          </a:p>
          <a:p>
            <a:pPr marL="571500" indent="-194310" algn="just">
              <a:lnSpc>
                <a:spcPct val="100000"/>
              </a:lnSpc>
              <a:spcBef>
                <a:spcPts val="470"/>
              </a:spcBef>
              <a:buAutoNum type="arabicParenR" startAt="2"/>
              <a:tabLst>
                <a:tab pos="57213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Hợp đồng lao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động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365125" algn="just">
              <a:lnSpc>
                <a:spcPts val="1600"/>
              </a:lnSpc>
              <a:spcBef>
                <a:spcPts val="650"/>
              </a:spcBef>
            </a:pPr>
            <a:r>
              <a:rPr sz="1400" i="1" spc="-5" dirty="0">
                <a:latin typeface="Times New Roman"/>
                <a:cs typeface="Times New Roman"/>
              </a:rPr>
              <a:t>Hợp </a:t>
            </a:r>
            <a:r>
              <a:rPr sz="1400" i="1" dirty="0">
                <a:latin typeface="Times New Roman"/>
                <a:cs typeface="Times New Roman"/>
              </a:rPr>
              <a:t>đồng </a:t>
            </a:r>
            <a:r>
              <a:rPr sz="1400" i="1" spc="-5" dirty="0">
                <a:latin typeface="Times New Roman"/>
                <a:cs typeface="Times New Roman"/>
              </a:rPr>
              <a:t>lao </a:t>
            </a:r>
            <a:r>
              <a:rPr sz="1400" i="1" dirty="0">
                <a:latin typeface="Times New Roman"/>
                <a:cs typeface="Times New Roman"/>
              </a:rPr>
              <a:t>động </a:t>
            </a:r>
            <a:r>
              <a:rPr sz="1400" i="1" spc="-5" dirty="0">
                <a:latin typeface="Times New Roman"/>
                <a:cs typeface="Times New Roman"/>
              </a:rPr>
              <a:t>là </a:t>
            </a:r>
            <a:r>
              <a:rPr sz="1400" i="1" spc="5" dirty="0">
                <a:latin typeface="Times New Roman"/>
                <a:cs typeface="Times New Roman"/>
              </a:rPr>
              <a:t>sự </a:t>
            </a:r>
            <a:r>
              <a:rPr sz="1400" i="1" spc="-5" dirty="0">
                <a:latin typeface="Times New Roman"/>
                <a:cs typeface="Times New Roman"/>
              </a:rPr>
              <a:t>thoả thuận giữa người lao </a:t>
            </a:r>
            <a:r>
              <a:rPr sz="1400" i="1" dirty="0">
                <a:latin typeface="Times New Roman"/>
                <a:cs typeface="Times New Roman"/>
              </a:rPr>
              <a:t>động </a:t>
            </a:r>
            <a:r>
              <a:rPr sz="1400" i="1" spc="-10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người sử dụng lao  động </a:t>
            </a:r>
            <a:r>
              <a:rPr sz="1400" i="1" dirty="0">
                <a:latin typeface="Times New Roman"/>
                <a:cs typeface="Times New Roman"/>
              </a:rPr>
              <a:t>về </a:t>
            </a:r>
            <a:r>
              <a:rPr sz="1400" i="1" spc="-5" dirty="0">
                <a:latin typeface="Times New Roman"/>
                <a:cs typeface="Times New Roman"/>
              </a:rPr>
              <a:t>việc </a:t>
            </a:r>
            <a:r>
              <a:rPr sz="1400" i="1" dirty="0">
                <a:latin typeface="Times New Roman"/>
                <a:cs typeface="Times New Roman"/>
              </a:rPr>
              <a:t>làm </a:t>
            </a:r>
            <a:r>
              <a:rPr sz="1400" i="1" spc="-10" dirty="0">
                <a:latin typeface="Times New Roman"/>
                <a:cs typeface="Times New Roman"/>
              </a:rPr>
              <a:t>có </a:t>
            </a:r>
            <a:r>
              <a:rPr sz="1400" i="1" dirty="0">
                <a:latin typeface="Times New Roman"/>
                <a:cs typeface="Times New Roman"/>
              </a:rPr>
              <a:t>trả </a:t>
            </a:r>
            <a:r>
              <a:rPr sz="1400" i="1" spc="-5" dirty="0">
                <a:latin typeface="Times New Roman"/>
                <a:cs typeface="Times New Roman"/>
              </a:rPr>
              <a:t>công, </a:t>
            </a:r>
            <a:r>
              <a:rPr sz="1400" i="1" dirty="0">
                <a:latin typeface="Times New Roman"/>
                <a:cs typeface="Times New Roman"/>
              </a:rPr>
              <a:t>điều </a:t>
            </a:r>
            <a:r>
              <a:rPr sz="1400" i="1" spc="-5" dirty="0">
                <a:latin typeface="Times New Roman"/>
                <a:cs typeface="Times New Roman"/>
              </a:rPr>
              <a:t>kiện lao </a:t>
            </a:r>
            <a:r>
              <a:rPr sz="1400" i="1" dirty="0">
                <a:latin typeface="Times New Roman"/>
                <a:cs typeface="Times New Roman"/>
              </a:rPr>
              <a:t>động, quyền </a:t>
            </a:r>
            <a:r>
              <a:rPr sz="1400" i="1" spc="-10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nghĩa vụ </a:t>
            </a:r>
            <a:r>
              <a:rPr sz="1400" i="1" dirty="0">
                <a:latin typeface="Times New Roman"/>
                <a:cs typeface="Times New Roman"/>
              </a:rPr>
              <a:t>của </a:t>
            </a:r>
            <a:r>
              <a:rPr sz="1400" i="1" spc="-5" dirty="0">
                <a:latin typeface="Times New Roman"/>
                <a:cs typeface="Times New Roman"/>
              </a:rPr>
              <a:t>mỗi bên trong  quan </a:t>
            </a:r>
            <a:r>
              <a:rPr sz="1400" i="1" dirty="0">
                <a:latin typeface="Times New Roman"/>
                <a:cs typeface="Times New Roman"/>
              </a:rPr>
              <a:t>hệ </a:t>
            </a:r>
            <a:r>
              <a:rPr sz="1400" i="1" spc="-5" dirty="0">
                <a:latin typeface="Times New Roman"/>
                <a:cs typeface="Times New Roman"/>
              </a:rPr>
              <a:t>lao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động.</a:t>
            </a:r>
            <a:endParaRPr sz="1400" dirty="0">
              <a:latin typeface="Times New Roman"/>
              <a:cs typeface="Times New Roman"/>
            </a:endParaRPr>
          </a:p>
          <a:p>
            <a:pPr marL="605155" lvl="1" indent="-227965" algn="just">
              <a:lnSpc>
                <a:spcPct val="100000"/>
              </a:lnSpc>
              <a:spcBef>
                <a:spcPts val="480"/>
              </a:spcBef>
              <a:buAutoNum type="alphaLcParenR"/>
              <a:tabLst>
                <a:tab pos="605790" algn="l"/>
              </a:tabLst>
            </a:pPr>
            <a:r>
              <a:rPr sz="1400" spc="-5" dirty="0">
                <a:latin typeface="Times New Roman"/>
                <a:cs typeface="Times New Roman"/>
              </a:rPr>
              <a:t>Hợp đồng </a:t>
            </a:r>
            <a:r>
              <a:rPr sz="1400" dirty="0">
                <a:latin typeface="Times New Roman"/>
                <a:cs typeface="Times New Roman"/>
              </a:rPr>
              <a:t>lao động </a:t>
            </a:r>
            <a:r>
              <a:rPr sz="1400" spc="-5" dirty="0" err="1">
                <a:latin typeface="Times New Roman"/>
                <a:cs typeface="Times New Roman"/>
              </a:rPr>
              <a:t>phải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 kết theo một </a:t>
            </a:r>
            <a:r>
              <a:rPr sz="1400" dirty="0">
                <a:latin typeface="Times New Roman"/>
                <a:cs typeface="Times New Roman"/>
              </a:rPr>
              <a:t>trong </a:t>
            </a:r>
            <a:r>
              <a:rPr sz="1400" spc="-5" dirty="0">
                <a:latin typeface="Times New Roman"/>
                <a:cs typeface="Times New Roman"/>
              </a:rPr>
              <a:t>các loại sau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đây:</a:t>
            </a:r>
            <a:endParaRPr sz="1400" dirty="0">
              <a:latin typeface="Times New Roman"/>
              <a:cs typeface="Times New Roman"/>
            </a:endParaRPr>
          </a:p>
          <a:p>
            <a:pPr marL="525780" indent="-148590" algn="just">
              <a:lnSpc>
                <a:spcPct val="100000"/>
              </a:lnSpc>
              <a:spcBef>
                <a:spcPts val="515"/>
              </a:spcBef>
              <a:buChar char="-"/>
              <a:tabLst>
                <a:tab pos="526415" algn="l"/>
              </a:tabLst>
            </a:pPr>
            <a:r>
              <a:rPr sz="1400" spc="-5" dirty="0">
                <a:latin typeface="Times New Roman"/>
                <a:cs typeface="Times New Roman"/>
              </a:rPr>
              <a:t>Hợp đồng lao động </a:t>
            </a:r>
            <a:r>
              <a:rPr sz="1400" dirty="0">
                <a:latin typeface="Times New Roman"/>
                <a:cs typeface="Times New Roman"/>
              </a:rPr>
              <a:t>không xác định thời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hạn;</a:t>
            </a:r>
          </a:p>
          <a:p>
            <a:pPr marL="525780" indent="-148590" algn="just">
              <a:lnSpc>
                <a:spcPct val="100000"/>
              </a:lnSpc>
              <a:spcBef>
                <a:spcPts val="515"/>
              </a:spcBef>
              <a:buChar char="-"/>
              <a:tabLst>
                <a:tab pos="526415" algn="l"/>
              </a:tabLst>
            </a:pPr>
            <a:r>
              <a:rPr sz="1400" spc="-5" dirty="0">
                <a:latin typeface="Times New Roman"/>
                <a:cs typeface="Times New Roman"/>
              </a:rPr>
              <a:t>Hợp đồng lao động </a:t>
            </a:r>
            <a:r>
              <a:rPr sz="1400" dirty="0">
                <a:latin typeface="Times New Roman"/>
                <a:cs typeface="Times New Roman"/>
              </a:rPr>
              <a:t>xác </a:t>
            </a:r>
            <a:r>
              <a:rPr sz="1400" spc="-5" dirty="0">
                <a:latin typeface="Times New Roman"/>
                <a:cs typeface="Times New Roman"/>
              </a:rPr>
              <a:t>định </a:t>
            </a: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hạn </a:t>
            </a:r>
            <a:r>
              <a:rPr sz="1400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spc="5" dirty="0">
                <a:latin typeface="Times New Roman"/>
                <a:cs typeface="Times New Roman"/>
              </a:rPr>
              <a:t>năm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ba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năm;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ts val="1600"/>
              </a:lnSpc>
              <a:spcBef>
                <a:spcPts val="650"/>
              </a:spcBef>
              <a:buChar char="-"/>
              <a:tabLst>
                <a:tab pos="529590" algn="l"/>
              </a:tabLst>
            </a:pPr>
            <a:r>
              <a:rPr sz="1400" spc="-5" dirty="0">
                <a:latin typeface="Times New Roman"/>
                <a:cs typeface="Times New Roman"/>
              </a:rPr>
              <a:t>Hợp đồng lao động theo </a:t>
            </a:r>
            <a:r>
              <a:rPr sz="1400" spc="-10" dirty="0">
                <a:latin typeface="Times New Roman"/>
                <a:cs typeface="Times New Roman"/>
              </a:rPr>
              <a:t>mùa </a:t>
            </a:r>
            <a:r>
              <a:rPr sz="1400" spc="5" dirty="0">
                <a:latin typeface="Times New Roman"/>
                <a:cs typeface="Times New Roman"/>
              </a:rPr>
              <a:t>vụ </a:t>
            </a:r>
            <a:r>
              <a:rPr sz="1400" dirty="0">
                <a:latin typeface="Times New Roman"/>
                <a:cs typeface="Times New Roman"/>
              </a:rPr>
              <a:t>hoặc theo </a:t>
            </a:r>
            <a:r>
              <a:rPr sz="1400" spc="-5" dirty="0">
                <a:latin typeface="Times New Roman"/>
                <a:cs typeface="Times New Roman"/>
              </a:rPr>
              <a:t>một công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nhất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 err="1">
                <a:latin typeface="Times New Roman"/>
                <a:cs typeface="Times New Roman"/>
              </a:rPr>
              <a:t>hạn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95" dirty="0" smtClean="0">
                <a:latin typeface="Times New Roman"/>
                <a:cs typeface="Times New Roman"/>
              </a:rPr>
              <a:t>d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ới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một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năm.</a:t>
            </a:r>
            <a:endParaRPr sz="1400" dirty="0">
              <a:latin typeface="Times New Roman"/>
              <a:cs typeface="Times New Roman"/>
            </a:endParaRPr>
          </a:p>
          <a:p>
            <a:pPr marL="12700" marR="6985" indent="365125" algn="just">
              <a:lnSpc>
                <a:spcPct val="95200"/>
              </a:lnSpc>
              <a:spcBef>
                <a:spcPts val="555"/>
              </a:spcBef>
              <a:buAutoNum type="alphaLcParenR" startAt="2"/>
              <a:tabLst>
                <a:tab pos="619760" algn="l"/>
              </a:tabLst>
            </a:pP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5" dirty="0">
                <a:latin typeface="Times New Roman"/>
                <a:cs typeface="Times New Roman"/>
              </a:rPr>
              <a:t>kết </a:t>
            </a:r>
            <a:r>
              <a:rPr sz="1400" spc="-5" dirty="0">
                <a:latin typeface="Times New Roman"/>
                <a:cs typeface="Times New Roman"/>
              </a:rPr>
              <a:t>hợp đồng lao động theo </a:t>
            </a:r>
            <a:r>
              <a:rPr sz="1400" spc="-10" dirty="0">
                <a:latin typeface="Times New Roman"/>
                <a:cs typeface="Times New Roman"/>
              </a:rPr>
              <a:t>mùa </a:t>
            </a:r>
            <a:r>
              <a:rPr sz="1400" spc="5" dirty="0">
                <a:latin typeface="Times New Roman"/>
                <a:cs typeface="Times New Roman"/>
              </a:rPr>
              <a:t>vụ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theo một công </a:t>
            </a:r>
            <a:r>
              <a:rPr sz="1400" spc="-35" dirty="0">
                <a:latin typeface="Times New Roman"/>
                <a:cs typeface="Times New Roman"/>
              </a:rPr>
              <a:t>việc  </a:t>
            </a:r>
            <a:r>
              <a:rPr sz="1400" dirty="0">
                <a:latin typeface="Times New Roman"/>
                <a:cs typeface="Times New Roman"/>
              </a:rPr>
              <a:t>nhất định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dirty="0" err="1">
                <a:latin typeface="Times New Roman"/>
                <a:cs typeface="Times New Roman"/>
              </a:rPr>
              <a:t>hạn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d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ới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năm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dirty="0">
                <a:latin typeface="Times New Roman"/>
                <a:cs typeface="Times New Roman"/>
              </a:rPr>
              <a:t>làm những </a:t>
            </a:r>
            <a:r>
              <a:rPr sz="1400" spc="-5" dirty="0">
                <a:latin typeface="Times New Roman"/>
                <a:cs typeface="Times New Roman"/>
              </a:rPr>
              <a:t>công việc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tính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25" dirty="0" err="1" smtClean="0">
                <a:latin typeface="Times New Roman"/>
                <a:cs typeface="Times New Roman"/>
              </a:rPr>
              <a:t>th</a:t>
            </a:r>
            <a:r>
              <a:rPr lang="vi-VN" sz="1400" spc="-125" dirty="0" smtClean="0">
                <a:latin typeface="Times New Roman"/>
                <a:cs typeface="Times New Roman"/>
              </a:rPr>
              <a:t>ư</a:t>
            </a:r>
            <a:r>
              <a:rPr sz="1400" spc="-125" dirty="0" err="1" smtClean="0">
                <a:latin typeface="Times New Roman"/>
                <a:cs typeface="Times New Roman"/>
              </a:rPr>
              <a:t>ờng</a:t>
            </a:r>
            <a:r>
              <a:rPr sz="1400" spc="-125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xuyên </a:t>
            </a:r>
            <a:r>
              <a:rPr sz="1400" spc="5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spc="5" dirty="0">
                <a:latin typeface="Times New Roman"/>
                <a:cs typeface="Times New Roman"/>
              </a:rPr>
              <a:t>năm </a:t>
            </a:r>
            <a:r>
              <a:rPr sz="1400" dirty="0">
                <a:latin typeface="Times New Roman"/>
                <a:cs typeface="Times New Roman"/>
              </a:rPr>
              <a:t>trở lên, </a:t>
            </a:r>
            <a:r>
              <a:rPr sz="1400" dirty="0" err="1">
                <a:latin typeface="Times New Roman"/>
                <a:cs typeface="Times New Roman"/>
              </a:rPr>
              <a:t>trừ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 phải </a:t>
            </a:r>
            <a:r>
              <a:rPr sz="1400" spc="5" dirty="0">
                <a:latin typeface="Times New Roman"/>
                <a:cs typeface="Times New Roman"/>
              </a:rPr>
              <a:t>tạm </a:t>
            </a: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thay </a:t>
            </a:r>
            <a:r>
              <a:rPr sz="1400" spc="5" dirty="0" err="1">
                <a:latin typeface="Times New Roman"/>
                <a:cs typeface="Times New Roman"/>
              </a:rPr>
              <a:t>thế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đi </a:t>
            </a:r>
            <a:r>
              <a:rPr sz="1400" spc="-135" dirty="0">
                <a:latin typeface="Times New Roman"/>
                <a:cs typeface="Times New Roman"/>
              </a:rPr>
              <a:t>làm  </a:t>
            </a:r>
            <a:r>
              <a:rPr sz="1400" spc="-5" dirty="0">
                <a:latin typeface="Times New Roman"/>
                <a:cs typeface="Times New Roman"/>
              </a:rPr>
              <a:t>nghĩa vụ quân </a:t>
            </a:r>
            <a:r>
              <a:rPr sz="1400" dirty="0">
                <a:latin typeface="Times New Roman"/>
                <a:cs typeface="Times New Roman"/>
              </a:rPr>
              <a:t>sự, </a:t>
            </a:r>
            <a:r>
              <a:rPr sz="1400" spc="-5" dirty="0">
                <a:latin typeface="Times New Roman"/>
                <a:cs typeface="Times New Roman"/>
              </a:rPr>
              <a:t>nghỉ theo chế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thai sản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nghỉ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tính chất </a:t>
            </a:r>
            <a:r>
              <a:rPr sz="1400" dirty="0">
                <a:latin typeface="Times New Roman"/>
                <a:cs typeface="Times New Roman"/>
              </a:rPr>
              <a:t>tạm </a:t>
            </a:r>
            <a:r>
              <a:rPr sz="1400" spc="-5" dirty="0">
                <a:latin typeface="Times New Roman"/>
                <a:cs typeface="Times New Roman"/>
              </a:rPr>
              <a:t>thời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200"/>
              </a:lnSpc>
              <a:spcBef>
                <a:spcPts val="610"/>
              </a:spcBef>
              <a:buAutoNum type="alphaLcParenR" startAt="2"/>
              <a:tabLst>
                <a:tab pos="612140" algn="l"/>
              </a:tabLst>
            </a:pPr>
            <a:r>
              <a:rPr sz="1400" spc="-5" dirty="0">
                <a:latin typeface="Times New Roman"/>
                <a:cs typeface="Times New Roman"/>
              </a:rPr>
              <a:t>Hợp đồng lao </a:t>
            </a:r>
            <a:r>
              <a:rPr sz="1400" dirty="0" err="1">
                <a:latin typeface="Times New Roman"/>
                <a:cs typeface="Times New Roman"/>
              </a:rPr>
              <a:t>động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ký </a:t>
            </a:r>
            <a:r>
              <a:rPr sz="1400" dirty="0">
                <a:latin typeface="Times New Roman"/>
                <a:cs typeface="Times New Roman"/>
              </a:rPr>
              <a:t>kết </a:t>
            </a:r>
            <a:r>
              <a:rPr sz="1400" spc="-5" dirty="0">
                <a:latin typeface="Times New Roman"/>
                <a:cs typeface="Times New Roman"/>
              </a:rPr>
              <a:t>bằng văn </a:t>
            </a:r>
            <a:r>
              <a:rPr sz="1400" spc="5" dirty="0">
                <a:latin typeface="Times New Roman"/>
                <a:cs typeface="Times New Roman"/>
              </a:rPr>
              <a:t>bản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 err="1">
                <a:latin typeface="Times New Roman"/>
                <a:cs typeface="Times New Roman"/>
              </a:rPr>
              <a:t>phải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làm </a:t>
            </a:r>
            <a:r>
              <a:rPr sz="1400" spc="-5" dirty="0">
                <a:latin typeface="Times New Roman"/>
                <a:cs typeface="Times New Roman"/>
              </a:rPr>
              <a:t>thành hai </a:t>
            </a:r>
            <a:r>
              <a:rPr sz="1400" spc="-75" dirty="0">
                <a:latin typeface="Times New Roman"/>
                <a:cs typeface="Times New Roman"/>
              </a:rPr>
              <a:t>bản,  </a:t>
            </a:r>
            <a:r>
              <a:rPr sz="1400" spc="-5" dirty="0">
                <a:latin typeface="Times New Roman"/>
                <a:cs typeface="Times New Roman"/>
              </a:rPr>
              <a:t>mỗi </a:t>
            </a:r>
            <a:r>
              <a:rPr sz="1400" dirty="0">
                <a:latin typeface="Times New Roman"/>
                <a:cs typeface="Times New Roman"/>
              </a:rPr>
              <a:t>bên giữ </a:t>
            </a:r>
            <a:r>
              <a:rPr sz="1400" spc="-5" dirty="0">
                <a:latin typeface="Times New Roman"/>
                <a:cs typeface="Times New Roman"/>
              </a:rPr>
              <a:t>một bản.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một số công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tính </a:t>
            </a:r>
            <a:r>
              <a:rPr sz="1400" dirty="0">
                <a:latin typeface="Times New Roman"/>
                <a:cs typeface="Times New Roman"/>
              </a:rPr>
              <a:t>chất tạm thời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 err="1">
                <a:latin typeface="Times New Roman"/>
                <a:cs typeface="Times New Roman"/>
              </a:rPr>
              <a:t>hạn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35" dirty="0" smtClean="0">
                <a:latin typeface="Times New Roman"/>
                <a:cs typeface="Times New Roman"/>
              </a:rPr>
              <a:t>d</a:t>
            </a:r>
            <a:r>
              <a:rPr lang="vi-VN" sz="1400" spc="-135" dirty="0" smtClean="0">
                <a:latin typeface="Times New Roman"/>
                <a:cs typeface="Times New Roman"/>
              </a:rPr>
              <a:t>ư</a:t>
            </a:r>
            <a:r>
              <a:rPr sz="1400" spc="-135" dirty="0" err="1" smtClean="0">
                <a:latin typeface="Times New Roman"/>
                <a:cs typeface="Times New Roman"/>
              </a:rPr>
              <a:t>ới</a:t>
            </a:r>
            <a:r>
              <a:rPr sz="1400" spc="-135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ba </a:t>
            </a:r>
            <a:r>
              <a:rPr sz="1400" spc="-10" dirty="0">
                <a:latin typeface="Times New Roman"/>
                <a:cs typeface="Times New Roman"/>
              </a:rPr>
              <a:t>tháng </a:t>
            </a:r>
            <a:r>
              <a:rPr sz="1400" dirty="0">
                <a:latin typeface="Times New Roman"/>
                <a:cs typeface="Times New Roman"/>
              </a:rPr>
              <a:t>hoặc đối với lao động </a:t>
            </a:r>
            <a:r>
              <a:rPr sz="1400" spc="-5" dirty="0">
                <a:latin typeface="Times New Roman"/>
                <a:cs typeface="Times New Roman"/>
              </a:rPr>
              <a:t>giúp việc gia đình thì các bên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giao kết bằng  miệng. </a:t>
            </a:r>
            <a:r>
              <a:rPr sz="1400" spc="-5" dirty="0" err="1">
                <a:latin typeface="Times New Roman"/>
                <a:cs typeface="Times New Roman"/>
              </a:rPr>
              <a:t>Trong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dirty="0">
                <a:latin typeface="Times New Roman"/>
                <a:cs typeface="Times New Roman"/>
              </a:rPr>
              <a:t>kết </a:t>
            </a:r>
            <a:r>
              <a:rPr sz="1400" spc="-5" dirty="0">
                <a:latin typeface="Times New Roman"/>
                <a:cs typeface="Times New Roman"/>
              </a:rPr>
              <a:t>bằng miệng, thì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 err="1">
                <a:latin typeface="Times New Roman"/>
                <a:cs typeface="Times New Roman"/>
              </a:rPr>
              <a:t>bên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nhiên </a:t>
            </a:r>
            <a:r>
              <a:rPr sz="1400" spc="5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tuân </a:t>
            </a:r>
            <a:r>
              <a:rPr sz="1400" spc="-75" dirty="0">
                <a:latin typeface="Times New Roman"/>
                <a:cs typeface="Times New Roman"/>
              </a:rPr>
              <a:t>theo 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của pháp luật lao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động.</a:t>
            </a:r>
          </a:p>
          <a:p>
            <a:pPr marL="615950" indent="-238760" algn="just">
              <a:lnSpc>
                <a:spcPct val="100000"/>
              </a:lnSpc>
              <a:spcBef>
                <a:spcPts val="515"/>
              </a:spcBef>
              <a:buAutoNum type="alphaLcParenR" startAt="2"/>
              <a:tabLst>
                <a:tab pos="616585" algn="l"/>
              </a:tabLst>
            </a:pPr>
            <a:r>
              <a:rPr sz="1400" spc="-5" dirty="0">
                <a:latin typeface="Times New Roman"/>
                <a:cs typeface="Times New Roman"/>
              </a:rPr>
              <a:t>Hợp đồng lao động phải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nội </a:t>
            </a:r>
            <a:r>
              <a:rPr sz="1400" spc="-5" dirty="0">
                <a:latin typeface="Times New Roman"/>
                <a:cs typeface="Times New Roman"/>
              </a:rPr>
              <a:t>dung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yếu sau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đây:</a:t>
            </a:r>
            <a:endParaRPr sz="1400" dirty="0">
              <a:latin typeface="Times New Roman"/>
              <a:cs typeface="Times New Roman"/>
            </a:endParaRPr>
          </a:p>
          <a:p>
            <a:pPr marL="481965" indent="-104775">
              <a:lnSpc>
                <a:spcPct val="100000"/>
              </a:lnSpc>
              <a:spcBef>
                <a:spcPts val="530"/>
              </a:spcBef>
              <a:buChar char="-"/>
              <a:tabLst>
                <a:tab pos="482600" algn="l"/>
              </a:tabLst>
            </a:pP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phải làm, </a:t>
            </a:r>
            <a:r>
              <a:rPr sz="1400" dirty="0">
                <a:latin typeface="Times New Roman"/>
                <a:cs typeface="Times New Roman"/>
              </a:rPr>
              <a:t>thời giờ làm việc, </a:t>
            </a:r>
            <a:r>
              <a:rPr sz="1400" spc="-5" dirty="0">
                <a:latin typeface="Times New Roman"/>
                <a:cs typeface="Times New Roman"/>
              </a:rPr>
              <a:t>thời </a:t>
            </a:r>
            <a:r>
              <a:rPr sz="1400" dirty="0">
                <a:latin typeface="Times New Roman"/>
                <a:cs typeface="Times New Roman"/>
              </a:rPr>
              <a:t>giờ </a:t>
            </a:r>
            <a:r>
              <a:rPr sz="1400" spc="-5" dirty="0">
                <a:latin typeface="Times New Roman"/>
                <a:cs typeface="Times New Roman"/>
              </a:rPr>
              <a:t>nghỉ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ngơi;</a:t>
            </a:r>
            <a:endParaRPr sz="1400" dirty="0">
              <a:latin typeface="Times New Roman"/>
              <a:cs typeface="Times New Roman"/>
            </a:endParaRPr>
          </a:p>
          <a:p>
            <a:pPr marL="481965" indent="-104775">
              <a:lnSpc>
                <a:spcPct val="100000"/>
              </a:lnSpc>
              <a:spcBef>
                <a:spcPts val="515"/>
              </a:spcBef>
              <a:buChar char="-"/>
              <a:tabLst>
                <a:tab pos="482600" algn="l"/>
              </a:tabLst>
            </a:pPr>
            <a:r>
              <a:rPr sz="1400" dirty="0" err="1">
                <a:latin typeface="Times New Roman"/>
                <a:cs typeface="Times New Roman"/>
              </a:rPr>
              <a:t>Tiền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l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>
                <a:latin typeface="Times New Roman"/>
                <a:cs typeface="Times New Roman"/>
              </a:rPr>
              <a:t>;</a:t>
            </a:r>
            <a:endParaRPr sz="1400" dirty="0">
              <a:latin typeface="Times New Roman"/>
              <a:cs typeface="Times New Roman"/>
            </a:endParaRPr>
          </a:p>
          <a:p>
            <a:pPr marL="481965" indent="-104775">
              <a:lnSpc>
                <a:spcPct val="100000"/>
              </a:lnSpc>
              <a:spcBef>
                <a:spcPts val="515"/>
              </a:spcBef>
              <a:buChar char="-"/>
              <a:tabLst>
                <a:tab pos="482600" algn="l"/>
              </a:tabLst>
            </a:pPr>
            <a:r>
              <a:rPr sz="1400" dirty="0">
                <a:latin typeface="Times New Roman"/>
                <a:cs typeface="Times New Roman"/>
              </a:rPr>
              <a:t>Địa điểm </a:t>
            </a:r>
            <a:r>
              <a:rPr sz="1400" spc="5" dirty="0">
                <a:latin typeface="Times New Roman"/>
                <a:cs typeface="Times New Roman"/>
              </a:rPr>
              <a:t>làm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việc;</a:t>
            </a:r>
          </a:p>
          <a:p>
            <a:pPr marL="481965" indent="-104775">
              <a:lnSpc>
                <a:spcPct val="100000"/>
              </a:lnSpc>
              <a:spcBef>
                <a:spcPts val="530"/>
              </a:spcBef>
              <a:buChar char="-"/>
              <a:tabLst>
                <a:tab pos="482600" algn="l"/>
              </a:tabLst>
            </a:pP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hạn hợp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đồng;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ts val="1600"/>
              </a:lnSpc>
              <a:spcBef>
                <a:spcPts val="635"/>
              </a:spcBef>
              <a:buChar char="-"/>
              <a:tabLst>
                <a:tab pos="505459" algn="l"/>
              </a:tabLst>
            </a:pPr>
            <a:r>
              <a:rPr sz="1400" dirty="0">
                <a:latin typeface="Times New Roman"/>
                <a:cs typeface="Times New Roman"/>
              </a:rPr>
              <a:t>Điều kiện về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lao động, </a:t>
            </a:r>
            <a:r>
              <a:rPr sz="1400" dirty="0">
                <a:latin typeface="Times New Roman"/>
                <a:cs typeface="Times New Roman"/>
              </a:rPr>
              <a:t>vệ </a:t>
            </a:r>
            <a:r>
              <a:rPr sz="1400" spc="-5" dirty="0">
                <a:latin typeface="Times New Roman"/>
                <a:cs typeface="Times New Roman"/>
              </a:rPr>
              <a:t>sinh </a:t>
            </a:r>
            <a:r>
              <a:rPr sz="1400" dirty="0">
                <a:latin typeface="Times New Roman"/>
                <a:cs typeface="Times New Roman"/>
              </a:rPr>
              <a:t>lao động </a:t>
            </a:r>
            <a:r>
              <a:rPr sz="1400" spc="-5" dirty="0">
                <a:latin typeface="Times New Roman"/>
                <a:cs typeface="Times New Roman"/>
              </a:rPr>
              <a:t>và bảo </a:t>
            </a:r>
            <a:r>
              <a:rPr sz="1400" dirty="0">
                <a:latin typeface="Times New Roman"/>
                <a:cs typeface="Times New Roman"/>
              </a:rPr>
              <a:t>hiểm xã hội </a:t>
            </a:r>
            <a:r>
              <a:rPr sz="1400" spc="-5" dirty="0">
                <a:latin typeface="Times New Roman"/>
                <a:cs typeface="Times New Roman"/>
              </a:rPr>
              <a:t>đối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ct val="95200"/>
              </a:lnSpc>
              <a:spcBef>
                <a:spcPts val="565"/>
              </a:spcBef>
            </a:pPr>
            <a:r>
              <a:rPr sz="1400" dirty="0">
                <a:latin typeface="Times New Roman"/>
                <a:cs typeface="Times New Roman"/>
              </a:rPr>
              <a:t>e) </a:t>
            </a:r>
            <a:r>
              <a:rPr sz="1400" spc="-5" dirty="0" err="1">
                <a:latin typeface="Times New Roman"/>
                <a:cs typeface="Times New Roman"/>
              </a:rPr>
              <a:t>Trong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phần hoặc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>
                <a:latin typeface="Times New Roman"/>
                <a:cs typeface="Times New Roman"/>
              </a:rPr>
              <a:t>bộ nội </a:t>
            </a:r>
            <a:r>
              <a:rPr sz="1400" spc="-5" dirty="0">
                <a:latin typeface="Times New Roman"/>
                <a:cs typeface="Times New Roman"/>
              </a:rPr>
              <a:t>dung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hợp đồng lao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35" dirty="0">
                <a:latin typeface="Times New Roman"/>
                <a:cs typeface="Times New Roman"/>
              </a:rPr>
              <a:t>quy  </a:t>
            </a:r>
            <a:r>
              <a:rPr sz="1400" spc="-5" dirty="0">
                <a:latin typeface="Times New Roman"/>
                <a:cs typeface="Times New Roman"/>
              </a:rPr>
              <a:t>định quyền lợi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thấp hơn </a:t>
            </a:r>
            <a:r>
              <a:rPr sz="1400" spc="-10" dirty="0" err="1">
                <a:latin typeface="Times New Roman"/>
                <a:cs typeface="Times New Roman"/>
              </a:rPr>
              <a:t>mức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quy định </a:t>
            </a:r>
            <a:r>
              <a:rPr sz="1400" spc="-5" dirty="0">
                <a:latin typeface="Times New Roman"/>
                <a:cs typeface="Times New Roman"/>
              </a:rPr>
              <a:t>trong pháp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95" dirty="0">
                <a:latin typeface="Times New Roman"/>
                <a:cs typeface="Times New Roman"/>
              </a:rPr>
              <a:t>lao  </a:t>
            </a:r>
            <a:r>
              <a:rPr sz="1400" spc="-5" dirty="0">
                <a:latin typeface="Times New Roman"/>
                <a:cs typeface="Times New Roman"/>
              </a:rPr>
              <a:t>động, </a:t>
            </a:r>
            <a:r>
              <a:rPr sz="1400" dirty="0" err="1">
                <a:latin typeface="Times New Roman"/>
                <a:cs typeface="Times New Roman"/>
              </a:rPr>
              <a:t>thoả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err="1" smtClean="0">
                <a:latin typeface="Times New Roman"/>
                <a:cs typeface="Times New Roman"/>
              </a:rPr>
              <a:t>ớc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dirty="0">
                <a:latin typeface="Times New Roman"/>
                <a:cs typeface="Times New Roman"/>
              </a:rPr>
              <a:t>tập thể, nội quy lao động </a:t>
            </a:r>
            <a:r>
              <a:rPr sz="1400" spc="-5" dirty="0">
                <a:latin typeface="Times New Roman"/>
                <a:cs typeface="Times New Roman"/>
              </a:rPr>
              <a:t>đang </a:t>
            </a:r>
            <a:r>
              <a:rPr sz="1400" dirty="0">
                <a:latin typeface="Times New Roman"/>
                <a:cs typeface="Times New Roman"/>
              </a:rPr>
              <a:t>áp </a:t>
            </a:r>
            <a:r>
              <a:rPr sz="1400" spc="-5" dirty="0">
                <a:latin typeface="Times New Roman"/>
                <a:cs typeface="Times New Roman"/>
              </a:rPr>
              <a:t>dụng trong doanh </a:t>
            </a:r>
            <a:r>
              <a:rPr sz="1400" spc="-15" dirty="0">
                <a:latin typeface="Times New Roman"/>
                <a:cs typeface="Times New Roman"/>
              </a:rPr>
              <a:t>nghiệp 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hạn chế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quyền khác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thì một </a:t>
            </a:r>
            <a:r>
              <a:rPr sz="1400" dirty="0">
                <a:latin typeface="Times New Roman"/>
                <a:cs typeface="Times New Roman"/>
              </a:rPr>
              <a:t>phần hoặc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>
                <a:latin typeface="Times New Roman"/>
                <a:cs typeface="Times New Roman"/>
              </a:rPr>
              <a:t>bộ nội </a:t>
            </a:r>
            <a:r>
              <a:rPr sz="1400" spc="-30" dirty="0">
                <a:latin typeface="Times New Roman"/>
                <a:cs typeface="Times New Roman"/>
              </a:rPr>
              <a:t>dung  </a:t>
            </a:r>
            <a:r>
              <a:rPr sz="1400" dirty="0">
                <a:latin typeface="Times New Roman"/>
                <a:cs typeface="Times New Roman"/>
              </a:rPr>
              <a:t>đó </a:t>
            </a:r>
            <a:r>
              <a:rPr sz="1400" dirty="0" err="1">
                <a:latin typeface="Times New Roman"/>
                <a:cs typeface="Times New Roman"/>
              </a:rPr>
              <a:t>phải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sửa đổi, bổ</a:t>
            </a:r>
            <a:r>
              <a:rPr sz="1400" spc="-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sung.</a:t>
            </a:r>
            <a:endParaRPr sz="1400" dirty="0">
              <a:latin typeface="Times New Roman"/>
              <a:cs typeface="Times New Roman"/>
            </a:endParaRPr>
          </a:p>
          <a:p>
            <a:pPr marL="377825" algn="just">
              <a:lnSpc>
                <a:spcPct val="100000"/>
              </a:lnSpc>
              <a:spcBef>
                <a:spcPts val="515"/>
              </a:spcBef>
            </a:pPr>
            <a:r>
              <a:rPr sz="1400" dirty="0">
                <a:latin typeface="Times New Roman"/>
                <a:cs typeface="Times New Roman"/>
              </a:rPr>
              <a:t>g) Các bên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dirty="0">
                <a:latin typeface="Times New Roman"/>
                <a:cs typeface="Times New Roman"/>
              </a:rPr>
              <a:t>kết </a:t>
            </a:r>
            <a:r>
              <a:rPr sz="1400" spc="-5" dirty="0">
                <a:latin typeface="Times New Roman"/>
                <a:cs typeface="Times New Roman"/>
              </a:rPr>
              <a:t>hợp đồng </a:t>
            </a:r>
            <a:r>
              <a:rPr sz="1400" dirty="0">
                <a:latin typeface="Times New Roman"/>
                <a:cs typeface="Times New Roman"/>
              </a:rPr>
              <a:t>lao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dirty="0">
                <a:latin typeface="Times New Roman"/>
                <a:cs typeface="Times New Roman"/>
              </a:rPr>
              <a:t>là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marL="377825" algn="just">
              <a:lnSpc>
                <a:spcPct val="100000"/>
              </a:lnSpc>
              <a:spcBef>
                <a:spcPts val="530"/>
              </a:spcBef>
            </a:pP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dirty="0">
                <a:latin typeface="Times New Roman"/>
                <a:cs typeface="Times New Roman"/>
              </a:rPr>
              <a:t>kết trực </a:t>
            </a:r>
            <a:r>
              <a:rPr sz="1400" spc="-5" dirty="0">
                <a:latin typeface="Times New Roman"/>
                <a:cs typeface="Times New Roman"/>
              </a:rPr>
              <a:t>tiếp </a:t>
            </a:r>
            <a:r>
              <a:rPr sz="1400" spc="-5" dirty="0" err="1">
                <a:latin typeface="Times New Roman"/>
                <a:cs typeface="Times New Roman"/>
              </a:rPr>
              <a:t>giữa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lao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động;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879983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715" indent="365125" algn="just">
              <a:lnSpc>
                <a:spcPts val="1600"/>
              </a:lnSpc>
              <a:spcBef>
                <a:spcPts val="225"/>
              </a:spcBef>
              <a:buChar char="-"/>
              <a:tabLst>
                <a:tab pos="500380" algn="l"/>
              </a:tabLst>
            </a:pPr>
            <a:r>
              <a:rPr sz="1400" spc="-5" dirty="0">
                <a:latin typeface="Times New Roman"/>
                <a:cs typeface="Times New Roman"/>
              </a:rPr>
              <a:t>Ký kết </a:t>
            </a:r>
            <a:r>
              <a:rPr sz="1400" spc="-5" dirty="0" err="1">
                <a:latin typeface="Times New Roman"/>
                <a:cs typeface="Times New Roman"/>
              </a:rPr>
              <a:t>giữa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lao động </a:t>
            </a:r>
            <a:r>
              <a:rPr sz="1400" dirty="0" err="1">
                <a:latin typeface="Times New Roman"/>
                <a:cs typeface="Times New Roman"/>
              </a:rPr>
              <a:t>với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uỷ quyền </a:t>
            </a:r>
            <a:r>
              <a:rPr sz="1400" spc="-5" dirty="0" err="1">
                <a:latin typeface="Times New Roman"/>
                <a:cs typeface="Times New Roman"/>
              </a:rPr>
              <a:t>hợp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pháp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thay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mặt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spc="-5" dirty="0" err="1">
                <a:latin typeface="Times New Roman"/>
                <a:cs typeface="Times New Roman"/>
              </a:rPr>
              <a:t>nhóm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lao động. </a:t>
            </a:r>
            <a:r>
              <a:rPr sz="1400" spc="-5" dirty="0" err="1">
                <a:latin typeface="Times New Roman"/>
                <a:cs typeface="Times New Roman"/>
              </a:rPr>
              <a:t>Trong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này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đồng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hiệu </a:t>
            </a:r>
            <a:r>
              <a:rPr sz="1400" dirty="0" err="1">
                <a:latin typeface="Times New Roman"/>
                <a:cs typeface="Times New Roman"/>
              </a:rPr>
              <a:t>lực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ký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kết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với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từng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ng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ời</a:t>
            </a:r>
            <a:r>
              <a:rPr sz="1400" spc="-70" dirty="0">
                <a:latin typeface="Times New Roman"/>
                <a:cs typeface="Times New Roman"/>
              </a:rPr>
              <a:t>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ts val="1600"/>
              </a:lnSpc>
              <a:spcBef>
                <a:spcPts val="600"/>
              </a:spcBef>
              <a:buChar char="-"/>
              <a:tabLst>
                <a:tab pos="482600" algn="l"/>
              </a:tabLst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dirty="0">
                <a:latin typeface="Times New Roman"/>
                <a:cs typeface="Times New Roman"/>
              </a:rPr>
              <a:t>có thể </a:t>
            </a:r>
            <a:r>
              <a:rPr sz="1400" spc="-5" dirty="0">
                <a:latin typeface="Times New Roman"/>
                <a:cs typeface="Times New Roman"/>
              </a:rPr>
              <a:t>giao kết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nhiều hợp đồng lao động,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spc="-30" dirty="0">
                <a:latin typeface="Times New Roman"/>
                <a:cs typeface="Times New Roman"/>
              </a:rPr>
              <a:t>hoặc  </a:t>
            </a:r>
            <a:r>
              <a:rPr sz="1400" spc="-5" dirty="0" err="1">
                <a:latin typeface="Times New Roman"/>
                <a:cs typeface="Times New Roman"/>
              </a:rPr>
              <a:t>nhiều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</a:t>
            </a:r>
            <a:r>
              <a:rPr sz="1400" dirty="0">
                <a:latin typeface="Times New Roman"/>
                <a:cs typeface="Times New Roman"/>
              </a:rPr>
              <a:t>lao động,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dirty="0">
                <a:latin typeface="Times New Roman"/>
                <a:cs typeface="Times New Roman"/>
              </a:rPr>
              <a:t>phải bảo </a:t>
            </a:r>
            <a:r>
              <a:rPr sz="1400" spc="5" dirty="0">
                <a:latin typeface="Times New Roman"/>
                <a:cs typeface="Times New Roman"/>
              </a:rPr>
              <a:t>đảm </a:t>
            </a:r>
            <a:r>
              <a:rPr sz="1400" dirty="0">
                <a:latin typeface="Times New Roman"/>
                <a:cs typeface="Times New Roman"/>
              </a:rPr>
              <a:t>thực hiện đầy đủ các </a:t>
            </a:r>
            <a:r>
              <a:rPr sz="1400" spc="-5" dirty="0">
                <a:latin typeface="Times New Roman"/>
                <a:cs typeface="Times New Roman"/>
              </a:rPr>
              <a:t>hợp đồng </a:t>
            </a:r>
            <a:r>
              <a:rPr sz="1400" spc="-140" dirty="0">
                <a:latin typeface="Times New Roman"/>
                <a:cs typeface="Times New Roman"/>
              </a:rPr>
              <a:t>đã 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kết.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ts val="1600"/>
              </a:lnSpc>
              <a:spcBef>
                <a:spcPts val="600"/>
              </a:spcBef>
              <a:buChar char="-"/>
              <a:tabLst>
                <a:tab pos="482600" algn="l"/>
              </a:tabLst>
            </a:pPr>
            <a:r>
              <a:rPr sz="1400" spc="-5" dirty="0">
                <a:latin typeface="Times New Roman"/>
                <a:cs typeface="Times New Roman"/>
              </a:rPr>
              <a:t>Công việc theo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đồng lao động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do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dirty="0">
                <a:latin typeface="Times New Roman"/>
                <a:cs typeface="Times New Roman"/>
              </a:rPr>
              <a:t>kết </a:t>
            </a:r>
            <a:r>
              <a:rPr sz="1400" spc="-5" dirty="0">
                <a:latin typeface="Times New Roman"/>
                <a:cs typeface="Times New Roman"/>
              </a:rPr>
              <a:t>thực </a:t>
            </a:r>
            <a:r>
              <a:rPr sz="1400" dirty="0">
                <a:latin typeface="Times New Roman"/>
                <a:cs typeface="Times New Roman"/>
              </a:rPr>
              <a:t>hiện,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85" dirty="0" smtClean="0">
                <a:latin typeface="Times New Roman"/>
                <a:cs typeface="Times New Roman"/>
              </a:rPr>
              <a:t>đ</a:t>
            </a:r>
            <a:r>
              <a:rPr lang="vi-VN" sz="1400" spc="-185" dirty="0" smtClean="0">
                <a:latin typeface="Times New Roman"/>
                <a:cs typeface="Times New Roman"/>
              </a:rPr>
              <a:t>ư</a:t>
            </a:r>
            <a:r>
              <a:rPr sz="1400" spc="-185" dirty="0" err="1" smtClean="0">
                <a:latin typeface="Times New Roman"/>
                <a:cs typeface="Times New Roman"/>
              </a:rPr>
              <a:t>ợc</a:t>
            </a:r>
            <a:r>
              <a:rPr sz="1400" spc="-185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cho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khác, </a:t>
            </a:r>
            <a:r>
              <a:rPr sz="1400" dirty="0">
                <a:latin typeface="Times New Roman"/>
                <a:cs typeface="Times New Roman"/>
              </a:rPr>
              <a:t>nếu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có sự </a:t>
            </a:r>
            <a:r>
              <a:rPr sz="1400" spc="-5" dirty="0">
                <a:latin typeface="Times New Roman"/>
                <a:cs typeface="Times New Roman"/>
              </a:rPr>
              <a:t>đồng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lao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động.</a:t>
            </a:r>
          </a:p>
          <a:p>
            <a:pPr marL="12700" marR="5080" indent="365125" algn="just">
              <a:lnSpc>
                <a:spcPct val="95400"/>
              </a:lnSpc>
              <a:spcBef>
                <a:spcPts val="550"/>
              </a:spcBef>
              <a:buChar char="-"/>
              <a:tabLst>
                <a:tab pos="511175" algn="l"/>
              </a:tabLst>
            </a:pPr>
            <a:r>
              <a:rPr sz="1400" spc="-5" dirty="0" err="1">
                <a:latin typeface="Times New Roman"/>
                <a:cs typeface="Times New Roman"/>
              </a:rPr>
              <a:t>Trong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 sáp </a:t>
            </a:r>
            <a:r>
              <a:rPr sz="1400" spc="-5" dirty="0">
                <a:latin typeface="Times New Roman"/>
                <a:cs typeface="Times New Roman"/>
              </a:rPr>
              <a:t>nhập, phân chia doanh nghiệp, chuyển quyền </a:t>
            </a:r>
            <a:r>
              <a:rPr sz="1400" dirty="0">
                <a:latin typeface="Times New Roman"/>
                <a:cs typeface="Times New Roman"/>
              </a:rPr>
              <a:t>sở </a:t>
            </a:r>
            <a:r>
              <a:rPr sz="1400" spc="-30" dirty="0">
                <a:latin typeface="Times New Roman"/>
                <a:cs typeface="Times New Roman"/>
              </a:rPr>
              <a:t>hữu,  </a:t>
            </a:r>
            <a:r>
              <a:rPr sz="1400" dirty="0">
                <a:latin typeface="Times New Roman"/>
                <a:cs typeface="Times New Roman"/>
              </a:rPr>
              <a:t>quyền </a:t>
            </a:r>
            <a:r>
              <a:rPr sz="1400" spc="-5" dirty="0">
                <a:latin typeface="Times New Roman"/>
                <a:cs typeface="Times New Roman"/>
              </a:rPr>
              <a:t>quản </a:t>
            </a:r>
            <a:r>
              <a:rPr sz="1400" dirty="0">
                <a:latin typeface="Times New Roman"/>
                <a:cs typeface="Times New Roman"/>
              </a:rPr>
              <a:t>lý hoặc </a:t>
            </a:r>
            <a:r>
              <a:rPr sz="1400" spc="-5" dirty="0">
                <a:latin typeface="Times New Roman"/>
                <a:cs typeface="Times New Roman"/>
              </a:rPr>
              <a:t>quyền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tài </a:t>
            </a:r>
            <a:r>
              <a:rPr sz="1400" dirty="0">
                <a:latin typeface="Times New Roman"/>
                <a:cs typeface="Times New Roman"/>
              </a:rPr>
              <a:t>sản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doanh nghiệp </a:t>
            </a:r>
            <a:r>
              <a:rPr sz="1400" spc="-5" dirty="0" err="1">
                <a:latin typeface="Times New Roman"/>
                <a:cs typeface="Times New Roman"/>
              </a:rPr>
              <a:t>thì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</a:t>
            </a:r>
            <a:r>
              <a:rPr sz="1400" spc="-30" dirty="0">
                <a:latin typeface="Times New Roman"/>
                <a:cs typeface="Times New Roman"/>
              </a:rPr>
              <a:t>lao 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kế tiếp </a:t>
            </a:r>
            <a:r>
              <a:rPr sz="1400" spc="-5" dirty="0">
                <a:latin typeface="Times New Roman"/>
                <a:cs typeface="Times New Roman"/>
              </a:rPr>
              <a:t>phải chịu trách </a:t>
            </a:r>
            <a:r>
              <a:rPr sz="1400" dirty="0">
                <a:latin typeface="Times New Roman"/>
                <a:cs typeface="Times New Roman"/>
              </a:rPr>
              <a:t>nhiệm </a:t>
            </a:r>
            <a:r>
              <a:rPr sz="1400" spc="-5" dirty="0">
                <a:latin typeface="Times New Roman"/>
                <a:cs typeface="Times New Roman"/>
              </a:rPr>
              <a:t>tiếp tục thực </a:t>
            </a:r>
            <a:r>
              <a:rPr sz="1400" dirty="0">
                <a:latin typeface="Times New Roman"/>
                <a:cs typeface="Times New Roman"/>
              </a:rPr>
              <a:t>hiện hợp </a:t>
            </a:r>
            <a:r>
              <a:rPr sz="1400" spc="-5" dirty="0">
                <a:latin typeface="Times New Roman"/>
                <a:cs typeface="Times New Roman"/>
              </a:rPr>
              <a:t>đồng lao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lao  </a:t>
            </a:r>
            <a:r>
              <a:rPr sz="1400" spc="-5" dirty="0">
                <a:latin typeface="Times New Roman"/>
                <a:cs typeface="Times New Roman"/>
              </a:rPr>
              <a:t>động cho </a:t>
            </a:r>
            <a:r>
              <a:rPr sz="1400" dirty="0">
                <a:latin typeface="Times New Roman"/>
                <a:cs typeface="Times New Roman"/>
              </a:rPr>
              <a:t>tới </a:t>
            </a:r>
            <a:r>
              <a:rPr sz="1400" spc="-5" dirty="0">
                <a:latin typeface="Times New Roman"/>
                <a:cs typeface="Times New Roman"/>
              </a:rPr>
              <a:t>khi hai bên </a:t>
            </a:r>
            <a:r>
              <a:rPr sz="1400" dirty="0">
                <a:latin typeface="Times New Roman"/>
                <a:cs typeface="Times New Roman"/>
              </a:rPr>
              <a:t>thoả </a:t>
            </a:r>
            <a:r>
              <a:rPr sz="1400" spc="-5" dirty="0">
                <a:latin typeface="Times New Roman"/>
                <a:cs typeface="Times New Roman"/>
              </a:rPr>
              <a:t>thuận </a:t>
            </a:r>
            <a:r>
              <a:rPr sz="1400" dirty="0">
                <a:latin typeface="Times New Roman"/>
                <a:cs typeface="Times New Roman"/>
              </a:rPr>
              <a:t>sửa đổi, chấm dứt </a:t>
            </a:r>
            <a:r>
              <a:rPr sz="1400" spc="-5" dirty="0">
                <a:latin typeface="Times New Roman"/>
                <a:cs typeface="Times New Roman"/>
              </a:rPr>
              <a:t>hợp đồng </a:t>
            </a:r>
            <a:r>
              <a:rPr sz="1400" dirty="0">
                <a:latin typeface="Times New Roman"/>
                <a:cs typeface="Times New Roman"/>
              </a:rPr>
              <a:t>lao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giao kết  hợp đồng </a:t>
            </a:r>
            <a:r>
              <a:rPr sz="1400" dirty="0">
                <a:latin typeface="Times New Roman"/>
                <a:cs typeface="Times New Roman"/>
              </a:rPr>
              <a:t>lao </a:t>
            </a:r>
            <a:r>
              <a:rPr sz="1400" spc="-5" dirty="0">
                <a:latin typeface="Times New Roman"/>
                <a:cs typeface="Times New Roman"/>
              </a:rPr>
              <a:t>động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mới.</a:t>
            </a:r>
          </a:p>
          <a:p>
            <a:pPr marL="12700" marR="5080" lvl="2" algn="just">
              <a:lnSpc>
                <a:spcPct val="95400"/>
              </a:lnSpc>
              <a:spcBef>
                <a:spcPts val="590"/>
              </a:spcBef>
              <a:buAutoNum type="arabicPeriod" startAt="2"/>
              <a:tabLst>
                <a:tab pos="472440" algn="l"/>
              </a:tabLst>
            </a:pPr>
            <a:r>
              <a:rPr sz="1400" b="1" dirty="0">
                <a:latin typeface="Times New Roman"/>
                <a:cs typeface="Times New Roman"/>
              </a:rPr>
              <a:t>Trách nhiệm và quyền </a:t>
            </a:r>
            <a:r>
              <a:rPr sz="1400" b="1" spc="-5" dirty="0">
                <a:latin typeface="Times New Roman"/>
                <a:cs typeface="Times New Roman"/>
              </a:rPr>
              <a:t>hạn </a:t>
            </a:r>
            <a:r>
              <a:rPr sz="1400" b="1" dirty="0" err="1">
                <a:latin typeface="Times New Roman"/>
                <a:cs typeface="Times New Roman"/>
              </a:rPr>
              <a:t>của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70" dirty="0" smtClean="0">
                <a:latin typeface="Times New Roman"/>
                <a:cs typeface="Times New Roman"/>
              </a:rPr>
              <a:t>ng</a:t>
            </a:r>
            <a:r>
              <a:rPr lang="vi-VN" sz="1400" b="1" spc="-70" dirty="0" smtClean="0">
                <a:latin typeface="Times New Roman"/>
                <a:cs typeface="Times New Roman"/>
              </a:rPr>
              <a:t>ư</a:t>
            </a:r>
            <a:r>
              <a:rPr sz="1400" b="1" spc="-70" dirty="0" err="1" smtClean="0">
                <a:latin typeface="Times New Roman"/>
                <a:cs typeface="Times New Roman"/>
              </a:rPr>
              <a:t>ời</a:t>
            </a:r>
            <a:r>
              <a:rPr sz="1400" b="1" spc="-70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sử </a:t>
            </a:r>
            <a:r>
              <a:rPr sz="1400" b="1" spc="-5" dirty="0">
                <a:latin typeface="Times New Roman"/>
                <a:cs typeface="Times New Roman"/>
              </a:rPr>
              <a:t>dụng lao </a:t>
            </a:r>
            <a:r>
              <a:rPr sz="1400" b="1" dirty="0">
                <a:latin typeface="Times New Roman"/>
                <a:cs typeface="Times New Roman"/>
              </a:rPr>
              <a:t>động </a:t>
            </a:r>
            <a:r>
              <a:rPr sz="1400" b="1" spc="-5" dirty="0">
                <a:latin typeface="Times New Roman"/>
                <a:cs typeface="Times New Roman"/>
              </a:rPr>
              <a:t>trong </a:t>
            </a:r>
            <a:r>
              <a:rPr sz="1400" b="1" spc="-10" dirty="0">
                <a:latin typeface="Times New Roman"/>
                <a:cs typeface="Times New Roman"/>
              </a:rPr>
              <a:t>kinh </a:t>
            </a:r>
            <a:r>
              <a:rPr sz="1400" b="1" spc="-35" dirty="0">
                <a:latin typeface="Times New Roman"/>
                <a:cs typeface="Times New Roman"/>
              </a:rPr>
              <a:t>doanh  </a:t>
            </a:r>
            <a:r>
              <a:rPr sz="1400" b="1" spc="5" dirty="0">
                <a:latin typeface="Times New Roman"/>
                <a:cs typeface="Times New Roman"/>
              </a:rPr>
              <a:t>vận </a:t>
            </a:r>
            <a:r>
              <a:rPr sz="1400" b="1" spc="-10" dirty="0">
                <a:latin typeface="Times New Roman"/>
                <a:cs typeface="Times New Roman"/>
              </a:rPr>
              <a:t>tải </a:t>
            </a:r>
            <a:r>
              <a:rPr sz="1400" b="1" spc="-5" dirty="0">
                <a:latin typeface="Times New Roman"/>
                <a:cs typeface="Times New Roman"/>
              </a:rPr>
              <a:t>bằng xe </a:t>
            </a:r>
            <a:r>
              <a:rPr sz="1400" b="1" dirty="0">
                <a:latin typeface="Times New Roman"/>
                <a:cs typeface="Times New Roman"/>
              </a:rPr>
              <a:t>ô </a:t>
            </a:r>
            <a:r>
              <a:rPr sz="1400" b="1" spc="-10" dirty="0">
                <a:latin typeface="Times New Roman"/>
                <a:cs typeface="Times New Roman"/>
              </a:rPr>
              <a:t>tô </a:t>
            </a:r>
            <a:r>
              <a:rPr sz="1400" b="1" spc="-5" dirty="0">
                <a:latin typeface="Times New Roman"/>
                <a:cs typeface="Times New Roman"/>
              </a:rPr>
              <a:t>đối </a:t>
            </a:r>
            <a:r>
              <a:rPr sz="1400" b="1" dirty="0">
                <a:latin typeface="Times New Roman"/>
                <a:cs typeface="Times New Roman"/>
              </a:rPr>
              <a:t>với việc </a:t>
            </a:r>
            <a:r>
              <a:rPr sz="1400" b="1" spc="-5" dirty="0">
                <a:latin typeface="Times New Roman"/>
                <a:cs typeface="Times New Roman"/>
              </a:rPr>
              <a:t>quản </a:t>
            </a:r>
            <a:r>
              <a:rPr sz="1400" b="1" dirty="0">
                <a:latin typeface="Times New Roman"/>
                <a:cs typeface="Times New Roman"/>
              </a:rPr>
              <a:t>lý, </a:t>
            </a:r>
            <a:r>
              <a:rPr sz="1400" b="1" spc="-5" dirty="0">
                <a:latin typeface="Times New Roman"/>
                <a:cs typeface="Times New Roman"/>
              </a:rPr>
              <a:t>giáo </a:t>
            </a:r>
            <a:r>
              <a:rPr sz="1400" b="1" dirty="0">
                <a:latin typeface="Times New Roman"/>
                <a:cs typeface="Times New Roman"/>
              </a:rPr>
              <a:t>dục </a:t>
            </a:r>
            <a:r>
              <a:rPr sz="1400" b="1" spc="-5" dirty="0">
                <a:latin typeface="Times New Roman"/>
                <a:cs typeface="Times New Roman"/>
              </a:rPr>
              <a:t>và nâng cao đạo </a:t>
            </a:r>
            <a:r>
              <a:rPr sz="1400" b="1" dirty="0">
                <a:latin typeface="Times New Roman"/>
                <a:cs typeface="Times New Roman"/>
              </a:rPr>
              <a:t>đức </a:t>
            </a:r>
            <a:r>
              <a:rPr sz="1400" b="1" spc="-5" dirty="0" err="1">
                <a:latin typeface="Times New Roman"/>
                <a:cs typeface="Times New Roman"/>
              </a:rPr>
              <a:t>nghề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 err="1" smtClean="0">
                <a:latin typeface="Times New Roman"/>
                <a:cs typeface="Times New Roman"/>
              </a:rPr>
              <a:t>nghiệp</a:t>
            </a:r>
            <a:r>
              <a:rPr sz="1400" b="1" dirty="0" smtClean="0">
                <a:latin typeface="Times New Roman"/>
                <a:cs typeface="Times New Roman"/>
              </a:rPr>
              <a:t> </a:t>
            </a:r>
            <a:r>
              <a:rPr sz="1400" b="1" spc="-5" dirty="0" err="1">
                <a:latin typeface="Times New Roman"/>
                <a:cs typeface="Times New Roman"/>
              </a:rPr>
              <a:t>của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60" dirty="0" smtClean="0">
                <a:latin typeface="Times New Roman"/>
                <a:cs typeface="Times New Roman"/>
              </a:rPr>
              <a:t>ng</a:t>
            </a:r>
            <a:r>
              <a:rPr lang="vi-VN" sz="1400" b="1" spc="-60" dirty="0" smtClean="0">
                <a:latin typeface="Times New Roman"/>
                <a:cs typeface="Times New Roman"/>
              </a:rPr>
              <a:t>ư</a:t>
            </a:r>
            <a:r>
              <a:rPr sz="1400" b="1" spc="-60" dirty="0" err="1" smtClean="0">
                <a:latin typeface="Times New Roman"/>
                <a:cs typeface="Times New Roman"/>
              </a:rPr>
              <a:t>ời</a:t>
            </a:r>
            <a:r>
              <a:rPr sz="1400" b="1" spc="-60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lái </a:t>
            </a:r>
            <a:r>
              <a:rPr sz="1400" b="1" dirty="0">
                <a:latin typeface="Times New Roman"/>
                <a:cs typeface="Times New Roman"/>
              </a:rPr>
              <a:t>xe ô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Để </a:t>
            </a:r>
            <a:r>
              <a:rPr sz="1400" spc="-5" dirty="0" err="1">
                <a:latin typeface="Times New Roman"/>
                <a:cs typeface="Times New Roman"/>
              </a:rPr>
              <a:t>từng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b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hoàn thiện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nâng </a:t>
            </a:r>
            <a:r>
              <a:rPr sz="1400" dirty="0">
                <a:latin typeface="Times New Roman"/>
                <a:cs typeface="Times New Roman"/>
              </a:rPr>
              <a:t>cao đạo </a:t>
            </a:r>
            <a:r>
              <a:rPr sz="1400" spc="-5" dirty="0">
                <a:latin typeface="Times New Roman"/>
                <a:cs typeface="Times New Roman"/>
              </a:rPr>
              <a:t>đức </a:t>
            </a:r>
            <a:r>
              <a:rPr sz="1400" dirty="0">
                <a:latin typeface="Times New Roman"/>
                <a:cs typeface="Times New Roman"/>
              </a:rPr>
              <a:t>nghề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85" dirty="0">
                <a:latin typeface="Times New Roman"/>
                <a:cs typeface="Times New Roman"/>
              </a:rPr>
              <a:t>kinh  </a:t>
            </a:r>
            <a:r>
              <a:rPr sz="1400" spc="-5" dirty="0">
                <a:latin typeface="Times New Roman"/>
                <a:cs typeface="Times New Roman"/>
              </a:rPr>
              <a:t>doanh vận tải bằng xe </a:t>
            </a:r>
            <a:r>
              <a:rPr sz="1400" dirty="0">
                <a:latin typeface="Times New Roman"/>
                <a:cs typeface="Times New Roman"/>
              </a:rPr>
              <a:t>ô tô,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lao động (mọi tổ chức, </a:t>
            </a:r>
            <a:r>
              <a:rPr sz="1400" dirty="0">
                <a:latin typeface="Times New Roman"/>
                <a:cs typeface="Times New Roman"/>
              </a:rPr>
              <a:t>cá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</a:t>
            </a:r>
            <a:r>
              <a:rPr sz="1400" spc="-25" dirty="0">
                <a:latin typeface="Times New Roman"/>
                <a:cs typeface="Times New Roman"/>
              </a:rPr>
              <a:t>lao  </a:t>
            </a:r>
            <a:r>
              <a:rPr sz="1400" spc="-5" dirty="0">
                <a:latin typeface="Times New Roman"/>
                <a:cs typeface="Times New Roman"/>
              </a:rPr>
              <a:t>động, thuộc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10" dirty="0">
                <a:latin typeface="Times New Roman"/>
                <a:cs typeface="Times New Roman"/>
              </a:rPr>
              <a:t>thành </a:t>
            </a:r>
            <a:r>
              <a:rPr sz="1400" spc="-5" dirty="0">
                <a:latin typeface="Times New Roman"/>
                <a:cs typeface="Times New Roman"/>
              </a:rPr>
              <a:t>phần kinh </a:t>
            </a:r>
            <a:r>
              <a:rPr sz="1400" dirty="0">
                <a:latin typeface="Times New Roman"/>
                <a:cs typeface="Times New Roman"/>
              </a:rPr>
              <a:t>tế, các </a:t>
            </a:r>
            <a:r>
              <a:rPr sz="1400" spc="-5" dirty="0">
                <a:latin typeface="Times New Roman"/>
                <a:cs typeface="Times New Roman"/>
              </a:rPr>
              <a:t>hình </a:t>
            </a:r>
            <a:r>
              <a:rPr sz="1400" dirty="0">
                <a:latin typeface="Times New Roman"/>
                <a:cs typeface="Times New Roman"/>
              </a:rPr>
              <a:t>thức sở </a:t>
            </a:r>
            <a:r>
              <a:rPr sz="1400" spc="-5" dirty="0">
                <a:latin typeface="Times New Roman"/>
                <a:cs typeface="Times New Roman"/>
              </a:rPr>
              <a:t>hữu) trong kinh doanh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dirty="0">
                <a:latin typeface="Times New Roman"/>
                <a:cs typeface="Times New Roman"/>
              </a:rPr>
              <a:t>tải  bằng xe ô tô, </a:t>
            </a:r>
            <a:r>
              <a:rPr sz="1400" spc="-10" dirty="0">
                <a:latin typeface="Times New Roman"/>
                <a:cs typeface="Times New Roman"/>
              </a:rPr>
              <a:t>còn </a:t>
            </a:r>
            <a:r>
              <a:rPr sz="1400" spc="-5" dirty="0">
                <a:latin typeface="Times New Roman"/>
                <a:cs typeface="Times New Roman"/>
              </a:rPr>
              <a:t>phải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trách </a:t>
            </a:r>
            <a:r>
              <a:rPr sz="1400" dirty="0">
                <a:latin typeface="Times New Roman"/>
                <a:cs typeface="Times New Roman"/>
              </a:rPr>
              <a:t>nhiệm và </a:t>
            </a:r>
            <a:r>
              <a:rPr sz="1400" spc="-5" dirty="0">
                <a:latin typeface="Times New Roman"/>
                <a:cs typeface="Times New Roman"/>
              </a:rPr>
              <a:t>quyền hạn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sau:</a:t>
            </a:r>
            <a:endParaRPr sz="1400" dirty="0">
              <a:latin typeface="Times New Roman"/>
              <a:cs typeface="Times New Roman"/>
            </a:endParaRPr>
          </a:p>
          <a:p>
            <a:pPr marL="12700" marR="5715" lvl="3" indent="365125" algn="just">
              <a:lnSpc>
                <a:spcPct val="95400"/>
              </a:lnSpc>
              <a:spcBef>
                <a:spcPts val="590"/>
              </a:spcBef>
              <a:buAutoNum type="arabicParenR"/>
              <a:tabLst>
                <a:tab pos="593090" algn="l"/>
              </a:tabLst>
            </a:pP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quyền </a:t>
            </a:r>
            <a:r>
              <a:rPr sz="1400" spc="-5" dirty="0">
                <a:latin typeface="Times New Roman"/>
                <a:cs typeface="Times New Roman"/>
              </a:rPr>
              <a:t>tuyển chọn lao động, bố trí,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hành lao động theo nhu </a:t>
            </a:r>
            <a:r>
              <a:rPr sz="1400" dirty="0">
                <a:latin typeface="Times New Roman"/>
                <a:cs typeface="Times New Roman"/>
              </a:rPr>
              <a:t>cầu sản  xuất, </a:t>
            </a:r>
            <a:r>
              <a:rPr sz="1400" spc="-5" dirty="0">
                <a:latin typeface="Times New Roman"/>
                <a:cs typeface="Times New Roman"/>
              </a:rPr>
              <a:t>kinh doanh;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quyền </a:t>
            </a:r>
            <a:r>
              <a:rPr sz="1400" spc="-5" dirty="0" err="1">
                <a:latin typeface="Times New Roman"/>
                <a:cs typeface="Times New Roman"/>
              </a:rPr>
              <a:t>khen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ởng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5" dirty="0">
                <a:latin typeface="Times New Roman"/>
                <a:cs typeface="Times New Roman"/>
              </a:rPr>
              <a:t>xử </a:t>
            </a:r>
            <a:r>
              <a:rPr sz="1400" dirty="0">
                <a:latin typeface="Times New Roman"/>
                <a:cs typeface="Times New Roman"/>
              </a:rPr>
              <a:t>lý các </a:t>
            </a:r>
            <a:r>
              <a:rPr sz="1400" spc="-5" dirty="0">
                <a:latin typeface="Times New Roman"/>
                <a:cs typeface="Times New Roman"/>
              </a:rPr>
              <a:t>vi phạm </a:t>
            </a:r>
            <a:r>
              <a:rPr sz="1400" spc="5" dirty="0">
                <a:latin typeface="Times New Roman"/>
                <a:cs typeface="Times New Roman"/>
              </a:rPr>
              <a:t>kỷ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spc="-20" dirty="0">
                <a:latin typeface="Times New Roman"/>
                <a:cs typeface="Times New Roman"/>
              </a:rPr>
              <a:t>theo  </a:t>
            </a:r>
            <a:r>
              <a:rPr sz="1400" dirty="0">
                <a:latin typeface="Times New Roman"/>
                <a:cs typeface="Times New Roman"/>
              </a:rPr>
              <a:t>quy định </a:t>
            </a:r>
            <a:r>
              <a:rPr sz="1400" spc="-5" dirty="0">
                <a:latin typeface="Times New Roman"/>
                <a:cs typeface="Times New Roman"/>
              </a:rPr>
              <a:t>của pháp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lao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lvl="3" indent="365125" algn="just">
              <a:lnSpc>
                <a:spcPct val="95200"/>
              </a:lnSpc>
              <a:spcBef>
                <a:spcPts val="600"/>
              </a:spcBef>
              <a:buAutoNum type="arabicParenR"/>
              <a:tabLst>
                <a:tab pos="579755" algn="l"/>
              </a:tabLst>
            </a:pP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quyền </a:t>
            </a:r>
            <a:r>
              <a:rPr sz="1400" dirty="0">
                <a:latin typeface="Times New Roman"/>
                <a:cs typeface="Times New Roman"/>
              </a:rPr>
              <a:t>cử </a:t>
            </a:r>
            <a:r>
              <a:rPr sz="1400" spc="-5" dirty="0">
                <a:latin typeface="Times New Roman"/>
                <a:cs typeface="Times New Roman"/>
              </a:rPr>
              <a:t>đại </a:t>
            </a:r>
            <a:r>
              <a:rPr sz="1400" dirty="0">
                <a:latin typeface="Times New Roman"/>
                <a:cs typeface="Times New Roman"/>
              </a:rPr>
              <a:t>diện </a:t>
            </a:r>
            <a:r>
              <a:rPr sz="1400" spc="-5" dirty="0" err="1">
                <a:latin typeface="Times New Roman"/>
                <a:cs typeface="Times New Roman"/>
              </a:rPr>
              <a:t>để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ơng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l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ợng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ký kết </a:t>
            </a:r>
            <a:r>
              <a:rPr sz="1400" dirty="0" err="1">
                <a:latin typeface="Times New Roman"/>
                <a:cs typeface="Times New Roman"/>
              </a:rPr>
              <a:t>thoả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err="1" smtClean="0">
                <a:latin typeface="Times New Roman"/>
                <a:cs typeface="Times New Roman"/>
              </a:rPr>
              <a:t>ớc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tập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spc="-105" dirty="0">
                <a:latin typeface="Times New Roman"/>
                <a:cs typeface="Times New Roman"/>
              </a:rPr>
              <a:t>trong  </a:t>
            </a:r>
            <a:r>
              <a:rPr sz="1400" spc="-5" dirty="0">
                <a:latin typeface="Times New Roman"/>
                <a:cs typeface="Times New Roman"/>
              </a:rPr>
              <a:t>doanh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nghiệp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hoặc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thoả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err="1" smtClean="0">
                <a:latin typeface="Times New Roman"/>
                <a:cs typeface="Times New Roman"/>
              </a:rPr>
              <a:t>ớc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tập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thể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ngành;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có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trách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nhiệm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cộng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tác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với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công  </a:t>
            </a:r>
            <a:r>
              <a:rPr sz="1400" spc="-5" dirty="0">
                <a:latin typeface="Times New Roman"/>
                <a:cs typeface="Times New Roman"/>
              </a:rPr>
              <a:t>đoàn bàn </a:t>
            </a:r>
            <a:r>
              <a:rPr sz="1400" dirty="0">
                <a:latin typeface="Times New Roman"/>
                <a:cs typeface="Times New Roman"/>
              </a:rPr>
              <a:t>bạc các </a:t>
            </a:r>
            <a:r>
              <a:rPr sz="1400" spc="-5" dirty="0">
                <a:latin typeface="Times New Roman"/>
                <a:cs typeface="Times New Roman"/>
              </a:rPr>
              <a:t>vấn </a:t>
            </a:r>
            <a:r>
              <a:rPr sz="1400" spc="5" dirty="0">
                <a:latin typeface="Times New Roman"/>
                <a:cs typeface="Times New Roman"/>
              </a:rPr>
              <a:t>đề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lao động, cải thiện đời </a:t>
            </a:r>
            <a:r>
              <a:rPr sz="1400" dirty="0">
                <a:latin typeface="Times New Roman"/>
                <a:cs typeface="Times New Roman"/>
              </a:rPr>
              <a:t>sống vật chất và </a:t>
            </a:r>
            <a:r>
              <a:rPr sz="1400" spc="-5" dirty="0">
                <a:latin typeface="Times New Roman"/>
                <a:cs typeface="Times New Roman"/>
              </a:rPr>
              <a:t>tinh thần 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</a:t>
            </a:r>
            <a:r>
              <a:rPr sz="1400" spc="-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lvl="3" indent="365125" algn="just">
              <a:lnSpc>
                <a:spcPts val="1600"/>
              </a:lnSpc>
              <a:spcBef>
                <a:spcPts val="645"/>
              </a:spcBef>
              <a:buAutoNum type="arabicParenR"/>
              <a:tabLst>
                <a:tab pos="577850" algn="l"/>
              </a:tabLst>
            </a:pP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nghĩa </a:t>
            </a:r>
            <a:r>
              <a:rPr sz="1400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thực hiện hợp đồng lao động, </a:t>
            </a:r>
            <a:r>
              <a:rPr sz="1400" dirty="0" err="1">
                <a:latin typeface="Times New Roman"/>
                <a:cs typeface="Times New Roman"/>
              </a:rPr>
              <a:t>thoả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err="1" smtClean="0">
                <a:latin typeface="Times New Roman"/>
                <a:cs typeface="Times New Roman"/>
              </a:rPr>
              <a:t>ớc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dirty="0">
                <a:latin typeface="Times New Roman"/>
                <a:cs typeface="Times New Roman"/>
              </a:rPr>
              <a:t>tập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những  </a:t>
            </a:r>
            <a:r>
              <a:rPr sz="1400" dirty="0">
                <a:latin typeface="Times New Roman"/>
                <a:cs typeface="Times New Roman"/>
              </a:rPr>
              <a:t>thoả </a:t>
            </a:r>
            <a:r>
              <a:rPr sz="1400" spc="-5" dirty="0">
                <a:latin typeface="Times New Roman"/>
                <a:cs typeface="Times New Roman"/>
              </a:rPr>
              <a:t>thuận khác </a:t>
            </a:r>
            <a:r>
              <a:rPr sz="1400" dirty="0" err="1">
                <a:latin typeface="Times New Roman"/>
                <a:cs typeface="Times New Roman"/>
              </a:rPr>
              <a:t>với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động, tôn trọng danh </a:t>
            </a:r>
            <a:r>
              <a:rPr sz="1400" dirty="0">
                <a:latin typeface="Times New Roman"/>
                <a:cs typeface="Times New Roman"/>
              </a:rPr>
              <a:t>dự, nhận </a:t>
            </a:r>
            <a:r>
              <a:rPr sz="1400" spc="-5" dirty="0">
                <a:latin typeface="Times New Roman"/>
                <a:cs typeface="Times New Roman"/>
              </a:rPr>
              <a:t>phẩm </a:t>
            </a:r>
            <a:r>
              <a:rPr sz="1400" dirty="0">
                <a:latin typeface="Times New Roman"/>
                <a:cs typeface="Times New Roman"/>
              </a:rPr>
              <a:t>và đối sử </a:t>
            </a:r>
            <a:r>
              <a:rPr sz="1400" spc="-5" dirty="0">
                <a:latin typeface="Times New Roman"/>
                <a:cs typeface="Times New Roman"/>
              </a:rPr>
              <a:t>đúng đắn 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lvl="3" indent="365125" algn="just">
              <a:lnSpc>
                <a:spcPct val="95300"/>
              </a:lnSpc>
              <a:spcBef>
                <a:spcPts val="560"/>
              </a:spcBef>
              <a:buAutoNum type="arabicParenR"/>
              <a:tabLst>
                <a:tab pos="591820" algn="l"/>
              </a:tabLst>
            </a:pPr>
            <a:r>
              <a:rPr sz="1400" spc="-5" dirty="0">
                <a:latin typeface="Times New Roman"/>
                <a:cs typeface="Times New Roman"/>
              </a:rPr>
              <a:t>Tuyên truyền về truyền thống ngành </a:t>
            </a:r>
            <a:r>
              <a:rPr sz="1400" dirty="0">
                <a:latin typeface="Times New Roman"/>
                <a:cs typeface="Times New Roman"/>
              </a:rPr>
              <a:t>vận tải ô tô và </a:t>
            </a:r>
            <a:r>
              <a:rPr sz="1400" spc="-5" dirty="0">
                <a:latin typeface="Times New Roman"/>
                <a:cs typeface="Times New Roman"/>
              </a:rPr>
              <a:t>pháp </a:t>
            </a:r>
            <a:r>
              <a:rPr sz="1400" spc="5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liên quan </a:t>
            </a:r>
            <a:r>
              <a:rPr sz="1400" dirty="0">
                <a:latin typeface="Times New Roman"/>
                <a:cs typeface="Times New Roman"/>
              </a:rPr>
              <a:t>đến  hoạt động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ô tô </a:t>
            </a:r>
            <a:r>
              <a:rPr sz="1400" spc="-5" dirty="0">
                <a:latin typeface="Times New Roman"/>
                <a:cs typeface="Times New Roman"/>
              </a:rPr>
              <a:t>kinh doanh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tải. Trong </a:t>
            </a:r>
            <a:r>
              <a:rPr sz="1400" dirty="0">
                <a:latin typeface="Times New Roman"/>
                <a:cs typeface="Times New Roman"/>
              </a:rPr>
              <a:t>đó, </a:t>
            </a:r>
            <a:r>
              <a:rPr sz="1400" spc="5" dirty="0">
                <a:latin typeface="Times New Roman"/>
                <a:cs typeface="Times New Roman"/>
              </a:rPr>
              <a:t>đặc </a:t>
            </a:r>
            <a:r>
              <a:rPr sz="1400" spc="-5" dirty="0">
                <a:latin typeface="Times New Roman"/>
                <a:cs typeface="Times New Roman"/>
              </a:rPr>
              <a:t>biệt quan </a:t>
            </a:r>
            <a:r>
              <a:rPr sz="1400" dirty="0">
                <a:latin typeface="Times New Roman"/>
                <a:cs typeface="Times New Roman"/>
              </a:rPr>
              <a:t>tâm </a:t>
            </a:r>
            <a:r>
              <a:rPr sz="1400" spc="5" dirty="0">
                <a:latin typeface="Times New Roman"/>
                <a:cs typeface="Times New Roman"/>
              </a:rPr>
              <a:t>đến 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bộ, </a:t>
            </a:r>
            <a:r>
              <a:rPr sz="1400" spc="-5" dirty="0">
                <a:latin typeface="Times New Roman"/>
                <a:cs typeface="Times New Roman"/>
              </a:rPr>
              <a:t>các Nghị định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10" dirty="0" err="1">
                <a:latin typeface="Times New Roman"/>
                <a:cs typeface="Times New Roman"/>
              </a:rPr>
              <a:t>Thông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00" dirty="0" smtClean="0">
                <a:latin typeface="Times New Roman"/>
                <a:cs typeface="Times New Roman"/>
              </a:rPr>
              <a:t>t</a:t>
            </a:r>
            <a:r>
              <a:rPr lang="vi-VN" sz="1400" spc="-200" dirty="0" smtClean="0">
                <a:latin typeface="Times New Roman"/>
                <a:cs typeface="Times New Roman"/>
              </a:rPr>
              <a:t>ư</a:t>
            </a:r>
            <a:r>
              <a:rPr sz="1400" spc="-2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về tổ </a:t>
            </a:r>
            <a:r>
              <a:rPr sz="1400" spc="-5" dirty="0">
                <a:latin typeface="Times New Roman"/>
                <a:cs typeface="Times New Roman"/>
              </a:rPr>
              <a:t>chức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quản </a:t>
            </a:r>
            <a:r>
              <a:rPr sz="1400" dirty="0">
                <a:latin typeface="Times New Roman"/>
                <a:cs typeface="Times New Roman"/>
              </a:rPr>
              <a:t>lý </a:t>
            </a:r>
            <a:r>
              <a:rPr sz="1400" spc="-5" dirty="0">
                <a:latin typeface="Times New Roman"/>
                <a:cs typeface="Times New Roman"/>
              </a:rPr>
              <a:t>hoạt </a:t>
            </a:r>
            <a:r>
              <a:rPr sz="1400" spc="-95" dirty="0">
                <a:latin typeface="Times New Roman"/>
                <a:cs typeface="Times New Roman"/>
              </a:rPr>
              <a:t>động  </a:t>
            </a:r>
            <a:r>
              <a:rPr sz="1400" spc="-5" dirty="0">
                <a:latin typeface="Times New Roman"/>
                <a:cs typeface="Times New Roman"/>
              </a:rPr>
              <a:t>vận tải bằng </a:t>
            </a:r>
            <a:r>
              <a:rPr sz="1400" dirty="0">
                <a:latin typeface="Times New Roman"/>
                <a:cs typeface="Times New Roman"/>
              </a:rPr>
              <a:t>xe ô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tô.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lvl="3" indent="365125" algn="just">
              <a:lnSpc>
                <a:spcPct val="95200"/>
              </a:lnSpc>
              <a:spcBef>
                <a:spcPts val="595"/>
              </a:spcBef>
              <a:buAutoNum type="arabicParenR"/>
              <a:tabLst>
                <a:tab pos="582930" algn="l"/>
              </a:tabLst>
            </a:pPr>
            <a:r>
              <a:rPr sz="1400" spc="-5" dirty="0">
                <a:latin typeface="Times New Roman"/>
                <a:cs typeface="Times New Roman"/>
              </a:rPr>
              <a:t>Xây </a:t>
            </a:r>
            <a:r>
              <a:rPr sz="1400" dirty="0">
                <a:latin typeface="Times New Roman"/>
                <a:cs typeface="Times New Roman"/>
              </a:rPr>
              <a:t>dựng và </a:t>
            </a:r>
            <a:r>
              <a:rPr sz="1400" spc="-5" dirty="0">
                <a:latin typeface="Times New Roman"/>
                <a:cs typeface="Times New Roman"/>
              </a:rPr>
              <a:t>phổ </a:t>
            </a:r>
            <a:r>
              <a:rPr sz="1400" dirty="0">
                <a:latin typeface="Times New Roman"/>
                <a:cs typeface="Times New Roman"/>
              </a:rPr>
              <a:t>biến </a:t>
            </a:r>
            <a:r>
              <a:rPr sz="1400" spc="-5" dirty="0">
                <a:latin typeface="Times New Roman"/>
                <a:cs typeface="Times New Roman"/>
              </a:rPr>
              <a:t>nội </a:t>
            </a:r>
            <a:r>
              <a:rPr sz="1400" spc="-10" dirty="0">
                <a:latin typeface="Times New Roman"/>
                <a:cs typeface="Times New Roman"/>
              </a:rPr>
              <a:t>quy, </a:t>
            </a:r>
            <a:r>
              <a:rPr sz="1400" dirty="0">
                <a:latin typeface="Times New Roman"/>
                <a:cs typeface="Times New Roman"/>
              </a:rPr>
              <a:t>quy </a:t>
            </a:r>
            <a:r>
              <a:rPr sz="1400" spc="5" dirty="0">
                <a:latin typeface="Times New Roman"/>
                <a:cs typeface="Times New Roman"/>
              </a:rPr>
              <a:t>chế </a:t>
            </a:r>
            <a:r>
              <a:rPr sz="1400" dirty="0">
                <a:latin typeface="Times New Roman"/>
                <a:cs typeface="Times New Roman"/>
              </a:rPr>
              <a:t>hoạt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doanh nghiệp, hộ kinh  doanh </a:t>
            </a:r>
            <a:r>
              <a:rPr sz="1400" spc="-5" dirty="0" err="1">
                <a:latin typeface="Times New Roman"/>
                <a:cs typeface="Times New Roman"/>
              </a:rPr>
              <a:t>đến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xe, quan tâm </a:t>
            </a:r>
            <a:r>
              <a:rPr sz="1400" spc="5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những 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về phong </a:t>
            </a:r>
            <a:r>
              <a:rPr sz="1400" dirty="0">
                <a:latin typeface="Times New Roman"/>
                <a:cs typeface="Times New Roman"/>
              </a:rPr>
              <a:t>cách làm việc,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spc="-40" dirty="0">
                <a:latin typeface="Times New Roman"/>
                <a:cs typeface="Times New Roman"/>
              </a:rPr>
              <a:t>chế  </a:t>
            </a:r>
            <a:r>
              <a:rPr sz="1400" dirty="0">
                <a:latin typeface="Times New Roman"/>
                <a:cs typeface="Times New Roman"/>
              </a:rPr>
              <a:t>ứng </a:t>
            </a:r>
            <a:r>
              <a:rPr sz="1400" spc="5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với từng </a:t>
            </a:r>
            <a:r>
              <a:rPr sz="1400" dirty="0" err="1">
                <a:latin typeface="Times New Roman"/>
                <a:cs typeface="Times New Roman"/>
              </a:rPr>
              <a:t>đối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t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ợng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từng mối quan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trong quá trình </a:t>
            </a:r>
            <a:r>
              <a:rPr sz="1400" dirty="0">
                <a:latin typeface="Times New Roman"/>
                <a:cs typeface="Times New Roman"/>
              </a:rPr>
              <a:t>thực hiện nhiệm vụ </a:t>
            </a:r>
            <a:r>
              <a:rPr sz="1400" spc="-30" dirty="0" err="1">
                <a:latin typeface="Times New Roman"/>
                <a:cs typeface="Times New Roman"/>
              </a:rPr>
              <a:t>của</a:t>
            </a:r>
            <a:r>
              <a:rPr sz="1400" spc="-30" dirty="0">
                <a:latin typeface="Times New Roman"/>
                <a:cs typeface="Times New Roman"/>
              </a:rPr>
              <a:t> 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với </a:t>
            </a:r>
            <a:r>
              <a:rPr sz="1400" spc="-5" dirty="0">
                <a:latin typeface="Times New Roman"/>
                <a:cs typeface="Times New Roman"/>
              </a:rPr>
              <a:t>từng hình </a:t>
            </a:r>
            <a:r>
              <a:rPr sz="1400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spc="-5" dirty="0" err="1">
                <a:latin typeface="Times New Roman"/>
                <a:cs typeface="Times New Roman"/>
              </a:rPr>
              <a:t>doanh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marL="469265" algn="just">
              <a:lnSpc>
                <a:spcPct val="100000"/>
              </a:lnSpc>
              <a:spcBef>
                <a:spcPts val="520"/>
              </a:spcBef>
            </a:pPr>
            <a:r>
              <a:rPr sz="1400" i="1" dirty="0">
                <a:latin typeface="Times New Roman"/>
                <a:cs typeface="Times New Roman"/>
              </a:rPr>
              <a:t>a- </a:t>
            </a:r>
            <a:r>
              <a:rPr sz="1400" i="1" spc="-5" dirty="0">
                <a:latin typeface="Times New Roman"/>
                <a:cs typeface="Times New Roman"/>
              </a:rPr>
              <a:t>Lái </a:t>
            </a:r>
            <a:r>
              <a:rPr sz="1400" i="1" dirty="0">
                <a:latin typeface="Times New Roman"/>
                <a:cs typeface="Times New Roman"/>
              </a:rPr>
              <a:t>xe </a:t>
            </a:r>
            <a:r>
              <a:rPr sz="1400" i="1" spc="-5" dirty="0">
                <a:latin typeface="Times New Roman"/>
                <a:cs typeface="Times New Roman"/>
              </a:rPr>
              <a:t>khách tuyến cố định, </a:t>
            </a:r>
            <a:r>
              <a:rPr sz="1400" i="1" dirty="0">
                <a:latin typeface="Times New Roman"/>
                <a:cs typeface="Times New Roman"/>
              </a:rPr>
              <a:t>xe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buýt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33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874966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indent="456565" algn="just">
              <a:lnSpc>
                <a:spcPts val="1600"/>
              </a:lnSpc>
              <a:spcBef>
                <a:spcPts val="225"/>
              </a:spcBef>
              <a:buChar char="-"/>
              <a:tabLst>
                <a:tab pos="598170" algn="l"/>
              </a:tabLst>
            </a:pPr>
            <a:r>
              <a:rPr sz="1400" spc="-5" dirty="0">
                <a:latin typeface="Times New Roman"/>
                <a:cs typeface="Times New Roman"/>
              </a:rPr>
              <a:t>Luôn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ý thức về </a:t>
            </a:r>
            <a:r>
              <a:rPr sz="1400" spc="-5" dirty="0">
                <a:latin typeface="Times New Roman"/>
                <a:cs typeface="Times New Roman"/>
              </a:rPr>
              <a:t>tính tổ chức, </a:t>
            </a:r>
            <a:r>
              <a:rPr sz="1400" dirty="0">
                <a:latin typeface="Times New Roman"/>
                <a:cs typeface="Times New Roman"/>
              </a:rPr>
              <a:t>kỷ luật, </a:t>
            </a:r>
            <a:r>
              <a:rPr sz="1400" spc="-5" dirty="0">
                <a:latin typeface="Times New Roman"/>
                <a:cs typeface="Times New Roman"/>
              </a:rPr>
              <a:t>thực hiện nghiêm </a:t>
            </a:r>
            <a:r>
              <a:rPr sz="1400" dirty="0">
                <a:latin typeface="Times New Roman"/>
                <a:cs typeface="Times New Roman"/>
              </a:rPr>
              <a:t>biểu </a:t>
            </a:r>
            <a:r>
              <a:rPr sz="1400" spc="-5" dirty="0">
                <a:latin typeface="Times New Roman"/>
                <a:cs typeface="Times New Roman"/>
              </a:rPr>
              <a:t>đồ chạy </a:t>
            </a:r>
            <a:r>
              <a:rPr sz="1400" spc="-5" dirty="0" err="1">
                <a:latin typeface="Times New Roman"/>
                <a:cs typeface="Times New Roman"/>
              </a:rPr>
              <a:t>xe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phân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công;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400"/>
              </a:lnSpc>
              <a:spcBef>
                <a:spcPts val="550"/>
              </a:spcBef>
              <a:buChar char="-"/>
              <a:tabLst>
                <a:tab pos="591820" algn="l"/>
              </a:tabLst>
            </a:pPr>
            <a:r>
              <a:rPr sz="1400" spc="-5" dirty="0">
                <a:latin typeface="Times New Roman"/>
                <a:cs typeface="Times New Roman"/>
              </a:rPr>
              <a:t>Thực hiện đúng hành trình, </a:t>
            </a:r>
            <a:r>
              <a:rPr sz="1400" spc="5" dirty="0">
                <a:latin typeface="Times New Roman"/>
                <a:cs typeface="Times New Roman"/>
              </a:rPr>
              <a:t>lịch </a:t>
            </a:r>
            <a:r>
              <a:rPr sz="1400" spc="-5" dirty="0">
                <a:latin typeface="Times New Roman"/>
                <a:cs typeface="Times New Roman"/>
              </a:rPr>
              <a:t>trình, đón </a:t>
            </a:r>
            <a:r>
              <a:rPr sz="1400" dirty="0">
                <a:latin typeface="Times New Roman"/>
                <a:cs typeface="Times New Roman"/>
              </a:rPr>
              <a:t>trả </a:t>
            </a:r>
            <a:r>
              <a:rPr sz="1400" spc="-5" dirty="0">
                <a:latin typeface="Times New Roman"/>
                <a:cs typeface="Times New Roman"/>
              </a:rPr>
              <a:t>khách đúng nơi quy </a:t>
            </a:r>
            <a:r>
              <a:rPr sz="1400" spc="5" dirty="0">
                <a:latin typeface="Times New Roman"/>
                <a:cs typeface="Times New Roman"/>
              </a:rPr>
              <a:t>định, </a:t>
            </a:r>
            <a:r>
              <a:rPr sz="1400" spc="-5" dirty="0">
                <a:latin typeface="Times New Roman"/>
                <a:cs typeface="Times New Roman"/>
              </a:rPr>
              <a:t>vận  </a:t>
            </a:r>
            <a:r>
              <a:rPr sz="1400" spc="-5" dirty="0" err="1">
                <a:latin typeface="Times New Roman"/>
                <a:cs typeface="Times New Roman"/>
              </a:rPr>
              <a:t>hành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</a:t>
            </a:r>
            <a:r>
              <a:rPr sz="1400" spc="-5" dirty="0">
                <a:latin typeface="Times New Roman"/>
                <a:cs typeface="Times New Roman"/>
              </a:rPr>
              <a:t>theo đúng quy trình </a:t>
            </a:r>
            <a:r>
              <a:rPr sz="1400" spc="15" dirty="0">
                <a:latin typeface="Times New Roman"/>
                <a:cs typeface="Times New Roman"/>
              </a:rPr>
              <a:t>kỹ </a:t>
            </a:r>
            <a:r>
              <a:rPr sz="1400" dirty="0">
                <a:latin typeface="Times New Roman"/>
                <a:cs typeface="Times New Roman"/>
              </a:rPr>
              <a:t>thuật bảo đảm an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 err="1">
                <a:latin typeface="Times New Roman"/>
                <a:cs typeface="Times New Roman"/>
              </a:rPr>
              <a:t>cho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60" dirty="0" err="1" smtClean="0">
                <a:latin typeface="Times New Roman"/>
                <a:cs typeface="Times New Roman"/>
              </a:rPr>
              <a:t>ph</a:t>
            </a:r>
            <a:r>
              <a:rPr lang="vi-VN" sz="1400" spc="-160" dirty="0" smtClean="0">
                <a:latin typeface="Times New Roman"/>
                <a:cs typeface="Times New Roman"/>
              </a:rPr>
              <a:t>ư</a:t>
            </a:r>
            <a:r>
              <a:rPr sz="1400" spc="-160" dirty="0" err="1" smtClean="0">
                <a:latin typeface="Times New Roman"/>
                <a:cs typeface="Times New Roman"/>
              </a:rPr>
              <a:t>ơng</a:t>
            </a:r>
            <a:r>
              <a:rPr sz="1400" spc="-160" dirty="0" smtClean="0">
                <a:latin typeface="Times New Roman"/>
                <a:cs typeface="Times New Roman"/>
              </a:rPr>
              <a:t> 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với </a:t>
            </a:r>
            <a:r>
              <a:rPr sz="1400" spc="-5" dirty="0">
                <a:latin typeface="Times New Roman"/>
                <a:cs typeface="Times New Roman"/>
              </a:rPr>
              <a:t>tinh thần trách </a:t>
            </a:r>
            <a:r>
              <a:rPr sz="1400" dirty="0">
                <a:latin typeface="Times New Roman"/>
                <a:cs typeface="Times New Roman"/>
              </a:rPr>
              <a:t>nhiệm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cao.</a:t>
            </a:r>
          </a:p>
          <a:p>
            <a:pPr marL="12700" marR="6985" indent="456565" algn="just">
              <a:lnSpc>
                <a:spcPts val="1610"/>
              </a:lnSpc>
              <a:spcBef>
                <a:spcPts val="625"/>
              </a:spcBef>
              <a:buChar char="-"/>
              <a:tabLst>
                <a:tab pos="587375" algn="l"/>
              </a:tabLst>
            </a:pP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spc="5" dirty="0">
                <a:latin typeface="Times New Roman"/>
                <a:cs typeface="Times New Roman"/>
              </a:rPr>
              <a:t>đỡ </a:t>
            </a:r>
            <a:r>
              <a:rPr sz="1400" spc="-5" dirty="0">
                <a:latin typeface="Times New Roman"/>
                <a:cs typeface="Times New Roman"/>
              </a:rPr>
              <a:t>hành khách khi đi </a:t>
            </a:r>
            <a:r>
              <a:rPr sz="1400" dirty="0">
                <a:latin typeface="Times New Roman"/>
                <a:cs typeface="Times New Roman"/>
              </a:rPr>
              <a:t>xe, </a:t>
            </a:r>
            <a:r>
              <a:rPr sz="1400" spc="10" dirty="0">
                <a:latin typeface="Times New Roman"/>
                <a:cs typeface="Times New Roman"/>
              </a:rPr>
              <a:t>đặc </a:t>
            </a:r>
            <a:r>
              <a:rPr sz="1400" dirty="0">
                <a:latin typeface="Times New Roman"/>
                <a:cs typeface="Times New Roman"/>
              </a:rPr>
              <a:t>biệt là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khuyết tật,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80" dirty="0">
                <a:latin typeface="Times New Roman"/>
                <a:cs typeface="Times New Roman"/>
              </a:rPr>
              <a:t>già,  </a:t>
            </a:r>
            <a:r>
              <a:rPr sz="1400" dirty="0">
                <a:latin typeface="Times New Roman"/>
                <a:cs typeface="Times New Roman"/>
              </a:rPr>
              <a:t>trẻ em và phụ nữ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thai,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con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nhỏ;</a:t>
            </a:r>
          </a:p>
          <a:p>
            <a:pPr marL="573405" indent="-104775" algn="just">
              <a:lnSpc>
                <a:spcPct val="100000"/>
              </a:lnSpc>
              <a:spcBef>
                <a:spcPts val="475"/>
              </a:spcBef>
              <a:buChar char="-"/>
              <a:tabLst>
                <a:tab pos="574040" algn="l"/>
              </a:tabLst>
            </a:pPr>
            <a:r>
              <a:rPr sz="1400" spc="-5" dirty="0">
                <a:latin typeface="Times New Roman"/>
                <a:cs typeface="Times New Roman"/>
              </a:rPr>
              <a:t>Tôn trọng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trách </a:t>
            </a:r>
            <a:r>
              <a:rPr sz="1400" dirty="0">
                <a:latin typeface="Times New Roman"/>
                <a:cs typeface="Times New Roman"/>
              </a:rPr>
              <a:t>nhiệm cao với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khách.</a:t>
            </a:r>
          </a:p>
          <a:p>
            <a:pPr marL="469265" algn="just">
              <a:lnSpc>
                <a:spcPct val="100000"/>
              </a:lnSpc>
              <a:spcBef>
                <a:spcPts val="515"/>
              </a:spcBef>
            </a:pPr>
            <a:r>
              <a:rPr sz="1400" i="1" dirty="0">
                <a:latin typeface="Times New Roman"/>
                <a:cs typeface="Times New Roman"/>
              </a:rPr>
              <a:t>b) </a:t>
            </a:r>
            <a:r>
              <a:rPr sz="1400" i="1" spc="-5" dirty="0">
                <a:latin typeface="Times New Roman"/>
                <a:cs typeface="Times New Roman"/>
              </a:rPr>
              <a:t>Lái </a:t>
            </a:r>
            <a:r>
              <a:rPr sz="1400" i="1" dirty="0">
                <a:latin typeface="Times New Roman"/>
                <a:cs typeface="Times New Roman"/>
              </a:rPr>
              <a:t>xe hợp </a:t>
            </a:r>
            <a:r>
              <a:rPr sz="1400" i="1" spc="-5" dirty="0">
                <a:latin typeface="Times New Roman"/>
                <a:cs typeface="Times New Roman"/>
              </a:rPr>
              <a:t>đồng </a:t>
            </a:r>
            <a:r>
              <a:rPr sz="1400" i="1" spc="-10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lái </a:t>
            </a:r>
            <a:r>
              <a:rPr sz="1400" i="1" spc="-10" dirty="0">
                <a:latin typeface="Times New Roman"/>
                <a:cs typeface="Times New Roman"/>
              </a:rPr>
              <a:t>xe </a:t>
            </a:r>
            <a:r>
              <a:rPr sz="1400" i="1" spc="-5" dirty="0">
                <a:latin typeface="Times New Roman"/>
                <a:cs typeface="Times New Roman"/>
              </a:rPr>
              <a:t>thăm quan du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lịch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>
              <a:lnSpc>
                <a:spcPts val="1600"/>
              </a:lnSpc>
              <a:spcBef>
                <a:spcPts val="650"/>
              </a:spcBef>
              <a:buChar char="-"/>
              <a:tabLst>
                <a:tab pos="578485" algn="l"/>
              </a:tabLst>
            </a:pPr>
            <a:r>
              <a:rPr sz="1400" spc="-5" dirty="0">
                <a:latin typeface="Times New Roman"/>
                <a:cs typeface="Times New Roman"/>
              </a:rPr>
              <a:t>Đón khách đúng </a:t>
            </a:r>
            <a:r>
              <a:rPr sz="1400" dirty="0">
                <a:latin typeface="Times New Roman"/>
                <a:cs typeface="Times New Roman"/>
              </a:rPr>
              <a:t>giờ,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dirty="0">
                <a:latin typeface="Times New Roman"/>
                <a:cs typeface="Times New Roman"/>
              </a:rPr>
              <a:t>địa điểm (theo hợp </a:t>
            </a:r>
            <a:r>
              <a:rPr sz="1400" spc="-5" dirty="0">
                <a:latin typeface="Times New Roman"/>
                <a:cs typeface="Times New Roman"/>
              </a:rPr>
              <a:t>đồng), tuân thủ </a:t>
            </a:r>
            <a:r>
              <a:rPr sz="1400" dirty="0">
                <a:latin typeface="Times New Roman"/>
                <a:cs typeface="Times New Roman"/>
              </a:rPr>
              <a:t>chặt </a:t>
            </a:r>
            <a:r>
              <a:rPr sz="1400" spc="-5" dirty="0">
                <a:latin typeface="Times New Roman"/>
                <a:cs typeface="Times New Roman"/>
              </a:rPr>
              <a:t>chẽ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thời  gian </a:t>
            </a:r>
            <a:r>
              <a:rPr sz="1400" dirty="0">
                <a:latin typeface="Times New Roman"/>
                <a:cs typeface="Times New Roman"/>
              </a:rPr>
              <a:t>phục vụ </a:t>
            </a:r>
            <a:r>
              <a:rPr sz="1400" spc="-5" dirty="0">
                <a:latin typeface="Times New Roman"/>
                <a:cs typeface="Times New Roman"/>
              </a:rPr>
              <a:t>khách hàng. Không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khách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chờ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đợi;</a:t>
            </a:r>
          </a:p>
          <a:p>
            <a:pPr marL="12700" marR="8255" indent="456565">
              <a:lnSpc>
                <a:spcPts val="1610"/>
              </a:lnSpc>
              <a:spcBef>
                <a:spcPts val="585"/>
              </a:spcBef>
              <a:buChar char="-"/>
              <a:tabLst>
                <a:tab pos="604520" algn="l"/>
              </a:tabLst>
            </a:pPr>
            <a:r>
              <a:rPr sz="1400" spc="-5" dirty="0">
                <a:latin typeface="Times New Roman"/>
                <a:cs typeface="Times New Roman"/>
              </a:rPr>
              <a:t>Làm </a:t>
            </a:r>
            <a:r>
              <a:rPr sz="1400" dirty="0">
                <a:latin typeface="Times New Roman"/>
                <a:cs typeface="Times New Roman"/>
              </a:rPr>
              <a:t>bạn </a:t>
            </a:r>
            <a:r>
              <a:rPr sz="1400" spc="-5" dirty="0">
                <a:latin typeface="Times New Roman"/>
                <a:cs typeface="Times New Roman"/>
              </a:rPr>
              <a:t>đồng hành </a:t>
            </a:r>
            <a:r>
              <a:rPr sz="1400" spc="5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hành khách trong </a:t>
            </a:r>
            <a:r>
              <a:rPr sz="1400" dirty="0">
                <a:latin typeface="Times New Roman"/>
                <a:cs typeface="Times New Roman"/>
              </a:rPr>
              <a:t>suốt </a:t>
            </a:r>
            <a:r>
              <a:rPr sz="1400" spc="-5" dirty="0">
                <a:latin typeface="Times New Roman"/>
                <a:cs typeface="Times New Roman"/>
              </a:rPr>
              <a:t>chuyến đi, </a:t>
            </a:r>
            <a:r>
              <a:rPr sz="1400" dirty="0">
                <a:latin typeface="Times New Roman"/>
                <a:cs typeface="Times New Roman"/>
              </a:rPr>
              <a:t>thay </a:t>
            </a:r>
            <a:r>
              <a:rPr sz="1400" spc="-5" dirty="0">
                <a:latin typeface="Times New Roman"/>
                <a:cs typeface="Times New Roman"/>
              </a:rPr>
              <a:t>mặt doanh  nghiệp, </a:t>
            </a:r>
            <a:r>
              <a:rPr sz="1400" spc="-5" dirty="0" err="1">
                <a:latin typeface="Times New Roman"/>
                <a:cs typeface="Times New Roman"/>
              </a:rPr>
              <a:t>chủ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</a:t>
            </a:r>
            <a:r>
              <a:rPr sz="1400" spc="-10" dirty="0">
                <a:latin typeface="Times New Roman"/>
                <a:cs typeface="Times New Roman"/>
              </a:rPr>
              <a:t>“Tiếp </a:t>
            </a:r>
            <a:r>
              <a:rPr sz="1400" spc="-5" dirty="0">
                <a:latin typeface="Times New Roman"/>
                <a:cs typeface="Times New Roman"/>
              </a:rPr>
              <a:t>thị”, </a:t>
            </a:r>
            <a:r>
              <a:rPr sz="1400" dirty="0">
                <a:latin typeface="Times New Roman"/>
                <a:cs typeface="Times New Roman"/>
              </a:rPr>
              <a:t>làm hài </a:t>
            </a:r>
            <a:r>
              <a:rPr sz="1400" spc="-5" dirty="0">
                <a:latin typeface="Times New Roman"/>
                <a:cs typeface="Times New Roman"/>
              </a:rPr>
              <a:t>lòng hành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khách;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>
              <a:lnSpc>
                <a:spcPts val="1600"/>
              </a:lnSpc>
              <a:spcBef>
                <a:spcPts val="590"/>
              </a:spcBef>
              <a:buChar char="-"/>
              <a:tabLst>
                <a:tab pos="483870" algn="l"/>
              </a:tabLst>
            </a:pPr>
            <a:r>
              <a:rPr sz="1400" spc="-5" dirty="0">
                <a:latin typeface="Times New Roman"/>
                <a:cs typeface="Times New Roman"/>
              </a:rPr>
              <a:t>Thực hiện </a:t>
            </a:r>
            <a:r>
              <a:rPr sz="1400" dirty="0">
                <a:latin typeface="Times New Roman"/>
                <a:cs typeface="Times New Roman"/>
              </a:rPr>
              <a:t>nghiêm chỉnh </a:t>
            </a:r>
            <a:r>
              <a:rPr sz="1400" spc="-5" dirty="0">
                <a:latin typeface="Times New Roman"/>
                <a:cs typeface="Times New Roman"/>
              </a:rPr>
              <a:t>những nội dung hợp đồng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5" dirty="0">
                <a:latin typeface="Times New Roman"/>
                <a:cs typeface="Times New Roman"/>
              </a:rPr>
              <a:t>ký </a:t>
            </a:r>
            <a:r>
              <a:rPr sz="1400" dirty="0">
                <a:latin typeface="Times New Roman"/>
                <a:cs typeface="Times New Roman"/>
              </a:rPr>
              <a:t>kết </a:t>
            </a:r>
            <a:r>
              <a:rPr sz="1400" spc="-5" dirty="0">
                <a:latin typeface="Times New Roman"/>
                <a:cs typeface="Times New Roman"/>
              </a:rPr>
              <a:t>giữa doanh </a:t>
            </a:r>
            <a:r>
              <a:rPr sz="1400" dirty="0">
                <a:latin typeface="Times New Roman"/>
                <a:cs typeface="Times New Roman"/>
              </a:rPr>
              <a:t>nghiệp,  </a:t>
            </a:r>
            <a:r>
              <a:rPr sz="1400" spc="-5" dirty="0" err="1">
                <a:latin typeface="Times New Roman"/>
                <a:cs typeface="Times New Roman"/>
              </a:rPr>
              <a:t>chủ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với bên ký </a:t>
            </a:r>
            <a:r>
              <a:rPr sz="1400" dirty="0">
                <a:latin typeface="Times New Roman"/>
                <a:cs typeface="Times New Roman"/>
              </a:rPr>
              <a:t>hợp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đồng.</a:t>
            </a:r>
            <a:endParaRPr sz="1400" dirty="0">
              <a:latin typeface="Times New Roman"/>
              <a:cs typeface="Times New Roman"/>
            </a:endParaRPr>
          </a:p>
          <a:p>
            <a:pPr marL="652780" lvl="1" indent="-184150">
              <a:lnSpc>
                <a:spcPct val="100000"/>
              </a:lnSpc>
              <a:spcBef>
                <a:spcPts val="484"/>
              </a:spcBef>
              <a:buAutoNum type="alphaLcParenR" startAt="3"/>
              <a:tabLst>
                <a:tab pos="653415" algn="l"/>
              </a:tabLst>
            </a:pP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taxi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300"/>
              </a:lnSpc>
              <a:spcBef>
                <a:spcPts val="595"/>
              </a:spcBef>
            </a:pPr>
            <a:r>
              <a:rPr sz="1400" spc="-5" dirty="0">
                <a:latin typeface="Times New Roman"/>
                <a:cs typeface="Times New Roman"/>
              </a:rPr>
              <a:t>Lái xe taxi </a:t>
            </a:r>
            <a:r>
              <a:rPr sz="1400" dirty="0">
                <a:latin typeface="Times New Roman"/>
                <a:cs typeface="Times New Roman"/>
              </a:rPr>
              <a:t>là loại </a:t>
            </a:r>
            <a:r>
              <a:rPr sz="1400" spc="-5" dirty="0">
                <a:latin typeface="Times New Roman"/>
                <a:cs typeface="Times New Roman"/>
              </a:rPr>
              <a:t>hình </a:t>
            </a:r>
            <a:r>
              <a:rPr sz="1400" dirty="0">
                <a:latin typeface="Times New Roman"/>
                <a:cs typeface="Times New Roman"/>
              </a:rPr>
              <a:t>hoạt </a:t>
            </a:r>
            <a:r>
              <a:rPr sz="1400" spc="-5" dirty="0">
                <a:latin typeface="Times New Roman"/>
                <a:cs typeface="Times New Roman"/>
              </a:rPr>
              <a:t>động lao động </a:t>
            </a:r>
            <a:r>
              <a:rPr sz="1400" dirty="0">
                <a:latin typeface="Times New Roman"/>
                <a:cs typeface="Times New Roman"/>
              </a:rPr>
              <a:t>trực tiếp, độc lập, </a:t>
            </a:r>
            <a:r>
              <a:rPr sz="1400" spc="-5" dirty="0">
                <a:latin typeface="Times New Roman"/>
                <a:cs typeface="Times New Roman"/>
              </a:rPr>
              <a:t>thực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là công </a:t>
            </a:r>
            <a:r>
              <a:rPr sz="1400" dirty="0">
                <a:latin typeface="Times New Roman"/>
                <a:cs typeface="Times New Roman"/>
              </a:rPr>
              <a:t>việc  lao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nặng nhọc, căng </a:t>
            </a:r>
            <a:r>
              <a:rPr sz="1400" spc="-5" dirty="0">
                <a:latin typeface="Times New Roman"/>
                <a:cs typeface="Times New Roman"/>
              </a:rPr>
              <a:t>thẳng,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xuyên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quan sát và </a:t>
            </a:r>
            <a:r>
              <a:rPr sz="1400" spc="5" dirty="0">
                <a:latin typeface="Times New Roman"/>
                <a:cs typeface="Times New Roman"/>
              </a:rPr>
              <a:t>thực </a:t>
            </a:r>
            <a:r>
              <a:rPr sz="1400" dirty="0">
                <a:latin typeface="Times New Roman"/>
                <a:cs typeface="Times New Roman"/>
              </a:rPr>
              <a:t>hiện </a:t>
            </a:r>
            <a:r>
              <a:rPr sz="1400" spc="-5" dirty="0">
                <a:latin typeface="Times New Roman"/>
                <a:cs typeface="Times New Roman"/>
              </a:rPr>
              <a:t>các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thao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tác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chính xác. Không những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kỹ </a:t>
            </a:r>
            <a:r>
              <a:rPr sz="1400" spc="-5" dirty="0">
                <a:latin typeface="Times New Roman"/>
                <a:cs typeface="Times New Roman"/>
              </a:rPr>
              <a:t>năng thuần thục,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còn phải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đầu </a:t>
            </a:r>
            <a:r>
              <a:rPr sz="1400" dirty="0">
                <a:latin typeface="Times New Roman"/>
                <a:cs typeface="Times New Roman"/>
              </a:rPr>
              <a:t>óc </a:t>
            </a:r>
            <a:r>
              <a:rPr sz="1400" spc="-5" dirty="0">
                <a:latin typeface="Times New Roman"/>
                <a:cs typeface="Times New Roman"/>
              </a:rPr>
              <a:t>luôn tỉnh  </a:t>
            </a:r>
            <a:r>
              <a:rPr sz="1400" dirty="0">
                <a:latin typeface="Times New Roman"/>
                <a:cs typeface="Times New Roman"/>
              </a:rPr>
              <a:t>táo, </a:t>
            </a:r>
            <a:r>
              <a:rPr sz="1400" spc="-5" dirty="0">
                <a:latin typeface="Times New Roman"/>
                <a:cs typeface="Times New Roman"/>
              </a:rPr>
              <a:t>phán đoán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đánh giá </a:t>
            </a:r>
            <a:r>
              <a:rPr sz="1400" spc="5" dirty="0">
                <a:latin typeface="Times New Roman"/>
                <a:cs typeface="Times New Roman"/>
              </a:rPr>
              <a:t>sớm </a:t>
            </a:r>
            <a:r>
              <a:rPr sz="1400" spc="-5" dirty="0">
                <a:latin typeface="Times New Roman"/>
                <a:cs typeface="Times New Roman"/>
              </a:rPr>
              <a:t>mọi tình </a:t>
            </a:r>
            <a:r>
              <a:rPr sz="1400" dirty="0">
                <a:latin typeface="Times New Roman"/>
                <a:cs typeface="Times New Roman"/>
              </a:rPr>
              <a:t>huống, </a:t>
            </a:r>
            <a:r>
              <a:rPr sz="1400" spc="5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lý hợp lý, </a:t>
            </a:r>
            <a:r>
              <a:rPr sz="1400" spc="5" dirty="0">
                <a:latin typeface="Times New Roman"/>
                <a:cs typeface="Times New Roman"/>
              </a:rPr>
              <a:t>kịp </a:t>
            </a:r>
            <a:r>
              <a:rPr sz="1400" spc="-5" dirty="0">
                <a:latin typeface="Times New Roman"/>
                <a:cs typeface="Times New Roman"/>
              </a:rPr>
              <a:t>thời.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 </a:t>
            </a:r>
            <a:r>
              <a:rPr sz="1400" spc="-5" dirty="0">
                <a:latin typeface="Times New Roman"/>
                <a:cs typeface="Times New Roman"/>
              </a:rPr>
              <a:t>taxi còn cần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thông thạo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tuyến </a:t>
            </a:r>
            <a:r>
              <a:rPr sz="1400" dirty="0">
                <a:latin typeface="Times New Roman"/>
                <a:cs typeface="Times New Roman"/>
              </a:rPr>
              <a:t>phố và </a:t>
            </a:r>
            <a:r>
              <a:rPr sz="1400" spc="-5" dirty="0">
                <a:latin typeface="Times New Roman"/>
                <a:cs typeface="Times New Roman"/>
              </a:rPr>
              <a:t>phải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hiểu </a:t>
            </a:r>
            <a:r>
              <a:rPr sz="1400" spc="-5" dirty="0">
                <a:latin typeface="Times New Roman"/>
                <a:cs typeface="Times New Roman"/>
              </a:rPr>
              <a:t>biết </a:t>
            </a:r>
            <a:r>
              <a:rPr sz="1400" dirty="0">
                <a:latin typeface="Times New Roman"/>
                <a:cs typeface="Times New Roman"/>
              </a:rPr>
              <a:t>nhất </a:t>
            </a:r>
            <a:r>
              <a:rPr sz="1400" spc="-5" dirty="0">
                <a:latin typeface="Times New Roman"/>
                <a:cs typeface="Times New Roman"/>
              </a:rPr>
              <a:t>định về 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danh </a:t>
            </a:r>
            <a:r>
              <a:rPr sz="1400" spc="-10" dirty="0">
                <a:latin typeface="Times New Roman"/>
                <a:cs typeface="Times New Roman"/>
              </a:rPr>
              <a:t>lam, </a:t>
            </a:r>
            <a:r>
              <a:rPr sz="1400" dirty="0">
                <a:latin typeface="Times New Roman"/>
                <a:cs typeface="Times New Roman"/>
              </a:rPr>
              <a:t>thắng </a:t>
            </a:r>
            <a:r>
              <a:rPr sz="1400" spc="-5" dirty="0">
                <a:latin typeface="Times New Roman"/>
                <a:cs typeface="Times New Roman"/>
              </a:rPr>
              <a:t>cảnh, di tích </a:t>
            </a:r>
            <a:r>
              <a:rPr sz="1400" dirty="0">
                <a:latin typeface="Times New Roman"/>
                <a:cs typeface="Times New Roman"/>
              </a:rPr>
              <a:t>lịch sử </a:t>
            </a:r>
            <a:r>
              <a:rPr sz="1400" spc="-5" dirty="0">
                <a:latin typeface="Times New Roman"/>
                <a:cs typeface="Times New Roman"/>
              </a:rPr>
              <a:t>nơi xe taxi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mình </a:t>
            </a:r>
            <a:r>
              <a:rPr sz="1400" dirty="0">
                <a:latin typeface="Times New Roman"/>
                <a:cs typeface="Times New Roman"/>
              </a:rPr>
              <a:t>hoạt động. </a:t>
            </a:r>
            <a:r>
              <a:rPr sz="1400" spc="-5" dirty="0">
                <a:latin typeface="Times New Roman"/>
                <a:cs typeface="Times New Roman"/>
              </a:rPr>
              <a:t>Trong một  </a:t>
            </a:r>
            <a:r>
              <a:rPr sz="1400" dirty="0" err="1">
                <a:latin typeface="Times New Roman"/>
                <a:cs typeface="Times New Roman"/>
              </a:rPr>
              <a:t>số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</a:t>
            </a:r>
            <a:r>
              <a:rPr sz="1400" spc="-5" dirty="0">
                <a:latin typeface="Times New Roman"/>
                <a:cs typeface="Times New Roman"/>
              </a:rPr>
              <a:t>xe </a:t>
            </a:r>
            <a:r>
              <a:rPr sz="1400" dirty="0">
                <a:latin typeface="Times New Roman"/>
                <a:cs typeface="Times New Roman"/>
              </a:rPr>
              <a:t>taxi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xem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một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dẫn </a:t>
            </a:r>
            <a:r>
              <a:rPr sz="1400" spc="-5" dirty="0">
                <a:latin typeface="Times New Roman"/>
                <a:cs typeface="Times New Roman"/>
              </a:rPr>
              <a:t>viên du lịch,v.v...</a:t>
            </a:r>
            <a:r>
              <a:rPr sz="1400" spc="-5" dirty="0" err="1" smtClean="0">
                <a:latin typeface="Times New Roman"/>
                <a:cs typeface="Times New Roman"/>
              </a:rPr>
              <a:t>Vì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vậy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ngoài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những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quy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tắc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ứng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xử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chung,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taxi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cần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phải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trung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thực,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gian </a:t>
            </a:r>
            <a:r>
              <a:rPr sz="1400" dirty="0">
                <a:latin typeface="Times New Roman"/>
                <a:cs typeface="Times New Roman"/>
              </a:rPr>
              <a:t> lận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spc="-5" dirty="0" err="1">
                <a:latin typeface="Times New Roman"/>
                <a:cs typeface="Times New Roman"/>
              </a:rPr>
              <a:t>tính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c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ớc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hay </a:t>
            </a:r>
            <a:r>
              <a:rPr sz="1400" dirty="0">
                <a:latin typeface="Times New Roman"/>
                <a:cs typeface="Times New Roman"/>
              </a:rPr>
              <a:t>lợi </a:t>
            </a:r>
            <a:r>
              <a:rPr sz="1400" spc="-5" dirty="0">
                <a:latin typeface="Times New Roman"/>
                <a:cs typeface="Times New Roman"/>
              </a:rPr>
              <a:t>dụng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hành khách không thông </a:t>
            </a:r>
            <a:r>
              <a:rPr sz="1400" spc="-5" dirty="0" err="1">
                <a:latin typeface="Times New Roman"/>
                <a:cs typeface="Times New Roman"/>
              </a:rPr>
              <a:t>thạo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đi, </a:t>
            </a:r>
            <a:r>
              <a:rPr sz="1400" spc="5" dirty="0" err="1" smtClean="0">
                <a:latin typeface="Times New Roman"/>
                <a:cs typeface="Times New Roman"/>
              </a:rPr>
              <a:t>để</a:t>
            </a:r>
            <a:r>
              <a:rPr lang="en-US" sz="1400" spc="5" dirty="0">
                <a:latin typeface="Times New Roman"/>
                <a:cs typeface="Times New Roman"/>
              </a:rPr>
              <a:t> </a:t>
            </a:r>
            <a:r>
              <a:rPr lang="en-US" sz="1400" spc="5" dirty="0" err="1" smtClean="0">
                <a:latin typeface="Times New Roman"/>
                <a:cs typeface="Times New Roman"/>
              </a:rPr>
              <a:t>đi</a:t>
            </a:r>
            <a:r>
              <a:rPr lang="en-US" sz="1400" spc="5" dirty="0" smtClean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vòng </a:t>
            </a:r>
            <a:r>
              <a:rPr sz="1400" dirty="0">
                <a:latin typeface="Times New Roman"/>
                <a:cs typeface="Times New Roman"/>
              </a:rPr>
              <a:t>nhằm </a:t>
            </a:r>
            <a:r>
              <a:rPr sz="1400" dirty="0" err="1">
                <a:latin typeface="Times New Roman"/>
                <a:cs typeface="Times New Roman"/>
              </a:rPr>
              <a:t>tăng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c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ớc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phí vận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chuyển.</a:t>
            </a:r>
            <a:endParaRPr sz="1400" dirty="0">
              <a:latin typeface="Times New Roman"/>
              <a:cs typeface="Times New Roman"/>
            </a:endParaRPr>
          </a:p>
          <a:p>
            <a:pPr marL="571500" lvl="1" indent="-194310" algn="just">
              <a:lnSpc>
                <a:spcPct val="100000"/>
              </a:lnSpc>
              <a:spcBef>
                <a:spcPts val="515"/>
              </a:spcBef>
              <a:buAutoNum type="alphaLcParenR" startAt="4"/>
              <a:tabLst>
                <a:tab pos="572135" algn="l"/>
              </a:tabLst>
            </a:pP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vận tải </a:t>
            </a:r>
            <a:r>
              <a:rPr sz="1400" spc="-5" dirty="0">
                <a:latin typeface="Times New Roman"/>
                <a:cs typeface="Times New Roman"/>
              </a:rPr>
              <a:t>hàng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hóa</a:t>
            </a:r>
          </a:p>
          <a:p>
            <a:pPr marL="12700" marR="6985" indent="365125" algn="just">
              <a:lnSpc>
                <a:spcPts val="1600"/>
              </a:lnSpc>
              <a:spcBef>
                <a:spcPts val="650"/>
              </a:spcBef>
              <a:buChar char="-"/>
              <a:tabLst>
                <a:tab pos="514350" algn="l"/>
              </a:tabLst>
            </a:pPr>
            <a:r>
              <a:rPr sz="1400" spc="-5" dirty="0">
                <a:latin typeface="Times New Roman"/>
                <a:cs typeface="Times New Roman"/>
              </a:rPr>
              <a:t>Thực hiện nghiêm </a:t>
            </a:r>
            <a:r>
              <a:rPr sz="1400" dirty="0">
                <a:latin typeface="Times New Roman"/>
                <a:cs typeface="Times New Roman"/>
              </a:rPr>
              <a:t>chỉnh những nội </a:t>
            </a:r>
            <a:r>
              <a:rPr sz="1400" spc="-5" dirty="0">
                <a:latin typeface="Times New Roman"/>
                <a:cs typeface="Times New Roman"/>
              </a:rPr>
              <a:t>dung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đồng giữa doanh nghiệp, </a:t>
            </a:r>
            <a:r>
              <a:rPr sz="1400" dirty="0" err="1">
                <a:latin typeface="Times New Roman"/>
                <a:cs typeface="Times New Roman"/>
              </a:rPr>
              <a:t>chủ</a:t>
            </a:r>
            <a:r>
              <a:rPr sz="1400" dirty="0">
                <a:latin typeface="Times New Roman"/>
                <a:cs typeface="Times New Roman"/>
              </a:rPr>
              <a:t> 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với khách hàng trong </a:t>
            </a:r>
            <a:r>
              <a:rPr sz="1400" spc="5" dirty="0">
                <a:latin typeface="Times New Roman"/>
                <a:cs typeface="Times New Roman"/>
              </a:rPr>
              <a:t>việc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chuyển </a:t>
            </a:r>
            <a:r>
              <a:rPr sz="1400" dirty="0">
                <a:latin typeface="Times New Roman"/>
                <a:cs typeface="Times New Roman"/>
              </a:rPr>
              <a:t>và bảo quản </a:t>
            </a:r>
            <a:r>
              <a:rPr sz="1400" spc="-5" dirty="0">
                <a:latin typeface="Times New Roman"/>
                <a:cs typeface="Times New Roman"/>
              </a:rPr>
              <a:t>hàng hóa trong quá  trình vận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chuyển;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ts val="1600"/>
              </a:lnSpc>
              <a:spcBef>
                <a:spcPts val="605"/>
              </a:spcBef>
              <a:buChar char="-"/>
              <a:tabLst>
                <a:tab pos="485140" algn="l"/>
              </a:tabLst>
            </a:pP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lái xe chở </a:t>
            </a:r>
            <a:r>
              <a:rPr sz="1400" spc="-5" dirty="0">
                <a:latin typeface="Times New Roman"/>
                <a:cs typeface="Times New Roman"/>
              </a:rPr>
              <a:t>hàng quá </a:t>
            </a:r>
            <a:r>
              <a:rPr sz="1400" dirty="0">
                <a:latin typeface="Times New Roman"/>
                <a:cs typeface="Times New Roman"/>
              </a:rPr>
              <a:t>khổ, </a:t>
            </a:r>
            <a:r>
              <a:rPr sz="1400" spc="-5" dirty="0">
                <a:latin typeface="Times New Roman"/>
                <a:cs typeface="Times New Roman"/>
              </a:rPr>
              <a:t>quá </a:t>
            </a:r>
            <a:r>
              <a:rPr sz="1400" dirty="0">
                <a:latin typeface="Times New Roman"/>
                <a:cs typeface="Times New Roman"/>
              </a:rPr>
              <a:t>tải, </a:t>
            </a:r>
            <a:r>
              <a:rPr sz="1400" spc="-5" dirty="0">
                <a:latin typeface="Times New Roman"/>
                <a:cs typeface="Times New Roman"/>
              </a:rPr>
              <a:t>hàng nguy </a:t>
            </a:r>
            <a:r>
              <a:rPr sz="1400" dirty="0">
                <a:latin typeface="Times New Roman"/>
                <a:cs typeface="Times New Roman"/>
              </a:rPr>
              <a:t>hiểm phải </a:t>
            </a:r>
            <a:r>
              <a:rPr sz="1400" spc="-5" dirty="0">
                <a:latin typeface="Times New Roman"/>
                <a:cs typeface="Times New Roman"/>
              </a:rPr>
              <a:t>tôn trọng </a:t>
            </a:r>
            <a:r>
              <a:rPr sz="1400" dirty="0">
                <a:latin typeface="Times New Roman"/>
                <a:cs typeface="Times New Roman"/>
              </a:rPr>
              <a:t>và thực  hiện </a:t>
            </a:r>
            <a:r>
              <a:rPr sz="1400" spc="-5" dirty="0">
                <a:latin typeface="Times New Roman"/>
                <a:cs typeface="Times New Roman"/>
              </a:rPr>
              <a:t>nghiêm </a:t>
            </a:r>
            <a:r>
              <a:rPr sz="1400" dirty="0">
                <a:latin typeface="Times New Roman"/>
                <a:cs typeface="Times New Roman"/>
              </a:rPr>
              <a:t>ngặt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quy định </a:t>
            </a:r>
            <a:r>
              <a:rPr sz="1400" spc="-5" dirty="0">
                <a:latin typeface="Times New Roman"/>
                <a:cs typeface="Times New Roman"/>
              </a:rPr>
              <a:t>về vận chuyển hàng quá </a:t>
            </a:r>
            <a:r>
              <a:rPr sz="1400" dirty="0">
                <a:latin typeface="Times New Roman"/>
                <a:cs typeface="Times New Roman"/>
              </a:rPr>
              <a:t>khổ, </a:t>
            </a:r>
            <a:r>
              <a:rPr sz="1400" spc="-5" dirty="0">
                <a:latin typeface="Times New Roman"/>
                <a:cs typeface="Times New Roman"/>
              </a:rPr>
              <a:t>quá </a:t>
            </a:r>
            <a:r>
              <a:rPr sz="1400" dirty="0">
                <a:latin typeface="Times New Roman"/>
                <a:cs typeface="Times New Roman"/>
              </a:rPr>
              <a:t>tải, </a:t>
            </a:r>
            <a:r>
              <a:rPr sz="1400" spc="-5" dirty="0">
                <a:latin typeface="Times New Roman"/>
                <a:cs typeface="Times New Roman"/>
              </a:rPr>
              <a:t>hàng nguy  </a:t>
            </a:r>
            <a:r>
              <a:rPr sz="1400" spc="-10" dirty="0">
                <a:latin typeface="Times New Roman"/>
                <a:cs typeface="Times New Roman"/>
              </a:rPr>
              <a:t>hiểm.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65125" algn="just">
              <a:lnSpc>
                <a:spcPct val="95200"/>
              </a:lnSpc>
              <a:spcBef>
                <a:spcPts val="560"/>
              </a:spcBef>
            </a:pPr>
            <a:r>
              <a:rPr sz="1400" dirty="0">
                <a:latin typeface="Times New Roman"/>
                <a:cs typeface="Times New Roman"/>
              </a:rPr>
              <a:t>6)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xuyên </a:t>
            </a:r>
            <a:r>
              <a:rPr sz="1400" dirty="0">
                <a:latin typeface="Times New Roman"/>
                <a:cs typeface="Times New Roman"/>
              </a:rPr>
              <a:t>kiểm tra, giám sát </a:t>
            </a:r>
            <a:r>
              <a:rPr sz="1400" spc="-5" dirty="0">
                <a:latin typeface="Times New Roman"/>
                <a:cs typeface="Times New Roman"/>
              </a:rPr>
              <a:t>việc thực </a:t>
            </a:r>
            <a:r>
              <a:rPr sz="1400" dirty="0">
                <a:latin typeface="Times New Roman"/>
                <a:cs typeface="Times New Roman"/>
              </a:rPr>
              <a:t>hiện các </a:t>
            </a:r>
            <a:r>
              <a:rPr sz="1400" spc="-5" dirty="0">
                <a:latin typeface="Times New Roman"/>
                <a:cs typeface="Times New Roman"/>
              </a:rPr>
              <a:t>nội quy, quy </a:t>
            </a:r>
            <a:r>
              <a:rPr sz="1400" spc="5" dirty="0">
                <a:latin typeface="Times New Roman"/>
                <a:cs typeface="Times New Roman"/>
              </a:rPr>
              <a:t>chế </a:t>
            </a:r>
            <a:r>
              <a:rPr sz="1400" spc="-40" dirty="0">
                <a:latin typeface="Times New Roman"/>
                <a:cs typeface="Times New Roman"/>
              </a:rPr>
              <a:t>của  </a:t>
            </a:r>
            <a:r>
              <a:rPr sz="1400" spc="-5" dirty="0">
                <a:latin typeface="Times New Roman"/>
                <a:cs typeface="Times New Roman"/>
              </a:rPr>
              <a:t>doanh nghiệp,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hộ kinh doanh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biện pháp </a:t>
            </a:r>
            <a:r>
              <a:rPr sz="1400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lý kiên quyết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hành vi vi phạm 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xe, đồng </a:t>
            </a:r>
            <a:r>
              <a:rPr sz="1400" spc="-5" dirty="0">
                <a:latin typeface="Times New Roman"/>
                <a:cs typeface="Times New Roman"/>
              </a:rPr>
              <a:t>thời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 err="1">
                <a:latin typeface="Times New Roman"/>
                <a:cs typeface="Times New Roman"/>
              </a:rPr>
              <a:t>khen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ởng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động viên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 err="1">
                <a:latin typeface="Times New Roman"/>
                <a:cs typeface="Times New Roman"/>
              </a:rPr>
              <a:t>những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254" dirty="0">
                <a:latin typeface="Times New Roman"/>
                <a:cs typeface="Times New Roman"/>
              </a:rPr>
              <a:t>có  </a:t>
            </a:r>
            <a:r>
              <a:rPr sz="1400" spc="-5" dirty="0">
                <a:latin typeface="Times New Roman"/>
                <a:cs typeface="Times New Roman"/>
              </a:rPr>
              <a:t>thành tích </a:t>
            </a:r>
            <a:r>
              <a:rPr sz="1400" dirty="0">
                <a:latin typeface="Times New Roman"/>
                <a:cs typeface="Times New Roman"/>
              </a:rPr>
              <a:t>tốt </a:t>
            </a:r>
            <a:r>
              <a:rPr sz="1400" spc="-5" dirty="0">
                <a:latin typeface="Times New Roman"/>
                <a:cs typeface="Times New Roman"/>
              </a:rPr>
              <a:t>trong quá trình </a:t>
            </a:r>
            <a:r>
              <a:rPr sz="1400" dirty="0">
                <a:latin typeface="Times New Roman"/>
                <a:cs typeface="Times New Roman"/>
              </a:rPr>
              <a:t>làm </a:t>
            </a:r>
            <a:r>
              <a:rPr sz="1400" spc="5" dirty="0">
                <a:latin typeface="Times New Roman"/>
                <a:cs typeface="Times New Roman"/>
              </a:rPr>
              <a:t>việc, </a:t>
            </a:r>
            <a:r>
              <a:rPr sz="1400" dirty="0">
                <a:latin typeface="Times New Roman"/>
                <a:cs typeface="Times New Roman"/>
              </a:rPr>
              <a:t>nhằm động </a:t>
            </a:r>
            <a:r>
              <a:rPr sz="1400" spc="-5" dirty="0">
                <a:latin typeface="Times New Roman"/>
                <a:cs typeface="Times New Roman"/>
              </a:rPr>
              <a:t>viên </a:t>
            </a:r>
            <a:r>
              <a:rPr sz="1400" spc="5" dirty="0">
                <a:latin typeface="Times New Roman"/>
                <a:cs typeface="Times New Roman"/>
              </a:rPr>
              <a:t>họ </a:t>
            </a:r>
            <a:r>
              <a:rPr sz="1400" dirty="0">
                <a:latin typeface="Times New Roman"/>
                <a:cs typeface="Times New Roman"/>
              </a:rPr>
              <a:t>tiếp </a:t>
            </a:r>
            <a:r>
              <a:rPr sz="1400" spc="5" dirty="0">
                <a:latin typeface="Times New Roman"/>
                <a:cs typeface="Times New Roman"/>
              </a:rPr>
              <a:t>tục </a:t>
            </a:r>
            <a:r>
              <a:rPr sz="1400" spc="-5" dirty="0">
                <a:latin typeface="Times New Roman"/>
                <a:cs typeface="Times New Roman"/>
              </a:rPr>
              <a:t>trau dồi nghiệp </a:t>
            </a:r>
            <a:r>
              <a:rPr sz="1400" dirty="0">
                <a:latin typeface="Times New Roman"/>
                <a:cs typeface="Times New Roman"/>
              </a:rPr>
              <a:t>vụ  và </a:t>
            </a:r>
            <a:r>
              <a:rPr sz="1400" spc="-10" dirty="0">
                <a:latin typeface="Times New Roman"/>
                <a:cs typeface="Times New Roman"/>
              </a:rPr>
              <a:t>cố </a:t>
            </a:r>
            <a:r>
              <a:rPr sz="1400" spc="-5" dirty="0">
                <a:latin typeface="Times New Roman"/>
                <a:cs typeface="Times New Roman"/>
              </a:rPr>
              <a:t>gắng trong </a:t>
            </a:r>
            <a:r>
              <a:rPr sz="1400" spc="-10" dirty="0">
                <a:latin typeface="Times New Roman"/>
                <a:cs typeface="Times New Roman"/>
              </a:rPr>
              <a:t>công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việc.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34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859726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6985" indent="365125" algn="just">
              <a:lnSpc>
                <a:spcPct val="953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7) </a:t>
            </a:r>
            <a:r>
              <a:rPr sz="1400" spc="-5" dirty="0">
                <a:latin typeface="Times New Roman"/>
                <a:cs typeface="Times New Roman"/>
              </a:rPr>
              <a:t>Hiểu </a:t>
            </a:r>
            <a:r>
              <a:rPr sz="1400" dirty="0">
                <a:latin typeface="Times New Roman"/>
                <a:cs typeface="Times New Roman"/>
              </a:rPr>
              <a:t>tâm lý, nguyện </a:t>
            </a:r>
            <a:r>
              <a:rPr sz="1400" spc="-5" dirty="0">
                <a:latin typeface="Times New Roman"/>
                <a:cs typeface="Times New Roman"/>
              </a:rPr>
              <a:t>vọng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xe, </a:t>
            </a:r>
            <a:r>
              <a:rPr sz="1400" spc="-5" dirty="0">
                <a:latin typeface="Times New Roman"/>
                <a:cs typeface="Times New Roman"/>
              </a:rPr>
              <a:t>động viên </a:t>
            </a:r>
            <a:r>
              <a:rPr sz="1400" dirty="0">
                <a:latin typeface="Times New Roman"/>
                <a:cs typeface="Times New Roman"/>
              </a:rPr>
              <a:t>họ </a:t>
            </a:r>
            <a:r>
              <a:rPr sz="1400" spc="-5" dirty="0">
                <a:latin typeface="Times New Roman"/>
                <a:cs typeface="Times New Roman"/>
              </a:rPr>
              <a:t>trong lúc khó </a:t>
            </a:r>
            <a:r>
              <a:rPr sz="1400" spc="-20" dirty="0">
                <a:latin typeface="Times New Roman"/>
                <a:cs typeface="Times New Roman"/>
              </a:rPr>
              <a:t>khăn,  </a:t>
            </a:r>
            <a:r>
              <a:rPr sz="1400" dirty="0">
                <a:latin typeface="Times New Roman"/>
                <a:cs typeface="Times New Roman"/>
              </a:rPr>
              <a:t>thực hiện đầy đủ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dirty="0">
                <a:latin typeface="Times New Roman"/>
                <a:cs typeface="Times New Roman"/>
              </a:rPr>
              <a:t>quy định </a:t>
            </a:r>
            <a:r>
              <a:rPr sz="1400" spc="-5" dirty="0">
                <a:latin typeface="Times New Roman"/>
                <a:cs typeface="Times New Roman"/>
              </a:rPr>
              <a:t>của pháp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quyền lợi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lao động, </a:t>
            </a:r>
            <a:r>
              <a:rPr sz="1400" spc="-25" dirty="0">
                <a:latin typeface="Times New Roman"/>
                <a:cs typeface="Times New Roman"/>
              </a:rPr>
              <a:t>quan  </a:t>
            </a:r>
            <a:r>
              <a:rPr sz="1400" dirty="0">
                <a:latin typeface="Times New Roman"/>
                <a:cs typeface="Times New Roman"/>
              </a:rPr>
              <a:t>tâm đến đời </a:t>
            </a:r>
            <a:r>
              <a:rPr sz="1400" spc="-5" dirty="0">
                <a:latin typeface="Times New Roman"/>
                <a:cs typeface="Times New Roman"/>
              </a:rPr>
              <a:t>sống vật </a:t>
            </a:r>
            <a:r>
              <a:rPr sz="1400" dirty="0">
                <a:latin typeface="Times New Roman"/>
                <a:cs typeface="Times New Roman"/>
              </a:rPr>
              <a:t>chất và </a:t>
            </a:r>
            <a:r>
              <a:rPr sz="1400" spc="-5" dirty="0">
                <a:latin typeface="Times New Roman"/>
                <a:cs typeface="Times New Roman"/>
              </a:rPr>
              <a:t>tinh thần của </a:t>
            </a:r>
            <a:r>
              <a:rPr sz="1400" spc="5" dirty="0">
                <a:latin typeface="Times New Roman"/>
                <a:cs typeface="Times New Roman"/>
              </a:rPr>
              <a:t>họ,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chế </a:t>
            </a:r>
            <a:r>
              <a:rPr sz="1400" dirty="0" err="1">
                <a:latin typeface="Times New Roman"/>
                <a:cs typeface="Times New Roman"/>
              </a:rPr>
              <a:t>độ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5" dirty="0" err="1" smtClean="0">
                <a:latin typeface="Times New Roman"/>
                <a:cs typeface="Times New Roman"/>
              </a:rPr>
              <a:t>th</a:t>
            </a:r>
            <a:r>
              <a:rPr lang="vi-VN" sz="1400" spc="-55" dirty="0" smtClean="0">
                <a:latin typeface="Times New Roman"/>
                <a:cs typeface="Times New Roman"/>
              </a:rPr>
              <a:t>ư</a:t>
            </a:r>
            <a:r>
              <a:rPr sz="1400" spc="-55" dirty="0" err="1" smtClean="0">
                <a:latin typeface="Times New Roman"/>
                <a:cs typeface="Times New Roman"/>
              </a:rPr>
              <a:t>ởng</a:t>
            </a:r>
            <a:r>
              <a:rPr sz="1400" spc="-5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phạt nghiêm </a:t>
            </a:r>
            <a:r>
              <a:rPr sz="1400" spc="-40" dirty="0">
                <a:latin typeface="Times New Roman"/>
                <a:cs typeface="Times New Roman"/>
              </a:rPr>
              <a:t>minh  </a:t>
            </a:r>
            <a:r>
              <a:rPr sz="1400" dirty="0">
                <a:latin typeface="Times New Roman"/>
                <a:cs typeface="Times New Roman"/>
              </a:rPr>
              <a:t>làm đòn bẩy thúc đẩy họ </a:t>
            </a:r>
            <a:r>
              <a:rPr sz="1400" spc="-5" dirty="0">
                <a:latin typeface="Times New Roman"/>
                <a:cs typeface="Times New Roman"/>
              </a:rPr>
              <a:t>hoàn thành nhiệm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vụ.</a:t>
            </a:r>
          </a:p>
          <a:p>
            <a:pPr marL="12700" marR="5080" indent="365125" algn="just">
              <a:lnSpc>
                <a:spcPct val="95400"/>
              </a:lnSpc>
              <a:spcBef>
                <a:spcPts val="595"/>
              </a:spcBef>
            </a:pPr>
            <a:r>
              <a:rPr sz="1400" b="1" spc="-5" dirty="0">
                <a:latin typeface="Times New Roman"/>
                <a:cs typeface="Times New Roman"/>
              </a:rPr>
              <a:t>4.1.3. Trách </a:t>
            </a:r>
            <a:r>
              <a:rPr sz="1400" b="1" dirty="0">
                <a:latin typeface="Times New Roman"/>
                <a:cs typeface="Times New Roman"/>
              </a:rPr>
              <a:t>nhiệm và quyền </a:t>
            </a:r>
            <a:r>
              <a:rPr sz="1400" b="1" spc="-5" dirty="0">
                <a:latin typeface="Times New Roman"/>
                <a:cs typeface="Times New Roman"/>
              </a:rPr>
              <a:t>hạn của tổ chức công đoàn trong doanh </a:t>
            </a:r>
            <a:r>
              <a:rPr sz="1400" b="1" dirty="0">
                <a:latin typeface="Times New Roman"/>
                <a:cs typeface="Times New Roman"/>
              </a:rPr>
              <a:t>nghiệp  </a:t>
            </a:r>
            <a:r>
              <a:rPr sz="1400" b="1" spc="-10" dirty="0">
                <a:latin typeface="Times New Roman"/>
                <a:cs typeface="Times New Roman"/>
              </a:rPr>
              <a:t>kinh </a:t>
            </a:r>
            <a:r>
              <a:rPr sz="1400" b="1" dirty="0">
                <a:latin typeface="Times New Roman"/>
                <a:cs typeface="Times New Roman"/>
              </a:rPr>
              <a:t>doanh vận </a:t>
            </a:r>
            <a:r>
              <a:rPr sz="1400" b="1" spc="-5" dirty="0">
                <a:latin typeface="Times New Roman"/>
                <a:cs typeface="Times New Roman"/>
              </a:rPr>
              <a:t>tải bằng </a:t>
            </a:r>
            <a:r>
              <a:rPr sz="1400" b="1" dirty="0">
                <a:latin typeface="Times New Roman"/>
                <a:cs typeface="Times New Roman"/>
              </a:rPr>
              <a:t>xe ô </a:t>
            </a:r>
            <a:r>
              <a:rPr sz="1400" b="1" spc="-10" dirty="0">
                <a:latin typeface="Times New Roman"/>
                <a:cs typeface="Times New Roman"/>
              </a:rPr>
              <a:t>tô </a:t>
            </a:r>
            <a:r>
              <a:rPr sz="1400" b="1" spc="-5" dirty="0">
                <a:latin typeface="Times New Roman"/>
                <a:cs typeface="Times New Roman"/>
              </a:rPr>
              <a:t>đối </a:t>
            </a:r>
            <a:r>
              <a:rPr sz="1400" b="1" dirty="0">
                <a:latin typeface="Times New Roman"/>
                <a:cs typeface="Times New Roman"/>
              </a:rPr>
              <a:t>với việc </a:t>
            </a:r>
            <a:r>
              <a:rPr sz="1400" b="1" spc="-5" dirty="0">
                <a:latin typeface="Times New Roman"/>
                <a:cs typeface="Times New Roman"/>
              </a:rPr>
              <a:t>quản lý, giáo </a:t>
            </a:r>
            <a:r>
              <a:rPr sz="1400" b="1" dirty="0">
                <a:latin typeface="Times New Roman"/>
                <a:cs typeface="Times New Roman"/>
              </a:rPr>
              <a:t>dục </a:t>
            </a:r>
            <a:r>
              <a:rPr sz="1400" b="1" spc="-5" dirty="0">
                <a:latin typeface="Times New Roman"/>
                <a:cs typeface="Times New Roman"/>
              </a:rPr>
              <a:t>và nâng cao đạo  đức </a:t>
            </a:r>
            <a:r>
              <a:rPr sz="1400" b="1" dirty="0">
                <a:latin typeface="Times New Roman"/>
                <a:cs typeface="Times New Roman"/>
              </a:rPr>
              <a:t>nghề </a:t>
            </a:r>
            <a:r>
              <a:rPr sz="1400" b="1" spc="-5" dirty="0">
                <a:latin typeface="Times New Roman"/>
                <a:cs typeface="Times New Roman"/>
              </a:rPr>
              <a:t>nghiệp </a:t>
            </a:r>
            <a:r>
              <a:rPr sz="1400" b="1" spc="-5" dirty="0" err="1">
                <a:latin typeface="Times New Roman"/>
                <a:cs typeface="Times New Roman"/>
              </a:rPr>
              <a:t>của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60" dirty="0" smtClean="0">
                <a:latin typeface="Times New Roman"/>
                <a:cs typeface="Times New Roman"/>
              </a:rPr>
              <a:t>ng</a:t>
            </a:r>
            <a:r>
              <a:rPr lang="vi-VN" sz="1400" b="1" spc="-60" dirty="0" smtClean="0">
                <a:latin typeface="Times New Roman"/>
                <a:cs typeface="Times New Roman"/>
              </a:rPr>
              <a:t>ư</a:t>
            </a:r>
            <a:r>
              <a:rPr sz="1400" b="1" spc="-60" dirty="0" err="1" smtClean="0">
                <a:latin typeface="Times New Roman"/>
                <a:cs typeface="Times New Roman"/>
              </a:rPr>
              <a:t>ời</a:t>
            </a:r>
            <a:r>
              <a:rPr sz="1400" b="1" spc="-60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lái xe </a:t>
            </a:r>
            <a:r>
              <a:rPr sz="1400" b="1" dirty="0">
                <a:latin typeface="Times New Roman"/>
                <a:cs typeface="Times New Roman"/>
              </a:rPr>
              <a:t>ô</a:t>
            </a:r>
            <a:r>
              <a:rPr sz="1400" b="1" spc="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365125" algn="just">
              <a:lnSpc>
                <a:spcPct val="95400"/>
              </a:lnSpc>
              <a:spcBef>
                <a:spcPts val="595"/>
              </a:spcBef>
              <a:buAutoNum type="arabicParenR"/>
              <a:tabLst>
                <a:tab pos="587375" algn="l"/>
              </a:tabLst>
            </a:pPr>
            <a:r>
              <a:rPr sz="1400" spc="-5" dirty="0">
                <a:latin typeface="Times New Roman"/>
                <a:cs typeface="Times New Roman"/>
              </a:rPr>
              <a:t>Tuyên truyền, </a:t>
            </a:r>
            <a:r>
              <a:rPr sz="1400" dirty="0">
                <a:latin typeface="Times New Roman"/>
                <a:cs typeface="Times New Roman"/>
              </a:rPr>
              <a:t>phổ biến, </a:t>
            </a:r>
            <a:r>
              <a:rPr sz="1400" spc="-5" dirty="0">
                <a:latin typeface="Times New Roman"/>
                <a:cs typeface="Times New Roman"/>
              </a:rPr>
              <a:t>giáo </a:t>
            </a:r>
            <a:r>
              <a:rPr sz="1400" dirty="0">
                <a:latin typeface="Times New Roman"/>
                <a:cs typeface="Times New Roman"/>
              </a:rPr>
              <a:t>dục </a:t>
            </a:r>
            <a:r>
              <a:rPr sz="1400" spc="-10" dirty="0" err="1">
                <a:latin typeface="Times New Roman"/>
                <a:cs typeface="Times New Roman"/>
              </a:rPr>
              <a:t>cho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hiểu </a:t>
            </a:r>
            <a:r>
              <a:rPr sz="1400" spc="-10" dirty="0">
                <a:latin typeface="Times New Roman"/>
                <a:cs typeface="Times New Roman"/>
              </a:rPr>
              <a:t>rõ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dirty="0">
                <a:latin typeface="Times New Roman"/>
                <a:cs typeface="Times New Roman"/>
              </a:rPr>
              <a:t>thực hiện </a:t>
            </a:r>
            <a:r>
              <a:rPr sz="1400" spc="-25" dirty="0">
                <a:latin typeface="Times New Roman"/>
                <a:cs typeface="Times New Roman"/>
              </a:rPr>
              <a:t>đúng  </a:t>
            </a:r>
            <a:r>
              <a:rPr sz="1400" spc="-5" dirty="0" err="1">
                <a:latin typeface="Times New Roman"/>
                <a:cs typeface="Times New Roman"/>
              </a:rPr>
              <a:t>chủ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ơng</a:t>
            </a:r>
            <a:r>
              <a:rPr sz="1400" spc="-60" dirty="0">
                <a:latin typeface="Times New Roman"/>
                <a:cs typeface="Times New Roman"/>
              </a:rPr>
              <a:t>,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lối, </a:t>
            </a:r>
            <a:r>
              <a:rPr sz="1400" spc="-5" dirty="0">
                <a:latin typeface="Times New Roman"/>
                <a:cs typeface="Times New Roman"/>
              </a:rPr>
              <a:t>chính sách, pháp </a:t>
            </a:r>
            <a:r>
              <a:rPr sz="1400" dirty="0">
                <a:latin typeface="Times New Roman"/>
                <a:cs typeface="Times New Roman"/>
              </a:rPr>
              <a:t>luật của </a:t>
            </a:r>
            <a:r>
              <a:rPr sz="1400" dirty="0" err="1">
                <a:latin typeface="Times New Roman"/>
                <a:cs typeface="Times New Roman"/>
              </a:rPr>
              <a:t>nhà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n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đặc </a:t>
            </a:r>
            <a:r>
              <a:rPr sz="1400" spc="-5" dirty="0">
                <a:latin typeface="Times New Roman"/>
                <a:cs typeface="Times New Roman"/>
              </a:rPr>
              <a:t>biệt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 err="1">
                <a:latin typeface="Times New Roman"/>
                <a:cs typeface="Times New Roman"/>
              </a:rPr>
              <a:t>Luật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Giao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thông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bộ,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Luật </a:t>
            </a:r>
            <a:r>
              <a:rPr sz="1400" spc="-10" dirty="0">
                <a:latin typeface="Times New Roman"/>
                <a:cs typeface="Times New Roman"/>
              </a:rPr>
              <a:t>Lao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nội </a:t>
            </a:r>
            <a:r>
              <a:rPr sz="1400" spc="-10" dirty="0">
                <a:latin typeface="Times New Roman"/>
                <a:cs typeface="Times New Roman"/>
              </a:rPr>
              <a:t>quy, </a:t>
            </a:r>
            <a:r>
              <a:rPr sz="1400" dirty="0">
                <a:latin typeface="Times New Roman"/>
                <a:cs typeface="Times New Roman"/>
              </a:rPr>
              <a:t>quy </a:t>
            </a:r>
            <a:r>
              <a:rPr sz="1400" spc="5" dirty="0">
                <a:latin typeface="Times New Roman"/>
                <a:cs typeface="Times New Roman"/>
              </a:rPr>
              <a:t>chế </a:t>
            </a:r>
            <a:r>
              <a:rPr sz="1400" spc="-5" dirty="0">
                <a:latin typeface="Times New Roman"/>
                <a:cs typeface="Times New Roman"/>
              </a:rPr>
              <a:t>của doanh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nghiệp.</a:t>
            </a:r>
          </a:p>
          <a:p>
            <a:pPr marL="12700" marR="5080" indent="365125" algn="just">
              <a:lnSpc>
                <a:spcPct val="95400"/>
              </a:lnSpc>
              <a:spcBef>
                <a:spcPts val="590"/>
              </a:spcBef>
              <a:buAutoNum type="arabicParenR"/>
              <a:tabLst>
                <a:tab pos="578485" algn="l"/>
              </a:tabLst>
            </a:pPr>
            <a:r>
              <a:rPr sz="1400" spc="-80" dirty="0" smtClean="0">
                <a:latin typeface="Times New Roman"/>
                <a:cs typeface="Times New Roman"/>
              </a:rPr>
              <a:t>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dẫn, giúp </a:t>
            </a:r>
            <a:r>
              <a:rPr sz="1400" dirty="0">
                <a:latin typeface="Times New Roman"/>
                <a:cs typeface="Times New Roman"/>
              </a:rPr>
              <a:t>đỡ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5" dirty="0">
                <a:latin typeface="Times New Roman"/>
                <a:cs typeface="Times New Roman"/>
              </a:rPr>
              <a:t>kết </a:t>
            </a:r>
            <a:r>
              <a:rPr sz="1400" spc="-5" dirty="0">
                <a:latin typeface="Times New Roman"/>
                <a:cs typeface="Times New Roman"/>
              </a:rPr>
              <a:t>hợp đồng lao động </a:t>
            </a:r>
            <a:r>
              <a:rPr sz="1400" dirty="0" err="1">
                <a:latin typeface="Times New Roman"/>
                <a:cs typeface="Times New Roman"/>
              </a:rPr>
              <a:t>với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65" dirty="0">
                <a:latin typeface="Times New Roman"/>
                <a:cs typeface="Times New Roman"/>
              </a:rPr>
              <a:t>sử  </a:t>
            </a:r>
            <a:r>
              <a:rPr sz="1400" spc="-5" dirty="0">
                <a:latin typeface="Times New Roman"/>
                <a:cs typeface="Times New Roman"/>
              </a:rPr>
              <a:t>dụng lao động, </a:t>
            </a:r>
            <a:r>
              <a:rPr sz="1400" dirty="0">
                <a:latin typeface="Times New Roman"/>
                <a:cs typeface="Times New Roman"/>
              </a:rPr>
              <a:t>các chế độ, </a:t>
            </a:r>
            <a:r>
              <a:rPr sz="1400" spc="-5" dirty="0">
                <a:latin typeface="Times New Roman"/>
                <a:cs typeface="Times New Roman"/>
              </a:rPr>
              <a:t>chính sách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liên quan </a:t>
            </a:r>
            <a:r>
              <a:rPr sz="1400" spc="1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bảo </a:t>
            </a:r>
            <a:r>
              <a:rPr sz="1400" spc="-5" dirty="0" err="1">
                <a:latin typeface="Times New Roman"/>
                <a:cs typeface="Times New Roman"/>
              </a:rPr>
              <a:t>đảm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hiểu </a:t>
            </a:r>
            <a:r>
              <a:rPr sz="1400" spc="-30" dirty="0">
                <a:latin typeface="Times New Roman"/>
                <a:cs typeface="Times New Roman"/>
              </a:rPr>
              <a:t>và  </a:t>
            </a:r>
            <a:r>
              <a:rPr sz="1400" spc="-5" dirty="0">
                <a:latin typeface="Times New Roman"/>
                <a:cs typeface="Times New Roman"/>
              </a:rPr>
              <a:t>yên </a:t>
            </a:r>
            <a:r>
              <a:rPr sz="1400" spc="5" dirty="0">
                <a:latin typeface="Times New Roman"/>
                <a:cs typeface="Times New Roman"/>
              </a:rPr>
              <a:t>tâm làm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việc;</a:t>
            </a:r>
          </a:p>
          <a:p>
            <a:pPr marL="12700" marR="6350" indent="365125" algn="just">
              <a:lnSpc>
                <a:spcPct val="95400"/>
              </a:lnSpc>
              <a:spcBef>
                <a:spcPts val="595"/>
              </a:spcBef>
              <a:buAutoNum type="arabicParenR"/>
              <a:tabLst>
                <a:tab pos="572135" algn="l"/>
              </a:tabLst>
            </a:pPr>
            <a:r>
              <a:rPr sz="1400" dirty="0">
                <a:latin typeface="Times New Roman"/>
                <a:cs typeface="Times New Roman"/>
              </a:rPr>
              <a:t>Phối </a:t>
            </a:r>
            <a:r>
              <a:rPr sz="1400" spc="-5" dirty="0">
                <a:latin typeface="Times New Roman"/>
                <a:cs typeface="Times New Roman"/>
              </a:rPr>
              <a:t>hợp với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nghiệp tổ </a:t>
            </a:r>
            <a:r>
              <a:rPr sz="1400" spc="-5" dirty="0">
                <a:latin typeface="Times New Roman"/>
                <a:cs typeface="Times New Roman"/>
              </a:rPr>
              <a:t>chức đào tạo, </a:t>
            </a:r>
            <a:r>
              <a:rPr sz="1400" dirty="0" err="1">
                <a:latin typeface="Times New Roman"/>
                <a:cs typeface="Times New Roman"/>
              </a:rPr>
              <a:t>bồi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d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ỡng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dirty="0">
                <a:latin typeface="Times New Roman"/>
                <a:cs typeface="Times New Roman"/>
              </a:rPr>
              <a:t>vụ, </a:t>
            </a:r>
            <a:r>
              <a:rPr sz="1400" spc="-5" dirty="0">
                <a:latin typeface="Times New Roman"/>
                <a:cs typeface="Times New Roman"/>
              </a:rPr>
              <a:t>nâng </a:t>
            </a:r>
            <a:r>
              <a:rPr sz="1400" spc="-50" dirty="0">
                <a:latin typeface="Times New Roman"/>
                <a:cs typeface="Times New Roman"/>
              </a:rPr>
              <a:t>cao  </a:t>
            </a:r>
            <a:r>
              <a:rPr sz="1400" spc="-5" dirty="0">
                <a:latin typeface="Times New Roman"/>
                <a:cs typeface="Times New Roman"/>
              </a:rPr>
              <a:t>trình độ chuyên môn, </a:t>
            </a:r>
            <a:r>
              <a:rPr sz="1400" dirty="0">
                <a:latin typeface="Times New Roman"/>
                <a:cs typeface="Times New Roman"/>
              </a:rPr>
              <a:t>trình </a:t>
            </a:r>
            <a:r>
              <a:rPr sz="1400" spc="5" dirty="0">
                <a:latin typeface="Times New Roman"/>
                <a:cs typeface="Times New Roman"/>
              </a:rPr>
              <a:t>độ </a:t>
            </a:r>
            <a:r>
              <a:rPr sz="1400" dirty="0">
                <a:latin typeface="Times New Roman"/>
                <a:cs typeface="Times New Roman"/>
              </a:rPr>
              <a:t>nhận thức </a:t>
            </a:r>
            <a:r>
              <a:rPr sz="1400" spc="-5" dirty="0">
                <a:latin typeface="Times New Roman"/>
                <a:cs typeface="Times New Roman"/>
              </a:rPr>
              <a:t>pháp </a:t>
            </a:r>
            <a:r>
              <a:rPr sz="1400" dirty="0">
                <a:latin typeface="Times New Roman"/>
                <a:cs typeface="Times New Roman"/>
              </a:rPr>
              <a:t>luật và các </a:t>
            </a:r>
            <a:r>
              <a:rPr sz="1400" spc="5" dirty="0">
                <a:latin typeface="Times New Roman"/>
                <a:cs typeface="Times New Roman"/>
              </a:rPr>
              <a:t>kỹ </a:t>
            </a:r>
            <a:r>
              <a:rPr sz="1400" dirty="0">
                <a:latin typeface="Times New Roman"/>
                <a:cs typeface="Times New Roman"/>
              </a:rPr>
              <a:t>năng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dirty="0">
                <a:latin typeface="Times New Roman"/>
                <a:cs typeface="Times New Roman"/>
              </a:rPr>
              <a:t>tiếp với </a:t>
            </a:r>
            <a:r>
              <a:rPr sz="1400" spc="-5" dirty="0">
                <a:latin typeface="Times New Roman"/>
                <a:cs typeface="Times New Roman"/>
              </a:rPr>
              <a:t>khách  hàng </a:t>
            </a:r>
            <a:r>
              <a:rPr sz="1400" spc="-10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đội </a:t>
            </a:r>
            <a:r>
              <a:rPr sz="1400" spc="-5" dirty="0">
                <a:latin typeface="Times New Roman"/>
                <a:cs typeface="Times New Roman"/>
              </a:rPr>
              <a:t>ngũ </a:t>
            </a:r>
            <a:r>
              <a:rPr sz="1400" dirty="0">
                <a:latin typeface="Times New Roman"/>
                <a:cs typeface="Times New Roman"/>
              </a:rPr>
              <a:t>lái xe để </a:t>
            </a:r>
            <a:r>
              <a:rPr sz="1400" spc="-5" dirty="0" err="1">
                <a:latin typeface="Times New Roman"/>
                <a:cs typeface="Times New Roman"/>
              </a:rPr>
              <a:t>từng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b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nâng </a:t>
            </a:r>
            <a:r>
              <a:rPr sz="1400" dirty="0">
                <a:latin typeface="Times New Roman"/>
                <a:cs typeface="Times New Roman"/>
              </a:rPr>
              <a:t>cao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5" dirty="0">
                <a:latin typeface="Times New Roman"/>
                <a:cs typeface="Times New Roman"/>
              </a:rPr>
              <a:t>nghề </a:t>
            </a:r>
            <a:r>
              <a:rPr sz="1400" spc="-5" dirty="0" err="1">
                <a:latin typeface="Times New Roman"/>
                <a:cs typeface="Times New Roman"/>
              </a:rPr>
              <a:t>nghiệp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xe;</a:t>
            </a:r>
          </a:p>
          <a:p>
            <a:pPr marL="12700" marR="5715" indent="365125" algn="just">
              <a:lnSpc>
                <a:spcPct val="95200"/>
              </a:lnSpc>
              <a:spcBef>
                <a:spcPts val="595"/>
              </a:spcBef>
              <a:buAutoNum type="arabicParenR"/>
              <a:tabLst>
                <a:tab pos="585470" algn="l"/>
              </a:tabLst>
            </a:pPr>
            <a:r>
              <a:rPr sz="1400" spc="-5" dirty="0">
                <a:latin typeface="Times New Roman"/>
                <a:cs typeface="Times New Roman"/>
              </a:rPr>
              <a:t>Tiếp nhận </a:t>
            </a:r>
            <a:r>
              <a:rPr sz="1400" dirty="0">
                <a:latin typeface="Times New Roman"/>
                <a:cs typeface="Times New Roman"/>
              </a:rPr>
              <a:t>và tập </a:t>
            </a:r>
            <a:r>
              <a:rPr sz="1400" spc="-5" dirty="0">
                <a:latin typeface="Times New Roman"/>
                <a:cs typeface="Times New Roman"/>
              </a:rPr>
              <a:t>hợp </a:t>
            </a:r>
            <a:r>
              <a:rPr sz="1400" dirty="0">
                <a:latin typeface="Times New Roman"/>
                <a:cs typeface="Times New Roman"/>
              </a:rPr>
              <a:t>những ý </a:t>
            </a:r>
            <a:r>
              <a:rPr sz="1400" spc="-5" dirty="0">
                <a:latin typeface="Times New Roman"/>
                <a:cs typeface="Times New Roman"/>
              </a:rPr>
              <a:t>kiến đóng góp </a:t>
            </a:r>
            <a:r>
              <a:rPr sz="1400" dirty="0">
                <a:latin typeface="Times New Roman"/>
                <a:cs typeface="Times New Roman"/>
              </a:rPr>
              <a:t>của đội </a:t>
            </a:r>
            <a:r>
              <a:rPr sz="1400" spc="-5" dirty="0">
                <a:latin typeface="Times New Roman"/>
                <a:cs typeface="Times New Roman"/>
              </a:rPr>
              <a:t>ngũ lái </a:t>
            </a:r>
            <a:r>
              <a:rPr sz="1400" dirty="0">
                <a:latin typeface="Times New Roman"/>
                <a:cs typeface="Times New Roman"/>
              </a:rPr>
              <a:t>xe và những đề  xuất, kiến </a:t>
            </a:r>
            <a:r>
              <a:rPr sz="1400" spc="-5" dirty="0">
                <a:latin typeface="Times New Roman"/>
                <a:cs typeface="Times New Roman"/>
              </a:rPr>
              <a:t>nghị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10" dirty="0">
                <a:latin typeface="Times New Roman"/>
                <a:cs typeface="Times New Roman"/>
              </a:rPr>
              <a:t>chế </a:t>
            </a:r>
            <a:r>
              <a:rPr sz="1400" spc="-5" dirty="0">
                <a:latin typeface="Times New Roman"/>
                <a:cs typeface="Times New Roman"/>
              </a:rPr>
              <a:t>độ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sách, </a:t>
            </a:r>
            <a:r>
              <a:rPr sz="1400" spc="-5" dirty="0" err="1">
                <a:latin typeface="Times New Roman"/>
                <a:cs typeface="Times New Roman"/>
              </a:rPr>
              <a:t>khen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ởng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chế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làm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 err="1">
                <a:latin typeface="Times New Roman"/>
                <a:cs typeface="Times New Roman"/>
              </a:rPr>
              <a:t>của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</a:t>
            </a:r>
            <a:r>
              <a:rPr sz="1400" spc="-140" dirty="0">
                <a:latin typeface="Times New Roman"/>
                <a:cs typeface="Times New Roman"/>
              </a:rPr>
              <a:t>xe  </a:t>
            </a:r>
            <a:r>
              <a:rPr sz="1400" dirty="0">
                <a:latin typeface="Times New Roman"/>
                <a:cs typeface="Times New Roman"/>
              </a:rPr>
              <a:t>đối với </a:t>
            </a:r>
            <a:r>
              <a:rPr sz="1400" spc="-5" dirty="0">
                <a:latin typeface="Times New Roman"/>
                <a:cs typeface="Times New Roman"/>
              </a:rPr>
              <a:t>chủ doanh </a:t>
            </a:r>
            <a:r>
              <a:rPr sz="1400" dirty="0">
                <a:latin typeface="Times New Roman"/>
                <a:cs typeface="Times New Roman"/>
              </a:rPr>
              <a:t>nghiệp để </a:t>
            </a:r>
            <a:r>
              <a:rPr sz="1400" spc="-5" dirty="0">
                <a:latin typeface="Times New Roman"/>
                <a:cs typeface="Times New Roman"/>
              </a:rPr>
              <a:t>bảo </a:t>
            </a:r>
            <a:r>
              <a:rPr sz="1400" dirty="0">
                <a:latin typeface="Times New Roman"/>
                <a:cs typeface="Times New Roman"/>
              </a:rPr>
              <a:t>đảm hài </a:t>
            </a:r>
            <a:r>
              <a:rPr sz="1400" spc="-5" dirty="0">
                <a:latin typeface="Times New Roman"/>
                <a:cs typeface="Times New Roman"/>
              </a:rPr>
              <a:t>hòa </a:t>
            </a:r>
            <a:r>
              <a:rPr sz="1400" dirty="0">
                <a:latin typeface="Times New Roman"/>
                <a:cs typeface="Times New Roman"/>
              </a:rPr>
              <a:t>giữa </a:t>
            </a:r>
            <a:r>
              <a:rPr sz="1400" spc="-5" dirty="0">
                <a:latin typeface="Times New Roman"/>
                <a:cs typeface="Times New Roman"/>
              </a:rPr>
              <a:t>lợi ích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doanh nghiệp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lợi ích  hợp pháp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xe, </a:t>
            </a:r>
            <a:r>
              <a:rPr sz="1400" spc="5" dirty="0">
                <a:latin typeface="Times New Roman"/>
                <a:cs typeface="Times New Roman"/>
              </a:rPr>
              <a:t>từ </a:t>
            </a:r>
            <a:r>
              <a:rPr sz="1400" dirty="0">
                <a:latin typeface="Times New Roman"/>
                <a:cs typeface="Times New Roman"/>
              </a:rPr>
              <a:t>đó </a:t>
            </a:r>
            <a:r>
              <a:rPr sz="1400" spc="-5" dirty="0">
                <a:latin typeface="Times New Roman"/>
                <a:cs typeface="Times New Roman"/>
              </a:rPr>
              <a:t>không ngừng nâng cao </a:t>
            </a:r>
            <a:r>
              <a:rPr sz="1400" dirty="0">
                <a:latin typeface="Times New Roman"/>
                <a:cs typeface="Times New Roman"/>
              </a:rPr>
              <a:t>đạo đức nghề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spc="-30" dirty="0" err="1">
                <a:latin typeface="Times New Roman"/>
                <a:cs typeface="Times New Roman"/>
              </a:rPr>
              <a:t>của</a:t>
            </a:r>
            <a:r>
              <a:rPr sz="1400" spc="-30" dirty="0">
                <a:latin typeface="Times New Roman"/>
                <a:cs typeface="Times New Roman"/>
              </a:rPr>
              <a:t> 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xe.</a:t>
            </a:r>
          </a:p>
          <a:p>
            <a:pPr marL="12700" marR="5715" lvl="2" indent="365125" algn="just">
              <a:lnSpc>
                <a:spcPts val="1600"/>
              </a:lnSpc>
              <a:spcBef>
                <a:spcPts val="650"/>
              </a:spcBef>
              <a:buAutoNum type="arabicPeriod" startAt="4"/>
              <a:tabLst>
                <a:tab pos="832485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Trách </a:t>
            </a:r>
            <a:r>
              <a:rPr sz="1400" b="1" dirty="0">
                <a:latin typeface="Times New Roman"/>
                <a:cs typeface="Times New Roman"/>
              </a:rPr>
              <a:t>nhiệm và quyền </a:t>
            </a:r>
            <a:r>
              <a:rPr sz="1400" b="1" spc="-5" dirty="0">
                <a:latin typeface="Times New Roman"/>
                <a:cs typeface="Times New Roman"/>
              </a:rPr>
              <a:t>hạn của </a:t>
            </a:r>
            <a:r>
              <a:rPr sz="1400" b="1" spc="-10" dirty="0">
                <a:latin typeface="Times New Roman"/>
                <a:cs typeface="Times New Roman"/>
              </a:rPr>
              <a:t>cơ </a:t>
            </a:r>
            <a:r>
              <a:rPr sz="1400" b="1" spc="-5" dirty="0">
                <a:latin typeface="Times New Roman"/>
                <a:cs typeface="Times New Roman"/>
              </a:rPr>
              <a:t>quan quản lý </a:t>
            </a:r>
            <a:r>
              <a:rPr sz="1400" b="1" spc="-5" dirty="0" err="1">
                <a:latin typeface="Times New Roman"/>
                <a:cs typeface="Times New Roman"/>
              </a:rPr>
              <a:t>nhà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75" dirty="0" smtClean="0">
                <a:latin typeface="Times New Roman"/>
                <a:cs typeface="Times New Roman"/>
              </a:rPr>
              <a:t>n</a:t>
            </a:r>
            <a:r>
              <a:rPr lang="vi-VN" sz="1400" b="1" spc="-75" dirty="0" smtClean="0">
                <a:latin typeface="Times New Roman"/>
                <a:cs typeface="Times New Roman"/>
              </a:rPr>
              <a:t>ư</a:t>
            </a:r>
            <a:r>
              <a:rPr sz="1400" b="1" spc="-75" dirty="0" err="1" smtClean="0">
                <a:latin typeface="Times New Roman"/>
                <a:cs typeface="Times New Roman"/>
              </a:rPr>
              <a:t>ớc</a:t>
            </a:r>
            <a:r>
              <a:rPr sz="1400" b="1" spc="-75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đối </a:t>
            </a:r>
            <a:r>
              <a:rPr sz="1400" b="1" dirty="0">
                <a:latin typeface="Times New Roman"/>
                <a:cs typeface="Times New Roman"/>
              </a:rPr>
              <a:t>với </a:t>
            </a:r>
            <a:r>
              <a:rPr sz="1400" b="1" spc="-50" dirty="0">
                <a:latin typeface="Times New Roman"/>
                <a:cs typeface="Times New Roman"/>
              </a:rPr>
              <a:t>việc  </a:t>
            </a:r>
            <a:r>
              <a:rPr sz="1400" b="1" dirty="0">
                <a:latin typeface="Times New Roman"/>
                <a:cs typeface="Times New Roman"/>
              </a:rPr>
              <a:t>quản </a:t>
            </a:r>
            <a:r>
              <a:rPr sz="1400" b="1" spc="-5" dirty="0">
                <a:latin typeface="Times New Roman"/>
                <a:cs typeface="Times New Roman"/>
              </a:rPr>
              <a:t>lý, giáo dục và nâng </a:t>
            </a:r>
            <a:r>
              <a:rPr sz="1400" b="1" spc="-10" dirty="0">
                <a:latin typeface="Times New Roman"/>
                <a:cs typeface="Times New Roman"/>
              </a:rPr>
              <a:t>cao </a:t>
            </a:r>
            <a:r>
              <a:rPr sz="1400" b="1" spc="-5" dirty="0">
                <a:latin typeface="Times New Roman"/>
                <a:cs typeface="Times New Roman"/>
              </a:rPr>
              <a:t>đạo đức nghề nghiệp </a:t>
            </a:r>
            <a:r>
              <a:rPr sz="1400" b="1" spc="-5" dirty="0" err="1">
                <a:latin typeface="Times New Roman"/>
                <a:cs typeface="Times New Roman"/>
              </a:rPr>
              <a:t>của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70" dirty="0" smtClean="0">
                <a:latin typeface="Times New Roman"/>
                <a:cs typeface="Times New Roman"/>
              </a:rPr>
              <a:t>ng</a:t>
            </a:r>
            <a:r>
              <a:rPr lang="vi-VN" sz="1400" b="1" spc="-70" dirty="0" smtClean="0">
                <a:latin typeface="Times New Roman"/>
                <a:cs typeface="Times New Roman"/>
              </a:rPr>
              <a:t>ư</a:t>
            </a:r>
            <a:r>
              <a:rPr sz="1400" b="1" spc="-70" dirty="0" err="1" smtClean="0">
                <a:latin typeface="Times New Roman"/>
                <a:cs typeface="Times New Roman"/>
              </a:rPr>
              <a:t>ời</a:t>
            </a:r>
            <a:r>
              <a:rPr sz="1400" b="1" spc="-70" dirty="0" smtClean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lái </a:t>
            </a:r>
            <a:r>
              <a:rPr sz="1400" b="1" dirty="0">
                <a:latin typeface="Times New Roman"/>
                <a:cs typeface="Times New Roman"/>
              </a:rPr>
              <a:t>xe ô</a:t>
            </a:r>
            <a:r>
              <a:rPr sz="1400" b="1" spc="18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12700" marR="6350" lvl="3" indent="456565" algn="just">
              <a:lnSpc>
                <a:spcPts val="1610"/>
              </a:lnSpc>
              <a:spcBef>
                <a:spcPts val="585"/>
              </a:spcBef>
              <a:buAutoNum type="arabicParenR"/>
              <a:tabLst>
                <a:tab pos="668020" algn="l"/>
              </a:tabLst>
            </a:pPr>
            <a:r>
              <a:rPr sz="1400" spc="-5" dirty="0">
                <a:latin typeface="Times New Roman"/>
                <a:cs typeface="Times New Roman"/>
              </a:rPr>
              <a:t>Ban hành các văn </a:t>
            </a:r>
            <a:r>
              <a:rPr sz="1400" spc="5" dirty="0">
                <a:latin typeface="Times New Roman"/>
                <a:cs typeface="Times New Roman"/>
              </a:rPr>
              <a:t>bản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phạm pháp luật, cơ chế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sách, tiêu </a:t>
            </a:r>
            <a:r>
              <a:rPr sz="1400" dirty="0">
                <a:latin typeface="Times New Roman"/>
                <a:cs typeface="Times New Roman"/>
              </a:rPr>
              <a:t>chuẩn bảo  đảm an </a:t>
            </a:r>
            <a:r>
              <a:rPr sz="1400" spc="-5" dirty="0">
                <a:latin typeface="Times New Roman"/>
                <a:cs typeface="Times New Roman"/>
              </a:rPr>
              <a:t>toàn giao thông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liên quan tới </a:t>
            </a:r>
            <a:r>
              <a:rPr sz="1400" dirty="0">
                <a:latin typeface="Times New Roman"/>
                <a:cs typeface="Times New Roman"/>
              </a:rPr>
              <a:t>hoạt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spc="-5" dirty="0" err="1">
                <a:latin typeface="Times New Roman"/>
                <a:cs typeface="Times New Roman"/>
              </a:rPr>
              <a:t>của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xe;</a:t>
            </a:r>
          </a:p>
          <a:p>
            <a:pPr marL="12700" marR="5715" lvl="3" indent="456565" algn="just">
              <a:lnSpc>
                <a:spcPct val="95200"/>
              </a:lnSpc>
              <a:spcBef>
                <a:spcPts val="555"/>
              </a:spcBef>
              <a:buAutoNum type="arabicParenR"/>
              <a:tabLst>
                <a:tab pos="671195" algn="l"/>
              </a:tabLst>
            </a:pPr>
            <a:r>
              <a:rPr sz="1400" spc="-10" dirty="0">
                <a:latin typeface="Times New Roman"/>
                <a:cs typeface="Times New Roman"/>
              </a:rPr>
              <a:t>Biên </a:t>
            </a:r>
            <a:r>
              <a:rPr sz="1400" dirty="0">
                <a:latin typeface="Times New Roman"/>
                <a:cs typeface="Times New Roman"/>
              </a:rPr>
              <a:t>soạn, </a:t>
            </a:r>
            <a:r>
              <a:rPr sz="1400" spc="-5" dirty="0">
                <a:latin typeface="Times New Roman"/>
                <a:cs typeface="Times New Roman"/>
              </a:rPr>
              <a:t>phát hành tài </a:t>
            </a:r>
            <a:r>
              <a:rPr sz="1400" dirty="0">
                <a:latin typeface="Times New Roman"/>
                <a:cs typeface="Times New Roman"/>
              </a:rPr>
              <a:t>liệu </a:t>
            </a:r>
            <a:r>
              <a:rPr sz="1400" spc="-5" dirty="0">
                <a:latin typeface="Times New Roman"/>
                <a:cs typeface="Times New Roman"/>
              </a:rPr>
              <a:t>tuyên truyền nâng cao </a:t>
            </a:r>
            <a:r>
              <a:rPr sz="1400" dirty="0">
                <a:latin typeface="Times New Roman"/>
                <a:cs typeface="Times New Roman"/>
              </a:rPr>
              <a:t>đạo đức nghề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kinh doanh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bằng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tô, </a:t>
            </a:r>
            <a:r>
              <a:rPr sz="1400" dirty="0">
                <a:latin typeface="Times New Roman"/>
                <a:cs typeface="Times New Roman"/>
              </a:rPr>
              <a:t>tổ chức </a:t>
            </a:r>
            <a:r>
              <a:rPr sz="1400" spc="-5" dirty="0">
                <a:latin typeface="Times New Roman"/>
                <a:cs typeface="Times New Roman"/>
              </a:rPr>
              <a:t>tập </a:t>
            </a:r>
            <a:r>
              <a:rPr sz="1400" dirty="0">
                <a:latin typeface="Times New Roman"/>
                <a:cs typeface="Times New Roman"/>
              </a:rPr>
              <a:t>huấn </a:t>
            </a:r>
            <a:r>
              <a:rPr sz="1400" spc="-5" dirty="0">
                <a:latin typeface="Times New Roman"/>
                <a:cs typeface="Times New Roman"/>
              </a:rPr>
              <a:t>cán bộ tuyên </a:t>
            </a:r>
            <a:r>
              <a:rPr sz="1400" dirty="0">
                <a:latin typeface="Times New Roman"/>
                <a:cs typeface="Times New Roman"/>
              </a:rPr>
              <a:t>truyền và </a:t>
            </a:r>
            <a:r>
              <a:rPr sz="1400" spc="-45" dirty="0">
                <a:latin typeface="Times New Roman"/>
                <a:cs typeface="Times New Roman"/>
              </a:rPr>
              <a:t>phối  </a:t>
            </a:r>
            <a:r>
              <a:rPr sz="1400" spc="-5" dirty="0">
                <a:latin typeface="Times New Roman"/>
                <a:cs typeface="Times New Roman"/>
              </a:rPr>
              <a:t>hợp </a:t>
            </a:r>
            <a:r>
              <a:rPr sz="1400" dirty="0">
                <a:latin typeface="Times New Roman"/>
                <a:cs typeface="Times New Roman"/>
              </a:rPr>
              <a:t>với các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chức năng, </a:t>
            </a:r>
            <a:r>
              <a:rPr sz="1400" spc="-5" dirty="0">
                <a:latin typeface="Times New Roman"/>
                <a:cs typeface="Times New Roman"/>
              </a:rPr>
              <a:t>các tổ </a:t>
            </a:r>
            <a:r>
              <a:rPr sz="1400" spc="-10" dirty="0">
                <a:latin typeface="Times New Roman"/>
                <a:cs typeface="Times New Roman"/>
              </a:rPr>
              <a:t>chức </a:t>
            </a:r>
            <a:r>
              <a:rPr sz="1400" dirty="0">
                <a:latin typeface="Times New Roman"/>
                <a:cs typeface="Times New Roman"/>
              </a:rPr>
              <a:t>có liên </a:t>
            </a:r>
            <a:r>
              <a:rPr sz="1400" spc="-5" dirty="0">
                <a:latin typeface="Times New Roman"/>
                <a:cs typeface="Times New Roman"/>
              </a:rPr>
              <a:t>quan xây </a:t>
            </a:r>
            <a:r>
              <a:rPr sz="1400" dirty="0">
                <a:latin typeface="Times New Roman"/>
                <a:cs typeface="Times New Roman"/>
              </a:rPr>
              <a:t>dựng kế </a:t>
            </a:r>
            <a:r>
              <a:rPr sz="1400" spc="-5" dirty="0">
                <a:latin typeface="Times New Roman"/>
                <a:cs typeface="Times New Roman"/>
              </a:rPr>
              <a:t>hoạch </a:t>
            </a:r>
            <a:r>
              <a:rPr sz="1400" dirty="0">
                <a:latin typeface="Times New Roman"/>
                <a:cs typeface="Times New Roman"/>
              </a:rPr>
              <a:t>và tổ </a:t>
            </a:r>
            <a:r>
              <a:rPr sz="1400" spc="-5" dirty="0">
                <a:latin typeface="Times New Roman"/>
                <a:cs typeface="Times New Roman"/>
              </a:rPr>
              <a:t>chức  tuyên truyền sâu rộng yêu </a:t>
            </a:r>
            <a:r>
              <a:rPr sz="1400" dirty="0">
                <a:latin typeface="Times New Roman"/>
                <a:cs typeface="Times New Roman"/>
              </a:rPr>
              <a:t>cầu </a:t>
            </a:r>
            <a:r>
              <a:rPr sz="1400" spc="-5" dirty="0">
                <a:latin typeface="Times New Roman"/>
                <a:cs typeface="Times New Roman"/>
              </a:rPr>
              <a:t>nâng cao </a:t>
            </a:r>
            <a:r>
              <a:rPr sz="1400" dirty="0">
                <a:latin typeface="Times New Roman"/>
                <a:cs typeface="Times New Roman"/>
              </a:rPr>
              <a:t>đạo đức nghề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spc="-10" dirty="0" err="1">
                <a:latin typeface="Times New Roman"/>
                <a:cs typeface="Times New Roman"/>
              </a:rPr>
              <a:t>của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xe;</a:t>
            </a:r>
            <a:endParaRPr sz="1400" dirty="0">
              <a:latin typeface="Times New Roman"/>
              <a:cs typeface="Times New Roman"/>
            </a:endParaRPr>
          </a:p>
          <a:p>
            <a:pPr marL="12700" marR="6350" lvl="3" indent="456565" algn="just">
              <a:lnSpc>
                <a:spcPct val="95400"/>
              </a:lnSpc>
              <a:spcBef>
                <a:spcPts val="590"/>
              </a:spcBef>
              <a:buAutoNum type="arabicParenR"/>
              <a:tabLst>
                <a:tab pos="676910" algn="l"/>
              </a:tabLst>
            </a:pPr>
            <a:r>
              <a:rPr sz="1400" dirty="0">
                <a:latin typeface="Times New Roman"/>
                <a:cs typeface="Times New Roman"/>
              </a:rPr>
              <a:t>Phối hợp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các cơ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chức </a:t>
            </a:r>
            <a:r>
              <a:rPr sz="1400" spc="-5" dirty="0">
                <a:latin typeface="Times New Roman"/>
                <a:cs typeface="Times New Roman"/>
              </a:rPr>
              <a:t>năng </a:t>
            </a:r>
            <a:r>
              <a:rPr sz="1400" dirty="0">
                <a:latin typeface="Times New Roman"/>
                <a:cs typeface="Times New Roman"/>
              </a:rPr>
              <a:t>thực hiện kiểm tra, kiểm soát và </a:t>
            </a:r>
            <a:r>
              <a:rPr sz="1400" spc="5" dirty="0">
                <a:latin typeface="Times New Roman"/>
                <a:cs typeface="Times New Roman"/>
              </a:rPr>
              <a:t>xử </a:t>
            </a:r>
            <a:r>
              <a:rPr sz="1400" dirty="0">
                <a:latin typeface="Times New Roman"/>
                <a:cs typeface="Times New Roman"/>
              </a:rPr>
              <a:t>lý  các </a:t>
            </a:r>
            <a:r>
              <a:rPr sz="1400" spc="-5" dirty="0">
                <a:latin typeface="Times New Roman"/>
                <a:cs typeface="Times New Roman"/>
              </a:rPr>
              <a:t>hành vi vi </a:t>
            </a:r>
            <a:r>
              <a:rPr sz="1400" dirty="0">
                <a:latin typeface="Times New Roman"/>
                <a:cs typeface="Times New Roman"/>
              </a:rPr>
              <a:t>phạm các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về trật tự </a:t>
            </a:r>
            <a:r>
              <a:rPr sz="140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giao </a:t>
            </a:r>
            <a:r>
              <a:rPr sz="1400" dirty="0" err="1">
                <a:latin typeface="Times New Roman"/>
                <a:cs typeface="Times New Roman"/>
              </a:rPr>
              <a:t>thông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bộ </a:t>
            </a:r>
            <a:r>
              <a:rPr sz="1400" spc="-5" dirty="0" err="1">
                <a:latin typeface="Times New Roman"/>
                <a:cs typeface="Times New Roman"/>
              </a:rPr>
              <a:t>của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10" dirty="0">
                <a:latin typeface="Times New Roman"/>
                <a:cs typeface="Times New Roman"/>
              </a:rPr>
              <a:t>lái  </a:t>
            </a:r>
            <a:r>
              <a:rPr sz="1400" dirty="0">
                <a:latin typeface="Times New Roman"/>
                <a:cs typeface="Times New Roman"/>
              </a:rPr>
              <a:t>xe, </a:t>
            </a:r>
            <a:r>
              <a:rPr sz="1400" spc="-5" dirty="0">
                <a:latin typeface="Times New Roman"/>
                <a:cs typeface="Times New Roman"/>
              </a:rPr>
              <a:t>phát hiện và </a:t>
            </a:r>
            <a:r>
              <a:rPr sz="1400" dirty="0" err="1">
                <a:latin typeface="Times New Roman"/>
                <a:cs typeface="Times New Roman"/>
              </a:rPr>
              <a:t>biểu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d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 err="1">
                <a:latin typeface="Times New Roman"/>
                <a:cs typeface="Times New Roman"/>
              </a:rPr>
              <a:t>khen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ởng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lái xe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nghề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spc="-75" dirty="0">
                <a:latin typeface="Times New Roman"/>
                <a:cs typeface="Times New Roman"/>
              </a:rPr>
              <a:t>tốt,  </a:t>
            </a:r>
            <a:r>
              <a:rPr sz="1400" spc="-5" dirty="0">
                <a:latin typeface="Times New Roman"/>
                <a:cs typeface="Times New Roman"/>
              </a:rPr>
              <a:t>ngăn chặn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5" dirty="0">
                <a:latin typeface="Times New Roman"/>
                <a:cs typeface="Times New Roman"/>
              </a:rPr>
              <a:t>xử </a:t>
            </a:r>
            <a:r>
              <a:rPr sz="1400" dirty="0">
                <a:latin typeface="Times New Roman"/>
                <a:cs typeface="Times New Roman"/>
              </a:rPr>
              <a:t>lý </a:t>
            </a:r>
            <a:r>
              <a:rPr sz="1400" spc="-5" dirty="0">
                <a:latin typeface="Times New Roman"/>
                <a:cs typeface="Times New Roman"/>
              </a:rPr>
              <a:t>những lái </a:t>
            </a:r>
            <a:r>
              <a:rPr sz="1400" dirty="0">
                <a:latin typeface="Times New Roman"/>
                <a:cs typeface="Times New Roman"/>
              </a:rPr>
              <a:t>xe có biểu hiện vi phạm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nghề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spc="-5" dirty="0" err="1">
                <a:latin typeface="Times New Roman"/>
                <a:cs typeface="Times New Roman"/>
              </a:rPr>
              <a:t>của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ng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ời</a:t>
            </a:r>
            <a:r>
              <a:rPr sz="1400" spc="-105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lái xe </a:t>
            </a:r>
            <a:r>
              <a:rPr sz="1400" spc="-5" dirty="0">
                <a:latin typeface="Times New Roman"/>
                <a:cs typeface="Times New Roman"/>
              </a:rPr>
              <a:t>trong quá trình </a:t>
            </a:r>
            <a:r>
              <a:rPr sz="1400" spc="5" dirty="0">
                <a:latin typeface="Times New Roman"/>
                <a:cs typeface="Times New Roman"/>
              </a:rPr>
              <a:t>thực </a:t>
            </a:r>
            <a:r>
              <a:rPr sz="1400" dirty="0">
                <a:latin typeface="Times New Roman"/>
                <a:cs typeface="Times New Roman"/>
              </a:rPr>
              <a:t>hiện nhiệm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vụ;</a:t>
            </a:r>
          </a:p>
          <a:p>
            <a:pPr marL="662940" lvl="3" indent="-194310" algn="just">
              <a:lnSpc>
                <a:spcPct val="100000"/>
              </a:lnSpc>
              <a:spcBef>
                <a:spcPts val="515"/>
              </a:spcBef>
              <a:buAutoNum type="arabicParenR"/>
              <a:tabLst>
                <a:tab pos="663575" algn="l"/>
              </a:tabLst>
            </a:pPr>
            <a:r>
              <a:rPr sz="1400" spc="-5" dirty="0">
                <a:latin typeface="Times New Roman"/>
                <a:cs typeface="Times New Roman"/>
              </a:rPr>
              <a:t>Bố trí kinh phí thực </a:t>
            </a:r>
            <a:r>
              <a:rPr sz="1400" dirty="0">
                <a:latin typeface="Times New Roman"/>
                <a:cs typeface="Times New Roman"/>
              </a:rPr>
              <a:t>hiện kế </a:t>
            </a:r>
            <a:r>
              <a:rPr sz="1400" spc="-5" dirty="0">
                <a:latin typeface="Times New Roman"/>
                <a:cs typeface="Times New Roman"/>
              </a:rPr>
              <a:t>hoạch tuyên </a:t>
            </a:r>
            <a:r>
              <a:rPr sz="1400" dirty="0">
                <a:latin typeface="Times New Roman"/>
                <a:cs typeface="Times New Roman"/>
              </a:rPr>
              <a:t>truyền </a:t>
            </a:r>
            <a:r>
              <a:rPr sz="1400" spc="-5" dirty="0">
                <a:latin typeface="Times New Roman"/>
                <a:cs typeface="Times New Roman"/>
              </a:rPr>
              <a:t>hàng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năm.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95300"/>
              </a:lnSpc>
              <a:spcBef>
                <a:spcPts val="595"/>
              </a:spcBef>
            </a:pPr>
            <a:r>
              <a:rPr sz="1400" dirty="0">
                <a:latin typeface="Times New Roman"/>
                <a:cs typeface="Times New Roman"/>
              </a:rPr>
              <a:t>4.2. </a:t>
            </a:r>
            <a:r>
              <a:rPr sz="1400" spc="-5" dirty="0">
                <a:latin typeface="Times New Roman"/>
                <a:cs typeface="Times New Roman"/>
              </a:rPr>
              <a:t>TRÁCH NHIỆM VÀ QUYỀN </a:t>
            </a:r>
            <a:r>
              <a:rPr sz="1400" spc="5" dirty="0">
                <a:latin typeface="Times New Roman"/>
                <a:cs typeface="Times New Roman"/>
              </a:rPr>
              <a:t>HẠN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spc="-5" dirty="0" smtClean="0">
                <a:latin typeface="Times New Roman"/>
                <a:cs typeface="Times New Roman"/>
              </a:rPr>
              <a:t>NG</a:t>
            </a:r>
            <a:r>
              <a:rPr lang="en-US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ỜI </a:t>
            </a:r>
            <a:r>
              <a:rPr sz="1400" spc="-5" dirty="0">
                <a:latin typeface="Times New Roman"/>
                <a:cs typeface="Times New Roman"/>
              </a:rPr>
              <a:t>LÁI XE TRONG </a:t>
            </a:r>
            <a:r>
              <a:rPr sz="1400" spc="-60" dirty="0">
                <a:latin typeface="Times New Roman"/>
                <a:cs typeface="Times New Roman"/>
              </a:rPr>
              <a:t>KINH  </a:t>
            </a:r>
            <a:r>
              <a:rPr sz="1400" spc="-10" dirty="0">
                <a:latin typeface="Times New Roman"/>
                <a:cs typeface="Times New Roman"/>
              </a:rPr>
              <a:t>DOANH </a:t>
            </a:r>
            <a:r>
              <a:rPr sz="1400" spc="-5" dirty="0">
                <a:latin typeface="Times New Roman"/>
                <a:cs typeface="Times New Roman"/>
              </a:rPr>
              <a:t>VẬN TẢI BẰNG 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ĐỐI VỚI VIỆC NÂNG CAO </a:t>
            </a:r>
            <a:r>
              <a:rPr sz="1400" dirty="0">
                <a:latin typeface="Times New Roman"/>
                <a:cs typeface="Times New Roman"/>
              </a:rPr>
              <a:t>ĐẠO ĐỨC  </a:t>
            </a:r>
            <a:r>
              <a:rPr sz="1400" spc="-5" dirty="0">
                <a:latin typeface="Times New Roman"/>
                <a:cs typeface="Times New Roman"/>
              </a:rPr>
              <a:t>NGHỀ NGHIỆP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 smtClean="0">
                <a:latin typeface="Times New Roman"/>
                <a:cs typeface="Times New Roman"/>
              </a:rPr>
              <a:t>NG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ỜI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-5" dirty="0">
                <a:latin typeface="Times New Roman"/>
                <a:cs typeface="Times New Roman"/>
              </a:rPr>
              <a:t> TÔ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843851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456565" algn="just">
              <a:lnSpc>
                <a:spcPct val="95200"/>
              </a:lnSpc>
              <a:spcBef>
                <a:spcPts val="185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vai trò </a:t>
            </a:r>
            <a:r>
              <a:rPr sz="1400" dirty="0">
                <a:latin typeface="Times New Roman"/>
                <a:cs typeface="Times New Roman"/>
              </a:rPr>
              <a:t>hết sức </a:t>
            </a:r>
            <a:r>
              <a:rPr sz="1400" spc="-5" dirty="0">
                <a:latin typeface="Times New Roman"/>
                <a:cs typeface="Times New Roman"/>
              </a:rPr>
              <a:t>quan trọng trong hoạt động kinh doanh </a:t>
            </a:r>
            <a:r>
              <a:rPr sz="1400" dirty="0">
                <a:latin typeface="Times New Roman"/>
                <a:cs typeface="Times New Roman"/>
              </a:rPr>
              <a:t>vận tải </a:t>
            </a:r>
            <a:r>
              <a:rPr sz="1400" spc="-5" dirty="0">
                <a:latin typeface="Times New Roman"/>
                <a:cs typeface="Times New Roman"/>
              </a:rPr>
              <a:t>bằng  </a:t>
            </a:r>
            <a:r>
              <a:rPr sz="1400" dirty="0">
                <a:latin typeface="Times New Roman"/>
                <a:cs typeface="Times New Roman"/>
              </a:rPr>
              <a:t>xe ô tô, vì </a:t>
            </a:r>
            <a:r>
              <a:rPr sz="1400" spc="-5" dirty="0" err="1">
                <a:latin typeface="Times New Roman"/>
                <a:cs typeface="Times New Roman"/>
              </a:rPr>
              <a:t>mỗi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 hoạt động </a:t>
            </a:r>
            <a:r>
              <a:rPr sz="1400" dirty="0">
                <a:latin typeface="Times New Roman"/>
                <a:cs typeface="Times New Roman"/>
              </a:rPr>
              <a:t>độc </a:t>
            </a:r>
            <a:r>
              <a:rPr sz="1400" spc="-5" dirty="0">
                <a:latin typeface="Times New Roman"/>
                <a:cs typeface="Times New Roman"/>
              </a:rPr>
              <a:t>lập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đ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họ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vai </a:t>
            </a:r>
            <a:r>
              <a:rPr sz="1400" spc="-5" dirty="0">
                <a:latin typeface="Times New Roman"/>
                <a:cs typeface="Times New Roman"/>
              </a:rPr>
              <a:t>trò quyết </a:t>
            </a:r>
            <a:r>
              <a:rPr sz="1400" dirty="0" err="1">
                <a:latin typeface="Times New Roman"/>
                <a:cs typeface="Times New Roman"/>
              </a:rPr>
              <a:t>định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325" dirty="0" err="1" smtClean="0">
                <a:latin typeface="Times New Roman"/>
                <a:cs typeface="Times New Roman"/>
              </a:rPr>
              <a:t>nh</a:t>
            </a:r>
            <a:r>
              <a:rPr lang="vi-VN" sz="1400" spc="-325" dirty="0" smtClean="0">
                <a:latin typeface="Times New Roman"/>
                <a:cs typeface="Times New Roman"/>
              </a:rPr>
              <a:t>ư</a:t>
            </a:r>
            <a:r>
              <a:rPr sz="1400" spc="-325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một “Giám </a:t>
            </a:r>
            <a:r>
              <a:rPr sz="1400" dirty="0">
                <a:latin typeface="Times New Roman"/>
                <a:cs typeface="Times New Roman"/>
              </a:rPr>
              <a:t>đốc”, </a:t>
            </a:r>
            <a:r>
              <a:rPr sz="1400" spc="-5" dirty="0">
                <a:latin typeface="Times New Roman"/>
                <a:cs typeface="Times New Roman"/>
              </a:rPr>
              <a:t>chịu trách </a:t>
            </a:r>
            <a:r>
              <a:rPr sz="1400" dirty="0">
                <a:latin typeface="Times New Roman"/>
                <a:cs typeface="Times New Roman"/>
              </a:rPr>
              <a:t>nhiệm </a:t>
            </a:r>
            <a:r>
              <a:rPr sz="1400" spc="-5" dirty="0">
                <a:latin typeface="Times New Roman"/>
                <a:cs typeface="Times New Roman"/>
              </a:rPr>
              <a:t>trọn </a:t>
            </a:r>
            <a:r>
              <a:rPr sz="1400" dirty="0">
                <a:latin typeface="Times New Roman"/>
                <a:cs typeface="Times New Roman"/>
              </a:rPr>
              <a:t>vẹn </a:t>
            </a:r>
            <a:r>
              <a:rPr sz="1400" spc="-5" dirty="0">
                <a:latin typeface="Times New Roman"/>
                <a:cs typeface="Times New Roman"/>
              </a:rPr>
              <a:t>một quá trình </a:t>
            </a:r>
            <a:r>
              <a:rPr sz="1400" dirty="0">
                <a:latin typeface="Times New Roman"/>
                <a:cs typeface="Times New Roman"/>
              </a:rPr>
              <a:t>vận tải, </a:t>
            </a:r>
            <a:r>
              <a:rPr sz="1400" spc="5" dirty="0">
                <a:latin typeface="Times New Roman"/>
                <a:cs typeface="Times New Roman"/>
              </a:rPr>
              <a:t>kể </a:t>
            </a:r>
            <a:r>
              <a:rPr sz="1400" dirty="0">
                <a:latin typeface="Times New Roman"/>
                <a:cs typeface="Times New Roman"/>
              </a:rPr>
              <a:t>cả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l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ợng</a:t>
            </a:r>
            <a:r>
              <a:rPr sz="1400" spc="-110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dịch vụ và </a:t>
            </a:r>
            <a:r>
              <a:rPr sz="1400" spc="-5" dirty="0">
                <a:latin typeface="Times New Roman"/>
                <a:cs typeface="Times New Roman"/>
              </a:rPr>
              <a:t>bảo </a:t>
            </a:r>
            <a:r>
              <a:rPr sz="1400" dirty="0">
                <a:latin typeface="Times New Roman"/>
                <a:cs typeface="Times New Roman"/>
              </a:rPr>
              <a:t>đảm an </a:t>
            </a:r>
            <a:r>
              <a:rPr sz="1400" spc="-5" dirty="0">
                <a:latin typeface="Times New Roman"/>
                <a:cs typeface="Times New Roman"/>
              </a:rPr>
              <a:t>toàn giao thông.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</a:t>
            </a:r>
            <a:r>
              <a:rPr sz="1400" spc="-5" dirty="0">
                <a:latin typeface="Times New Roman"/>
                <a:cs typeface="Times New Roman"/>
              </a:rPr>
              <a:t>kinh doanh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35" dirty="0">
                <a:latin typeface="Times New Roman"/>
                <a:cs typeface="Times New Roman"/>
              </a:rPr>
              <a:t>tô  </a:t>
            </a:r>
            <a:r>
              <a:rPr sz="1400" spc="-5" dirty="0">
                <a:latin typeface="Times New Roman"/>
                <a:cs typeface="Times New Roman"/>
              </a:rPr>
              <a:t>không chỉ </a:t>
            </a:r>
            <a:r>
              <a:rPr sz="1400" dirty="0" err="1">
                <a:latin typeface="Times New Roman"/>
                <a:cs typeface="Times New Roman"/>
              </a:rPr>
              <a:t>là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đơn thuần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spc="-5" dirty="0" err="1">
                <a:latin typeface="Times New Roman"/>
                <a:cs typeface="Times New Roman"/>
              </a:rPr>
              <a:t>còn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 đồng thời </a:t>
            </a:r>
            <a:r>
              <a:rPr sz="1400" dirty="0" err="1">
                <a:latin typeface="Times New Roman"/>
                <a:cs typeface="Times New Roman"/>
              </a:rPr>
              <a:t>là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thay </a:t>
            </a:r>
            <a:r>
              <a:rPr sz="1400" spc="-175" dirty="0">
                <a:latin typeface="Times New Roman"/>
                <a:cs typeface="Times New Roman"/>
              </a:rPr>
              <a:t>mặt  </a:t>
            </a:r>
            <a:r>
              <a:rPr sz="1400" spc="-5" dirty="0">
                <a:latin typeface="Times New Roman"/>
                <a:cs typeface="Times New Roman"/>
              </a:rPr>
              <a:t>doanh nghiệp, </a:t>
            </a:r>
            <a:r>
              <a:rPr sz="1400" spc="-5" dirty="0" err="1">
                <a:latin typeface="Times New Roman"/>
                <a:cs typeface="Times New Roman"/>
              </a:rPr>
              <a:t>chủ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thực hiện </a:t>
            </a:r>
            <a:r>
              <a:rPr sz="1400" spc="-5" dirty="0">
                <a:latin typeface="Times New Roman"/>
                <a:cs typeface="Times New Roman"/>
              </a:rPr>
              <a:t>kinh doanh, </a:t>
            </a:r>
            <a:r>
              <a:rPr sz="1400" dirty="0">
                <a:latin typeface="Times New Roman"/>
                <a:cs typeface="Times New Roman"/>
              </a:rPr>
              <a:t>tiếp </a:t>
            </a:r>
            <a:r>
              <a:rPr sz="1400" spc="-5" dirty="0">
                <a:latin typeface="Times New Roman"/>
                <a:cs typeface="Times New Roman"/>
              </a:rPr>
              <a:t>xúc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khách,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với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chủ  </a:t>
            </a:r>
            <a:r>
              <a:rPr sz="1400" spc="-5" dirty="0">
                <a:latin typeface="Times New Roman"/>
                <a:cs typeface="Times New Roman"/>
              </a:rPr>
              <a:t>hàng. </a:t>
            </a:r>
            <a:r>
              <a:rPr sz="1400" spc="-10" dirty="0">
                <a:latin typeface="Times New Roman"/>
                <a:cs typeface="Times New Roman"/>
              </a:rPr>
              <a:t>Vì </a:t>
            </a:r>
            <a:r>
              <a:rPr sz="1400" spc="-5" dirty="0">
                <a:latin typeface="Times New Roman"/>
                <a:cs typeface="Times New Roman"/>
              </a:rPr>
              <a:t>vậy, ngoài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rèn luyện “Kỹ năng lái </a:t>
            </a:r>
            <a:r>
              <a:rPr sz="1400" dirty="0">
                <a:latin typeface="Times New Roman"/>
                <a:cs typeface="Times New Roman"/>
              </a:rPr>
              <a:t>xe an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5" dirty="0">
                <a:latin typeface="Times New Roman"/>
                <a:cs typeface="Times New Roman"/>
              </a:rPr>
              <a:t>bảo </a:t>
            </a:r>
            <a:r>
              <a:rPr sz="1400" dirty="0">
                <a:latin typeface="Times New Roman"/>
                <a:cs typeface="Times New Roman"/>
              </a:rPr>
              <a:t>vệ </a:t>
            </a:r>
            <a:r>
              <a:rPr sz="1400" spc="-10" dirty="0" err="1">
                <a:latin typeface="Times New Roman"/>
                <a:cs typeface="Times New Roman"/>
              </a:rPr>
              <a:t>môi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ờng</a:t>
            </a:r>
            <a:r>
              <a:rPr sz="1400" spc="-60" dirty="0">
                <a:latin typeface="Times New Roman"/>
                <a:cs typeface="Times New Roman"/>
              </a:rPr>
              <a:t>” để  </a:t>
            </a:r>
            <a:r>
              <a:rPr sz="1400" spc="-5" dirty="0">
                <a:latin typeface="Times New Roman"/>
                <a:cs typeface="Times New Roman"/>
              </a:rPr>
              <a:t>bảo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đảm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hoàn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thành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nhiệm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vụ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vận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tải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toàn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thông,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xe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kinh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vận tải 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còn </a:t>
            </a:r>
            <a:r>
              <a:rPr sz="1400" dirty="0" err="1">
                <a:latin typeface="Times New Roman"/>
                <a:cs typeface="Times New Roman"/>
              </a:rPr>
              <a:t>phải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bồi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d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kinh doanh, </a:t>
            </a:r>
            <a:r>
              <a:rPr sz="1400" spc="5" dirty="0">
                <a:latin typeface="Times New Roman"/>
                <a:cs typeface="Times New Roman"/>
              </a:rPr>
              <a:t>kỹ </a:t>
            </a:r>
            <a:r>
              <a:rPr sz="1400" dirty="0">
                <a:latin typeface="Times New Roman"/>
                <a:cs typeface="Times New Roman"/>
              </a:rPr>
              <a:t>thuật </a:t>
            </a:r>
            <a:r>
              <a:rPr sz="1400" spc="-95" dirty="0">
                <a:latin typeface="Times New Roman"/>
                <a:cs typeface="Times New Roman"/>
              </a:rPr>
              <a:t>xếp  </a:t>
            </a:r>
            <a:r>
              <a:rPr sz="1400" dirty="0">
                <a:latin typeface="Times New Roman"/>
                <a:cs typeface="Times New Roman"/>
              </a:rPr>
              <a:t>dỡ, bảo quản </a:t>
            </a:r>
            <a:r>
              <a:rPr sz="1400" spc="-5" dirty="0">
                <a:latin typeface="Times New Roman"/>
                <a:cs typeface="Times New Roman"/>
              </a:rPr>
              <a:t>hàng, </a:t>
            </a:r>
            <a:r>
              <a:rPr sz="1400" dirty="0">
                <a:latin typeface="Times New Roman"/>
                <a:cs typeface="Times New Roman"/>
              </a:rPr>
              <a:t>nghệ </a:t>
            </a:r>
            <a:r>
              <a:rPr sz="1400" spc="-5" dirty="0">
                <a:latin typeface="Times New Roman"/>
                <a:cs typeface="Times New Roman"/>
              </a:rPr>
              <a:t>thuật </a:t>
            </a:r>
            <a:r>
              <a:rPr sz="1400" dirty="0">
                <a:latin typeface="Times New Roman"/>
                <a:cs typeface="Times New Roman"/>
              </a:rPr>
              <a:t>tiếp thị,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phục vụ hành khách và </a:t>
            </a:r>
            <a:r>
              <a:rPr sz="1400" spc="5" dirty="0">
                <a:latin typeface="Times New Roman"/>
                <a:cs typeface="Times New Roman"/>
              </a:rPr>
              <a:t>kỹ </a:t>
            </a:r>
            <a:r>
              <a:rPr sz="1400" spc="-25" dirty="0">
                <a:latin typeface="Times New Roman"/>
                <a:cs typeface="Times New Roman"/>
              </a:rPr>
              <a:t>năng 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dirty="0">
                <a:latin typeface="Times New Roman"/>
                <a:cs typeface="Times New Roman"/>
              </a:rPr>
              <a:t>tiếp, </a:t>
            </a:r>
            <a:r>
              <a:rPr sz="1400" spc="-5" dirty="0">
                <a:latin typeface="Times New Roman"/>
                <a:cs typeface="Times New Roman"/>
              </a:rPr>
              <a:t>ứng </a:t>
            </a:r>
            <a:r>
              <a:rPr sz="1400" dirty="0">
                <a:latin typeface="Times New Roman"/>
                <a:cs typeface="Times New Roman"/>
              </a:rPr>
              <a:t>xử,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v.v...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lvl="2" algn="just">
              <a:lnSpc>
                <a:spcPts val="1610"/>
              </a:lnSpc>
              <a:spcBef>
                <a:spcPts val="625"/>
              </a:spcBef>
              <a:buAutoNum type="arabicPeriod"/>
              <a:tabLst>
                <a:tab pos="45847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Những quy định </a:t>
            </a:r>
            <a:r>
              <a:rPr sz="1400" b="1" dirty="0">
                <a:latin typeface="Times New Roman"/>
                <a:cs typeface="Times New Roman"/>
              </a:rPr>
              <a:t>về trách nhiệm </a:t>
            </a:r>
            <a:r>
              <a:rPr sz="1400" b="1" spc="-5" dirty="0">
                <a:latin typeface="Times New Roman"/>
                <a:cs typeface="Times New Roman"/>
              </a:rPr>
              <a:t>và </a:t>
            </a:r>
            <a:r>
              <a:rPr sz="1400" b="1" dirty="0">
                <a:latin typeface="Times New Roman"/>
                <a:cs typeface="Times New Roman"/>
              </a:rPr>
              <a:t>quyền </a:t>
            </a:r>
            <a:r>
              <a:rPr sz="1400" b="1" spc="-5" dirty="0">
                <a:latin typeface="Times New Roman"/>
                <a:cs typeface="Times New Roman"/>
              </a:rPr>
              <a:t>hạn </a:t>
            </a:r>
            <a:r>
              <a:rPr sz="1400" b="1" spc="-5" dirty="0" err="1">
                <a:latin typeface="Times New Roman"/>
                <a:cs typeface="Times New Roman"/>
              </a:rPr>
              <a:t>của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70" dirty="0" smtClean="0">
                <a:latin typeface="Times New Roman"/>
                <a:cs typeface="Times New Roman"/>
              </a:rPr>
              <a:t>ng</a:t>
            </a:r>
            <a:r>
              <a:rPr lang="vi-VN" sz="1400" b="1" spc="-70" dirty="0" smtClean="0">
                <a:latin typeface="Times New Roman"/>
                <a:cs typeface="Times New Roman"/>
              </a:rPr>
              <a:t>ư</a:t>
            </a:r>
            <a:r>
              <a:rPr sz="1400" b="1" spc="-70" dirty="0" err="1" smtClean="0">
                <a:latin typeface="Times New Roman"/>
                <a:cs typeface="Times New Roman"/>
              </a:rPr>
              <a:t>ời</a:t>
            </a:r>
            <a:r>
              <a:rPr sz="1400" b="1" spc="-70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lái xe ô </a:t>
            </a:r>
            <a:r>
              <a:rPr sz="1400" b="1" spc="-10" dirty="0">
                <a:latin typeface="Times New Roman"/>
                <a:cs typeface="Times New Roman"/>
              </a:rPr>
              <a:t>tô </a:t>
            </a:r>
            <a:r>
              <a:rPr sz="1400" b="1" spc="-5" dirty="0">
                <a:latin typeface="Times New Roman"/>
                <a:cs typeface="Times New Roman"/>
              </a:rPr>
              <a:t>theo </a:t>
            </a:r>
            <a:r>
              <a:rPr sz="1400" b="1" spc="-55" dirty="0">
                <a:latin typeface="Times New Roman"/>
                <a:cs typeface="Times New Roman"/>
              </a:rPr>
              <a:t>quy  </a:t>
            </a:r>
            <a:r>
              <a:rPr sz="1400" b="1" dirty="0">
                <a:latin typeface="Times New Roman"/>
                <a:cs typeface="Times New Roman"/>
              </a:rPr>
              <a:t>định </a:t>
            </a:r>
            <a:r>
              <a:rPr sz="1400" b="1" spc="-5" dirty="0">
                <a:latin typeface="Times New Roman"/>
                <a:cs typeface="Times New Roman"/>
              </a:rPr>
              <a:t>của Luật Giao </a:t>
            </a:r>
            <a:r>
              <a:rPr sz="1400" b="1" dirty="0" err="1">
                <a:latin typeface="Times New Roman"/>
                <a:cs typeface="Times New Roman"/>
              </a:rPr>
              <a:t>thông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60" dirty="0" smtClean="0">
                <a:latin typeface="Times New Roman"/>
                <a:cs typeface="Times New Roman"/>
              </a:rPr>
              <a:t>đ</a:t>
            </a:r>
            <a:r>
              <a:rPr lang="vi-VN" sz="1400" b="1" spc="-60" dirty="0" smtClean="0">
                <a:latin typeface="Times New Roman"/>
                <a:cs typeface="Times New Roman"/>
              </a:rPr>
              <a:t>ư</a:t>
            </a:r>
            <a:r>
              <a:rPr sz="1400" b="1" spc="-60" dirty="0" err="1" smtClean="0">
                <a:latin typeface="Times New Roman"/>
                <a:cs typeface="Times New Roman"/>
              </a:rPr>
              <a:t>ờng</a:t>
            </a:r>
            <a:r>
              <a:rPr sz="1400" b="1" spc="25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bộ</a:t>
            </a:r>
            <a:endParaRPr sz="1400" dirty="0">
              <a:latin typeface="Times New Roman"/>
              <a:cs typeface="Times New Roman"/>
            </a:endParaRPr>
          </a:p>
          <a:p>
            <a:pPr marL="662940" lvl="3" indent="-194310" algn="just">
              <a:lnSpc>
                <a:spcPct val="100000"/>
              </a:lnSpc>
              <a:spcBef>
                <a:spcPts val="475"/>
              </a:spcBef>
              <a:buAutoNum type="arabicParenR"/>
              <a:tabLst>
                <a:tab pos="6635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Một số hành </a:t>
            </a:r>
            <a:r>
              <a:rPr sz="1400" i="1" spc="-10" dirty="0">
                <a:latin typeface="Times New Roman"/>
                <a:cs typeface="Times New Roman"/>
              </a:rPr>
              <a:t>vi </a:t>
            </a:r>
            <a:r>
              <a:rPr sz="1400" i="1" spc="-5" dirty="0">
                <a:latin typeface="Times New Roman"/>
                <a:cs typeface="Times New Roman"/>
              </a:rPr>
              <a:t>bị nghiêm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cấm</a:t>
            </a:r>
            <a:endParaRPr sz="1400" dirty="0">
              <a:latin typeface="Times New Roman"/>
              <a:cs typeface="Times New Roman"/>
            </a:endParaRPr>
          </a:p>
          <a:p>
            <a:pPr marL="647700" indent="-179070" algn="just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648335" algn="l"/>
              </a:tabLst>
            </a:pPr>
            <a:r>
              <a:rPr sz="1400" spc="-5" dirty="0">
                <a:latin typeface="Times New Roman"/>
                <a:cs typeface="Times New Roman"/>
              </a:rPr>
              <a:t>Điều </a:t>
            </a:r>
            <a:r>
              <a:rPr sz="1400" spc="-5" dirty="0" err="1">
                <a:latin typeface="Times New Roman"/>
                <a:cs typeface="Times New Roman"/>
              </a:rPr>
              <a:t>khiển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trong cơ thể có </a:t>
            </a:r>
            <a:r>
              <a:rPr sz="1400" spc="-5" dirty="0">
                <a:latin typeface="Times New Roman"/>
                <a:cs typeface="Times New Roman"/>
              </a:rPr>
              <a:t>chất </a:t>
            </a:r>
            <a:r>
              <a:rPr sz="1400" spc="-15" dirty="0">
                <a:latin typeface="Times New Roman"/>
                <a:cs typeface="Times New Roman"/>
              </a:rPr>
              <a:t>ma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túy.</a:t>
            </a:r>
            <a:endParaRPr sz="1400" dirty="0">
              <a:latin typeface="Times New Roman"/>
              <a:cs typeface="Times New Roman"/>
            </a:endParaRPr>
          </a:p>
          <a:p>
            <a:pPr marL="12700" marR="9525" indent="456565" algn="just">
              <a:lnSpc>
                <a:spcPct val="107100"/>
              </a:lnSpc>
              <a:spcBef>
                <a:spcPts val="600"/>
              </a:spcBef>
              <a:buAutoNum type="arabicPeriod"/>
              <a:tabLst>
                <a:tab pos="657225" algn="l"/>
              </a:tabLst>
            </a:pP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khiển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10" dirty="0">
                <a:latin typeface="Times New Roman"/>
                <a:cs typeface="Times New Roman"/>
              </a:rPr>
              <a:t>tô, </a:t>
            </a:r>
            <a:r>
              <a:rPr sz="1400" spc="-5" dirty="0">
                <a:latin typeface="Times New Roman"/>
                <a:cs typeface="Times New Roman"/>
              </a:rPr>
              <a:t>máy </a:t>
            </a:r>
            <a:r>
              <a:rPr sz="1400" dirty="0">
                <a:latin typeface="Times New Roman"/>
                <a:cs typeface="Times New Roman"/>
              </a:rPr>
              <a:t>kéo, xe </a:t>
            </a:r>
            <a:r>
              <a:rPr sz="1400" spc="-5" dirty="0">
                <a:latin typeface="Times New Roman"/>
                <a:cs typeface="Times New Roman"/>
              </a:rPr>
              <a:t>máy </a:t>
            </a:r>
            <a:r>
              <a:rPr sz="1400" dirty="0">
                <a:latin typeface="Times New Roman"/>
                <a:cs typeface="Times New Roman"/>
              </a:rPr>
              <a:t>chuyên </a:t>
            </a:r>
            <a:r>
              <a:rPr sz="1400" spc="-5" dirty="0">
                <a:latin typeface="Times New Roman"/>
                <a:cs typeface="Times New Roman"/>
              </a:rPr>
              <a:t>dùng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trong </a:t>
            </a:r>
            <a:r>
              <a:rPr sz="1400" spc="-45" dirty="0">
                <a:latin typeface="Times New Roman"/>
                <a:cs typeface="Times New Roman"/>
              </a:rPr>
              <a:t>máu 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hơi </a:t>
            </a:r>
            <a:r>
              <a:rPr sz="1400" dirty="0">
                <a:latin typeface="Times New Roman"/>
                <a:cs typeface="Times New Roman"/>
              </a:rPr>
              <a:t>thở có </a:t>
            </a:r>
            <a:r>
              <a:rPr sz="1400" spc="-5" dirty="0">
                <a:latin typeface="Times New Roman"/>
                <a:cs typeface="Times New Roman"/>
              </a:rPr>
              <a:t>nồng </a:t>
            </a:r>
            <a:r>
              <a:rPr sz="1400" spc="5" dirty="0">
                <a:latin typeface="Times New Roman"/>
                <a:cs typeface="Times New Roman"/>
              </a:rPr>
              <a:t>độ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cồn.</a:t>
            </a:r>
            <a:endParaRPr sz="1400" dirty="0">
              <a:latin typeface="Times New Roman"/>
              <a:cs typeface="Times New Roman"/>
            </a:endParaRPr>
          </a:p>
          <a:p>
            <a:pPr marL="647700" indent="-179070" algn="just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648335" algn="l"/>
              </a:tabLst>
            </a:pPr>
            <a:r>
              <a:rPr sz="1400" spc="-5" dirty="0">
                <a:latin typeface="Times New Roman"/>
                <a:cs typeface="Times New Roman"/>
              </a:rPr>
              <a:t>Điều khiển </a:t>
            </a:r>
            <a:r>
              <a:rPr sz="1400" dirty="0">
                <a:latin typeface="Times New Roman"/>
                <a:cs typeface="Times New Roman"/>
              </a:rPr>
              <a:t>xe cơ giới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có giấy </a:t>
            </a:r>
            <a:r>
              <a:rPr sz="1400" spc="-5" dirty="0">
                <a:latin typeface="Times New Roman"/>
                <a:cs typeface="Times New Roman"/>
              </a:rPr>
              <a:t>phép lái xe theo quy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định.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07100"/>
              </a:lnSpc>
              <a:spcBef>
                <a:spcPts val="600"/>
              </a:spcBef>
              <a:buAutoNum type="arabicPeriod"/>
              <a:tabLst>
                <a:tab pos="663575" algn="l"/>
              </a:tabLst>
            </a:pP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dirty="0">
                <a:latin typeface="Times New Roman"/>
                <a:cs typeface="Times New Roman"/>
              </a:rPr>
              <a:t>xe ô tô tải và xe ô </a:t>
            </a:r>
            <a:r>
              <a:rPr sz="1400" spc="-5" dirty="0">
                <a:latin typeface="Times New Roman"/>
                <a:cs typeface="Times New Roman"/>
              </a:rPr>
              <a:t>tô khách </a:t>
            </a:r>
            <a:r>
              <a:rPr sz="1400" spc="5" dirty="0">
                <a:latin typeface="Times New Roman"/>
                <a:cs typeface="Times New Roman"/>
              </a:rPr>
              <a:t>hết </a:t>
            </a:r>
            <a:r>
              <a:rPr sz="1400" spc="-5" dirty="0">
                <a:latin typeface="Times New Roman"/>
                <a:cs typeface="Times New Roman"/>
              </a:rPr>
              <a:t>niên </a:t>
            </a:r>
            <a:r>
              <a:rPr sz="1400" dirty="0">
                <a:latin typeface="Times New Roman"/>
                <a:cs typeface="Times New Roman"/>
              </a:rPr>
              <a:t>hạn sử dụng hoặc </a:t>
            </a:r>
            <a:r>
              <a:rPr sz="1400" spc="-5" dirty="0">
                <a:latin typeface="Times New Roman"/>
                <a:cs typeface="Times New Roman"/>
              </a:rPr>
              <a:t>không bảo </a:t>
            </a:r>
            <a:r>
              <a:rPr sz="1400" spc="-30" dirty="0">
                <a:latin typeface="Times New Roman"/>
                <a:cs typeface="Times New Roman"/>
              </a:rPr>
              <a:t>đảm  </a:t>
            </a:r>
            <a:r>
              <a:rPr sz="1400" spc="-5" dirty="0">
                <a:latin typeface="Times New Roman"/>
                <a:cs typeface="Times New Roman"/>
              </a:rPr>
              <a:t>tiêu chuẩn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spc="5" dirty="0">
                <a:latin typeface="Times New Roman"/>
                <a:cs typeface="Times New Roman"/>
              </a:rPr>
              <a:t>kỹ </a:t>
            </a:r>
            <a:r>
              <a:rPr sz="1400" spc="-5" dirty="0">
                <a:latin typeface="Times New Roman"/>
                <a:cs typeface="Times New Roman"/>
              </a:rPr>
              <a:t>thuật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bảo </a:t>
            </a:r>
            <a:r>
              <a:rPr sz="1400" dirty="0">
                <a:latin typeface="Times New Roman"/>
                <a:cs typeface="Times New Roman"/>
              </a:rPr>
              <a:t>vệ </a:t>
            </a:r>
            <a:r>
              <a:rPr sz="1400" spc="-10" dirty="0" err="1">
                <a:latin typeface="Times New Roman"/>
                <a:cs typeface="Times New Roman"/>
              </a:rPr>
              <a:t>môi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bộ.</a:t>
            </a:r>
          </a:p>
          <a:p>
            <a:pPr marL="692150" indent="-223520" algn="just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692785" algn="l"/>
              </a:tabLst>
            </a:pPr>
            <a:r>
              <a:rPr sz="1400" spc="-5" dirty="0">
                <a:latin typeface="Times New Roman"/>
                <a:cs typeface="Times New Roman"/>
              </a:rPr>
              <a:t>Đua </a:t>
            </a:r>
            <a:r>
              <a:rPr sz="1400" dirty="0">
                <a:latin typeface="Times New Roman"/>
                <a:cs typeface="Times New Roman"/>
              </a:rPr>
              <a:t>xe, </a:t>
            </a:r>
            <a:r>
              <a:rPr sz="1400" spc="-5" dirty="0">
                <a:latin typeface="Times New Roman"/>
                <a:cs typeface="Times New Roman"/>
              </a:rPr>
              <a:t>cổ </a:t>
            </a:r>
            <a:r>
              <a:rPr sz="1400" dirty="0">
                <a:latin typeface="Times New Roman"/>
                <a:cs typeface="Times New Roman"/>
              </a:rPr>
              <a:t>vũ </a:t>
            </a:r>
            <a:r>
              <a:rPr sz="1400" spc="-5" dirty="0">
                <a:latin typeface="Times New Roman"/>
                <a:cs typeface="Times New Roman"/>
              </a:rPr>
              <a:t>đua </a:t>
            </a:r>
            <a:r>
              <a:rPr sz="1400" dirty="0">
                <a:latin typeface="Times New Roman"/>
                <a:cs typeface="Times New Roman"/>
              </a:rPr>
              <a:t>xe, tổ chức </a:t>
            </a:r>
            <a:r>
              <a:rPr sz="1400" spc="-5" dirty="0">
                <a:latin typeface="Times New Roman"/>
                <a:cs typeface="Times New Roman"/>
              </a:rPr>
              <a:t>đua xe trái phép, </a:t>
            </a:r>
            <a:r>
              <a:rPr sz="1400" dirty="0">
                <a:latin typeface="Times New Roman"/>
                <a:cs typeface="Times New Roman"/>
              </a:rPr>
              <a:t>lạng </a:t>
            </a:r>
            <a:r>
              <a:rPr sz="1400" spc="-5" dirty="0">
                <a:latin typeface="Times New Roman"/>
                <a:cs typeface="Times New Roman"/>
              </a:rPr>
              <a:t>lách, đánh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võng.</a:t>
            </a:r>
            <a:endParaRPr sz="14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ct val="107100"/>
              </a:lnSpc>
              <a:spcBef>
                <a:spcPts val="600"/>
              </a:spcBef>
              <a:buAutoNum type="arabicPeriod"/>
              <a:tabLst>
                <a:tab pos="658495" algn="l"/>
              </a:tabLst>
            </a:pPr>
            <a:r>
              <a:rPr sz="1400" spc="-5" dirty="0">
                <a:latin typeface="Times New Roman"/>
                <a:cs typeface="Times New Roman"/>
              </a:rPr>
              <a:t>Giao xe </a:t>
            </a:r>
            <a:r>
              <a:rPr sz="1400" dirty="0">
                <a:latin typeface="Times New Roman"/>
                <a:cs typeface="Times New Roman"/>
              </a:rPr>
              <a:t>cơ giới, </a:t>
            </a:r>
            <a:r>
              <a:rPr sz="1400" spc="-5" dirty="0">
                <a:latin typeface="Times New Roman"/>
                <a:cs typeface="Times New Roman"/>
              </a:rPr>
              <a:t>xe máy chuyên dùng </a:t>
            </a:r>
            <a:r>
              <a:rPr sz="1400" spc="-5" dirty="0" err="1">
                <a:latin typeface="Times New Roman"/>
                <a:cs typeface="Times New Roman"/>
              </a:rPr>
              <a:t>cho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 đủ </a:t>
            </a:r>
            <a:r>
              <a:rPr sz="1400" dirty="0">
                <a:latin typeface="Times New Roman"/>
                <a:cs typeface="Times New Roman"/>
              </a:rPr>
              <a:t>điều kiện </a:t>
            </a:r>
            <a:r>
              <a:rPr sz="1400" spc="-5" dirty="0">
                <a:latin typeface="Times New Roman"/>
                <a:cs typeface="Times New Roman"/>
              </a:rPr>
              <a:t>để </a:t>
            </a:r>
            <a:r>
              <a:rPr sz="1400" spc="-25" dirty="0">
                <a:latin typeface="Times New Roman"/>
                <a:cs typeface="Times New Roman"/>
              </a:rPr>
              <a:t>điều  </a:t>
            </a:r>
            <a:r>
              <a:rPr sz="1400" spc="-5" dirty="0">
                <a:latin typeface="Times New Roman"/>
                <a:cs typeface="Times New Roman"/>
              </a:rPr>
              <a:t>khiển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bộ.</a:t>
            </a:r>
          </a:p>
          <a:p>
            <a:pPr marL="643255" indent="-174625" algn="just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643890" algn="l"/>
              </a:tabLst>
            </a:pPr>
            <a:r>
              <a:rPr sz="1400" spc="-10" dirty="0">
                <a:latin typeface="Times New Roman"/>
                <a:cs typeface="Times New Roman"/>
              </a:rPr>
              <a:t>Điều khiển </a:t>
            </a:r>
            <a:r>
              <a:rPr sz="1400" spc="-5" dirty="0">
                <a:latin typeface="Times New Roman"/>
                <a:cs typeface="Times New Roman"/>
              </a:rPr>
              <a:t>xe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spc="-15" dirty="0">
                <a:latin typeface="Times New Roman"/>
                <a:cs typeface="Times New Roman"/>
              </a:rPr>
              <a:t>giới </a:t>
            </a:r>
            <a:r>
              <a:rPr sz="1400" spc="-10" dirty="0">
                <a:latin typeface="Times New Roman"/>
                <a:cs typeface="Times New Roman"/>
              </a:rPr>
              <a:t>chạy </a:t>
            </a:r>
            <a:r>
              <a:rPr sz="1400" spc="-5" dirty="0">
                <a:latin typeface="Times New Roman"/>
                <a:cs typeface="Times New Roman"/>
              </a:rPr>
              <a:t>quá tốc độ </a:t>
            </a:r>
            <a:r>
              <a:rPr sz="1400" spc="-15" dirty="0">
                <a:latin typeface="Times New Roman"/>
                <a:cs typeface="Times New Roman"/>
              </a:rPr>
              <a:t>quy </a:t>
            </a:r>
            <a:r>
              <a:rPr sz="1400" spc="-10" dirty="0">
                <a:latin typeface="Times New Roman"/>
                <a:cs typeface="Times New Roman"/>
              </a:rPr>
              <a:t>định, </a:t>
            </a:r>
            <a:r>
              <a:rPr sz="1400" spc="-10" dirty="0" err="1">
                <a:latin typeface="Times New Roman"/>
                <a:cs typeface="Times New Roman"/>
              </a:rPr>
              <a:t>giành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>
                <a:latin typeface="Times New Roman"/>
                <a:cs typeface="Times New Roman"/>
              </a:rPr>
              <a:t>, </a:t>
            </a:r>
            <a:r>
              <a:rPr lang="en-US" sz="1400" spc="-114" dirty="0" err="1" smtClean="0">
                <a:latin typeface="Times New Roman"/>
                <a:cs typeface="Times New Roman"/>
              </a:rPr>
              <a:t>vượt</a:t>
            </a:r>
            <a:r>
              <a:rPr lang="en-US" sz="1400" spc="-114" dirty="0" smtClean="0">
                <a:latin typeface="Times New Roman"/>
                <a:cs typeface="Times New Roman"/>
              </a:rPr>
              <a:t> </a:t>
            </a:r>
            <a:r>
              <a:rPr lang="en-US" sz="1400" spc="-114" dirty="0" err="1" smtClean="0">
                <a:latin typeface="Times New Roman"/>
                <a:cs typeface="Times New Roman"/>
              </a:rPr>
              <a:t>ẩu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07100"/>
              </a:lnSpc>
              <a:spcBef>
                <a:spcPts val="605"/>
              </a:spcBef>
              <a:buAutoNum type="arabicPeriod"/>
              <a:tabLst>
                <a:tab pos="655320" algn="l"/>
              </a:tabLst>
            </a:pPr>
            <a:r>
              <a:rPr sz="1400" dirty="0">
                <a:latin typeface="Times New Roman"/>
                <a:cs typeface="Times New Roman"/>
              </a:rPr>
              <a:t>Bấm còi, rú ga </a:t>
            </a:r>
            <a:r>
              <a:rPr sz="1400" spc="-5" dirty="0">
                <a:latin typeface="Times New Roman"/>
                <a:cs typeface="Times New Roman"/>
              </a:rPr>
              <a:t>liên </a:t>
            </a:r>
            <a:r>
              <a:rPr sz="1400" spc="5" dirty="0">
                <a:latin typeface="Times New Roman"/>
                <a:cs typeface="Times New Roman"/>
              </a:rPr>
              <a:t>tục; </a:t>
            </a:r>
            <a:r>
              <a:rPr sz="1400" dirty="0">
                <a:latin typeface="Times New Roman"/>
                <a:cs typeface="Times New Roman"/>
              </a:rPr>
              <a:t>bấm còi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gian </a:t>
            </a:r>
            <a:r>
              <a:rPr sz="1400" spc="5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22 </a:t>
            </a:r>
            <a:r>
              <a:rPr sz="1400" spc="5" dirty="0">
                <a:latin typeface="Times New Roman"/>
                <a:cs typeface="Times New Roman"/>
              </a:rPr>
              <a:t>giờ </a:t>
            </a:r>
            <a:r>
              <a:rPr sz="1400" spc="-5" dirty="0">
                <a:latin typeface="Times New Roman"/>
                <a:cs typeface="Times New Roman"/>
              </a:rPr>
              <a:t>đến </a:t>
            </a:r>
            <a:r>
              <a:rPr sz="1400" dirty="0">
                <a:latin typeface="Times New Roman"/>
                <a:cs typeface="Times New Roman"/>
              </a:rPr>
              <a:t>5 giờ, bấm còi  </a:t>
            </a:r>
            <a:r>
              <a:rPr sz="1400" spc="-5" dirty="0">
                <a:latin typeface="Times New Roman"/>
                <a:cs typeface="Times New Roman"/>
              </a:rPr>
              <a:t>hơi, </a:t>
            </a:r>
            <a:r>
              <a:rPr sz="1400" spc="5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đèn chiếu xa trong đô </a:t>
            </a:r>
            <a:r>
              <a:rPr sz="1400" dirty="0">
                <a:latin typeface="Times New Roman"/>
                <a:cs typeface="Times New Roman"/>
              </a:rPr>
              <a:t>thị và </a:t>
            </a:r>
            <a:r>
              <a:rPr sz="1400" spc="-5" dirty="0">
                <a:latin typeface="Times New Roman"/>
                <a:cs typeface="Times New Roman"/>
              </a:rPr>
              <a:t>khu đông </a:t>
            </a:r>
            <a:r>
              <a:rPr sz="1400" spc="-5" dirty="0" err="1">
                <a:latin typeface="Times New Roman"/>
                <a:cs typeface="Times New Roman"/>
              </a:rPr>
              <a:t>dân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30" dirty="0" smtClean="0">
                <a:latin typeface="Times New Roman"/>
                <a:cs typeface="Times New Roman"/>
              </a:rPr>
              <a:t>c</a:t>
            </a:r>
            <a:r>
              <a:rPr lang="vi-VN" sz="1400" spc="-130" dirty="0" smtClean="0">
                <a:latin typeface="Times New Roman"/>
                <a:cs typeface="Times New Roman"/>
              </a:rPr>
              <a:t>ư</a:t>
            </a:r>
            <a:r>
              <a:rPr sz="1400" spc="-130" dirty="0" smtClean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trừ các </a:t>
            </a:r>
            <a:r>
              <a:rPr sz="1400" dirty="0" err="1">
                <a:latin typeface="Times New Roman"/>
                <a:cs typeface="Times New Roman"/>
              </a:rPr>
              <a:t>xe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quyền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ưu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tiên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đang </a:t>
            </a:r>
            <a:r>
              <a:rPr sz="1400" dirty="0">
                <a:latin typeface="Times New Roman"/>
                <a:cs typeface="Times New Roman"/>
              </a:rPr>
              <a:t>đi làm nhiệm vụ </a:t>
            </a:r>
            <a:r>
              <a:rPr sz="1400" spc="-5" dirty="0">
                <a:latin typeface="Times New Roman"/>
                <a:cs typeface="Times New Roman"/>
              </a:rPr>
              <a:t>theo 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của Luật 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bộ.</a:t>
            </a:r>
          </a:p>
          <a:p>
            <a:pPr marL="12700" marR="6350" indent="456565" algn="just">
              <a:lnSpc>
                <a:spcPct val="107100"/>
              </a:lnSpc>
              <a:spcBef>
                <a:spcPts val="600"/>
              </a:spcBef>
              <a:buAutoNum type="arabicPeriod"/>
              <a:tabLst>
                <a:tab pos="657225" algn="l"/>
              </a:tabLst>
            </a:pP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chuyển hàng </a:t>
            </a:r>
            <a:r>
              <a:rPr sz="1400" spc="5" dirty="0" err="1">
                <a:latin typeface="Times New Roman"/>
                <a:cs typeface="Times New Roman"/>
              </a:rPr>
              <a:t>cấm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l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thông,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chuyển trái phép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thực </a:t>
            </a:r>
            <a:r>
              <a:rPr sz="1400" spc="-25" dirty="0">
                <a:latin typeface="Times New Roman"/>
                <a:cs typeface="Times New Roman"/>
              </a:rPr>
              <a:t>hiện  </a:t>
            </a:r>
            <a:r>
              <a:rPr sz="1400" dirty="0">
                <a:latin typeface="Times New Roman"/>
                <a:cs typeface="Times New Roman"/>
              </a:rPr>
              <a:t>đầy đủ các quy định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vận chuyển hàng nguy </a:t>
            </a:r>
            <a:r>
              <a:rPr sz="1400" dirty="0">
                <a:latin typeface="Times New Roman"/>
                <a:cs typeface="Times New Roman"/>
              </a:rPr>
              <a:t>hiểm, động </a:t>
            </a:r>
            <a:r>
              <a:rPr sz="1400" spc="-5" dirty="0">
                <a:latin typeface="Times New Roman"/>
                <a:cs typeface="Times New Roman"/>
              </a:rPr>
              <a:t>vật hoang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dã.</a:t>
            </a:r>
          </a:p>
          <a:p>
            <a:pPr marL="12700" marR="5080" indent="456565" algn="just">
              <a:lnSpc>
                <a:spcPct val="107100"/>
              </a:lnSpc>
              <a:spcBef>
                <a:spcPts val="600"/>
              </a:spcBef>
              <a:buAutoNum type="arabicPeriod"/>
              <a:tabLst>
                <a:tab pos="756285" algn="l"/>
              </a:tabLst>
            </a:pPr>
            <a:r>
              <a:rPr sz="1400" spc="-5" dirty="0">
                <a:latin typeface="Times New Roman"/>
                <a:cs typeface="Times New Roman"/>
              </a:rPr>
              <a:t>Đe </a:t>
            </a:r>
            <a:r>
              <a:rPr sz="1400" dirty="0">
                <a:latin typeface="Times New Roman"/>
                <a:cs typeface="Times New Roman"/>
              </a:rPr>
              <a:t>dọa, </a:t>
            </a:r>
            <a:r>
              <a:rPr sz="1400" spc="-5" dirty="0">
                <a:latin typeface="Times New Roman"/>
                <a:cs typeface="Times New Roman"/>
              </a:rPr>
              <a:t>xúc phạm, </a:t>
            </a:r>
            <a:r>
              <a:rPr sz="1400" dirty="0">
                <a:latin typeface="Times New Roman"/>
                <a:cs typeface="Times New Roman"/>
              </a:rPr>
              <a:t>tranh </a:t>
            </a:r>
            <a:r>
              <a:rPr sz="1400" spc="-5" dirty="0">
                <a:latin typeface="Times New Roman"/>
                <a:cs typeface="Times New Roman"/>
              </a:rPr>
              <a:t>giành, lôi kéo hành khách; </a:t>
            </a:r>
            <a:r>
              <a:rPr sz="1400" spc="5" dirty="0">
                <a:latin typeface="Times New Roman"/>
                <a:cs typeface="Times New Roman"/>
              </a:rPr>
              <a:t>bắt </a:t>
            </a:r>
            <a:r>
              <a:rPr sz="1400" spc="-10" dirty="0">
                <a:latin typeface="Times New Roman"/>
                <a:cs typeface="Times New Roman"/>
              </a:rPr>
              <a:t>ép </a:t>
            </a:r>
            <a:r>
              <a:rPr sz="1400" spc="-5" dirty="0">
                <a:latin typeface="Times New Roman"/>
                <a:cs typeface="Times New Roman"/>
              </a:rPr>
              <a:t>hành khách </a:t>
            </a:r>
            <a:r>
              <a:rPr sz="1400" spc="10" dirty="0">
                <a:latin typeface="Times New Roman"/>
                <a:cs typeface="Times New Roman"/>
              </a:rPr>
              <a:t>sử  </a:t>
            </a:r>
            <a:r>
              <a:rPr sz="1400" spc="-5" dirty="0">
                <a:latin typeface="Times New Roman"/>
                <a:cs typeface="Times New Roman"/>
              </a:rPr>
              <a:t>dụng dịch vụ ngoài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spc="-5" dirty="0">
                <a:latin typeface="Times New Roman"/>
                <a:cs typeface="Times New Roman"/>
              </a:rPr>
              <a:t>muốn; chuyển tải, </a:t>
            </a:r>
            <a:r>
              <a:rPr sz="1400" dirty="0">
                <a:latin typeface="Times New Roman"/>
                <a:cs typeface="Times New Roman"/>
              </a:rPr>
              <a:t>xuống </a:t>
            </a:r>
            <a:r>
              <a:rPr sz="1400" spc="-5" dirty="0">
                <a:latin typeface="Times New Roman"/>
                <a:cs typeface="Times New Roman"/>
              </a:rPr>
              <a:t>khách </a:t>
            </a:r>
            <a:r>
              <a:rPr sz="1400" dirty="0">
                <a:latin typeface="Times New Roman"/>
                <a:cs typeface="Times New Roman"/>
              </a:rPr>
              <a:t>hoặc các </a:t>
            </a:r>
            <a:r>
              <a:rPr sz="1400" spc="-5" dirty="0">
                <a:latin typeface="Times New Roman"/>
                <a:cs typeface="Times New Roman"/>
              </a:rPr>
              <a:t>hành vi khác </a:t>
            </a:r>
            <a:r>
              <a:rPr sz="1400" spc="5" dirty="0">
                <a:latin typeface="Times New Roman"/>
                <a:cs typeface="Times New Roman"/>
              </a:rPr>
              <a:t>nhằm </a:t>
            </a:r>
            <a:r>
              <a:rPr sz="1400" spc="-5" dirty="0">
                <a:latin typeface="Times New Roman"/>
                <a:cs typeface="Times New Roman"/>
              </a:rPr>
              <a:t>trốn  tránh phát </a:t>
            </a:r>
            <a:r>
              <a:rPr sz="1400" dirty="0">
                <a:latin typeface="Times New Roman"/>
                <a:cs typeface="Times New Roman"/>
              </a:rPr>
              <a:t>hiện xe </a:t>
            </a:r>
            <a:r>
              <a:rPr sz="1400" spc="-5" dirty="0">
                <a:latin typeface="Times New Roman"/>
                <a:cs typeface="Times New Roman"/>
              </a:rPr>
              <a:t>chở quá tải, quá </a:t>
            </a:r>
            <a:r>
              <a:rPr sz="1400" dirty="0" err="1">
                <a:latin typeface="Times New Roman"/>
                <a:cs typeface="Times New Roman"/>
              </a:rPr>
              <a:t>số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quy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định.</a:t>
            </a:r>
          </a:p>
          <a:p>
            <a:pPr marL="12700" marR="6350" indent="456565" algn="just">
              <a:lnSpc>
                <a:spcPct val="107100"/>
              </a:lnSpc>
              <a:spcBef>
                <a:spcPts val="605"/>
              </a:spcBef>
              <a:buAutoNum type="arabicPeriod"/>
              <a:tabLst>
                <a:tab pos="742315" algn="l"/>
              </a:tabLst>
            </a:pPr>
            <a:r>
              <a:rPr sz="1400" spc="-10" dirty="0">
                <a:latin typeface="Times New Roman"/>
                <a:cs typeface="Times New Roman"/>
              </a:rPr>
              <a:t>Kinh </a:t>
            </a:r>
            <a:r>
              <a:rPr sz="1400" spc="-5" dirty="0">
                <a:latin typeface="Times New Roman"/>
                <a:cs typeface="Times New Roman"/>
              </a:rPr>
              <a:t>doanh vận tải bằng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khi không đáp ứng đủ điều kiện kinh doanh  theo </a:t>
            </a:r>
            <a:r>
              <a:rPr sz="1400" dirty="0">
                <a:latin typeface="Times New Roman"/>
                <a:cs typeface="Times New Roman"/>
              </a:rPr>
              <a:t>quy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định.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8261"/>
            <a:ext cx="6246495" cy="8820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 algn="just">
              <a:lnSpc>
                <a:spcPct val="107100"/>
              </a:lnSpc>
              <a:spcBef>
                <a:spcPts val="100"/>
              </a:spcBef>
            </a:pPr>
            <a:r>
              <a:rPr sz="1400" spc="5" dirty="0">
                <a:latin typeface="Times New Roman"/>
                <a:cs typeface="Times New Roman"/>
              </a:rPr>
              <a:t>12. </a:t>
            </a:r>
            <a:r>
              <a:rPr sz="1400" spc="-5" dirty="0">
                <a:latin typeface="Times New Roman"/>
                <a:cs typeface="Times New Roman"/>
              </a:rPr>
              <a:t>Hành vi vi </a:t>
            </a:r>
            <a:r>
              <a:rPr sz="1400" spc="5" dirty="0">
                <a:latin typeface="Times New Roman"/>
                <a:cs typeface="Times New Roman"/>
              </a:rPr>
              <a:t>phạm </a:t>
            </a:r>
            <a:r>
              <a:rPr sz="1400" dirty="0">
                <a:latin typeface="Times New Roman"/>
                <a:cs typeface="Times New Roman"/>
              </a:rPr>
              <a:t>quy tắc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bộ, </a:t>
            </a:r>
            <a:r>
              <a:rPr sz="1400" spc="-5" dirty="0">
                <a:latin typeface="Times New Roman"/>
                <a:cs typeface="Times New Roman"/>
              </a:rPr>
              <a:t>hành vi khác </a:t>
            </a:r>
            <a:r>
              <a:rPr sz="1400" dirty="0">
                <a:latin typeface="Times New Roman"/>
                <a:cs typeface="Times New Roman"/>
              </a:rPr>
              <a:t>gây </a:t>
            </a:r>
            <a:r>
              <a:rPr sz="1400" spc="-5" dirty="0">
                <a:latin typeface="Times New Roman"/>
                <a:cs typeface="Times New Roman"/>
              </a:rPr>
              <a:t>nguy </a:t>
            </a:r>
            <a:r>
              <a:rPr sz="1400" spc="-15" dirty="0">
                <a:latin typeface="Times New Roman"/>
                <a:cs typeface="Times New Roman"/>
              </a:rPr>
              <a:t>hiểm  </a:t>
            </a:r>
            <a:r>
              <a:rPr sz="1400" spc="-5" dirty="0" err="1">
                <a:latin typeface="Times New Roman"/>
                <a:cs typeface="Times New Roman"/>
              </a:rPr>
              <a:t>cho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bộ.</a:t>
            </a:r>
          </a:p>
          <a:p>
            <a:pPr marL="662940" indent="-194310" algn="just">
              <a:lnSpc>
                <a:spcPct val="100000"/>
              </a:lnSpc>
              <a:spcBef>
                <a:spcPts val="720"/>
              </a:spcBef>
              <a:buAutoNum type="arabicParenR" startAt="2"/>
              <a:tabLst>
                <a:tab pos="6635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Thời gian </a:t>
            </a:r>
            <a:r>
              <a:rPr sz="1400" i="1" dirty="0">
                <a:latin typeface="Times New Roman"/>
                <a:cs typeface="Times New Roman"/>
              </a:rPr>
              <a:t>làm việc của </a:t>
            </a:r>
            <a:r>
              <a:rPr sz="1400" i="1" spc="-5" dirty="0">
                <a:latin typeface="Times New Roman"/>
                <a:cs typeface="Times New Roman"/>
              </a:rPr>
              <a:t>người lái </a:t>
            </a:r>
            <a:r>
              <a:rPr sz="1400" i="1" dirty="0">
                <a:latin typeface="Times New Roman"/>
                <a:cs typeface="Times New Roman"/>
              </a:rPr>
              <a:t>xe ô</a:t>
            </a:r>
            <a:r>
              <a:rPr sz="1400" i="1" spc="-8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501015" algn="just">
              <a:lnSpc>
                <a:spcPct val="1071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gian </a:t>
            </a:r>
            <a:r>
              <a:rPr sz="1400" dirty="0">
                <a:latin typeface="Times New Roman"/>
                <a:cs typeface="Times New Roman"/>
              </a:rPr>
              <a:t>làm </a:t>
            </a:r>
            <a:r>
              <a:rPr sz="1400" spc="5" dirty="0">
                <a:latin typeface="Times New Roman"/>
                <a:cs typeface="Times New Roman"/>
              </a:rPr>
              <a:t>việc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ô tô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quá 10 giờ trong một </a:t>
            </a:r>
            <a:r>
              <a:rPr sz="1400" spc="-80" dirty="0">
                <a:latin typeface="Times New Roman"/>
                <a:cs typeface="Times New Roman"/>
              </a:rPr>
              <a:t>ngày 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liên </a:t>
            </a:r>
            <a:r>
              <a:rPr sz="1400" dirty="0">
                <a:latin typeface="Times New Roman"/>
                <a:cs typeface="Times New Roman"/>
              </a:rPr>
              <a:t>tục </a:t>
            </a:r>
            <a:r>
              <a:rPr sz="1400" spc="-5" dirty="0">
                <a:latin typeface="Times New Roman"/>
                <a:cs typeface="Times New Roman"/>
              </a:rPr>
              <a:t>quá 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giờ.</a:t>
            </a:r>
          </a:p>
          <a:p>
            <a:pPr marL="662940" indent="-194310" algn="just">
              <a:lnSpc>
                <a:spcPct val="100000"/>
              </a:lnSpc>
              <a:spcBef>
                <a:spcPts val="720"/>
              </a:spcBef>
              <a:buAutoNum type="arabicParenR" startAt="3"/>
              <a:tabLst>
                <a:tab pos="6635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Tốc độ tối đa cho phép khi tham gia giao thông đường</a:t>
            </a:r>
            <a:r>
              <a:rPr sz="1400" i="1" spc="5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bộ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07200"/>
              </a:lnSpc>
              <a:spcBef>
                <a:spcPts val="600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 err="1">
                <a:latin typeface="Times New Roman"/>
                <a:cs typeface="Times New Roman"/>
              </a:rPr>
              <a:t>khiển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nghiêm </a:t>
            </a:r>
            <a:r>
              <a:rPr sz="1400" spc="-100" dirty="0">
                <a:latin typeface="Times New Roman"/>
                <a:cs typeface="Times New Roman"/>
              </a:rPr>
              <a:t>chỉnh  </a:t>
            </a:r>
            <a:r>
              <a:rPr sz="1400" spc="-5" dirty="0">
                <a:latin typeface="Times New Roman"/>
                <a:cs typeface="Times New Roman"/>
              </a:rPr>
              <a:t>chấp hành </a:t>
            </a:r>
            <a:r>
              <a:rPr sz="1400" dirty="0">
                <a:latin typeface="Times New Roman"/>
                <a:cs typeface="Times New Roman"/>
              </a:rPr>
              <a:t>quy định về tốc độ, </a:t>
            </a:r>
            <a:r>
              <a:rPr sz="1400" spc="-5" dirty="0">
                <a:latin typeface="Times New Roman"/>
                <a:cs typeface="Times New Roman"/>
              </a:rPr>
              <a:t>phải điều khiển </a:t>
            </a:r>
            <a:r>
              <a:rPr sz="1400" dirty="0">
                <a:latin typeface="Times New Roman"/>
                <a:cs typeface="Times New Roman"/>
              </a:rPr>
              <a:t>xe chạy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dirty="0">
                <a:latin typeface="Times New Roman"/>
                <a:cs typeface="Times New Roman"/>
              </a:rPr>
              <a:t>tốc </a:t>
            </a:r>
            <a:r>
              <a:rPr sz="1400" spc="-5" dirty="0">
                <a:latin typeface="Times New Roman"/>
                <a:cs typeface="Times New Roman"/>
              </a:rPr>
              <a:t>độ phù </a:t>
            </a:r>
            <a:r>
              <a:rPr sz="1400" dirty="0">
                <a:latin typeface="Times New Roman"/>
                <a:cs typeface="Times New Roman"/>
              </a:rPr>
              <a:t>hợp với </a:t>
            </a:r>
            <a:r>
              <a:rPr sz="1400" spc="-5" dirty="0">
                <a:latin typeface="Times New Roman"/>
                <a:cs typeface="Times New Roman"/>
              </a:rPr>
              <a:t>điều  </a:t>
            </a:r>
            <a:r>
              <a:rPr sz="1400" dirty="0">
                <a:latin typeface="Times New Roman"/>
                <a:cs typeface="Times New Roman"/>
              </a:rPr>
              <a:t>kiện </a:t>
            </a:r>
            <a:r>
              <a:rPr sz="1400" spc="-5" dirty="0">
                <a:latin typeface="Times New Roman"/>
                <a:cs typeface="Times New Roman"/>
              </a:rPr>
              <a:t>cầu, </a:t>
            </a:r>
            <a:r>
              <a:rPr sz="1400" spc="-75" dirty="0" smtClean="0">
                <a:latin typeface="Times New Roman"/>
                <a:cs typeface="Times New Roman"/>
              </a:rPr>
              <a:t>đ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10" dirty="0">
                <a:latin typeface="Times New Roman"/>
                <a:cs typeface="Times New Roman"/>
              </a:rPr>
              <a:t>mật </a:t>
            </a:r>
            <a:r>
              <a:rPr sz="1400" spc="-5" dirty="0">
                <a:latin typeface="Times New Roman"/>
                <a:cs typeface="Times New Roman"/>
              </a:rPr>
              <a:t>độ giao thông, </a:t>
            </a:r>
            <a:r>
              <a:rPr sz="1400" spc="5" dirty="0">
                <a:latin typeface="Times New Roman"/>
                <a:cs typeface="Times New Roman"/>
              </a:rPr>
              <a:t>địa </a:t>
            </a:r>
            <a:r>
              <a:rPr sz="1400" spc="-5" dirty="0">
                <a:latin typeface="Times New Roman"/>
                <a:cs typeface="Times New Roman"/>
              </a:rPr>
              <a:t>hình, thời </a:t>
            </a:r>
            <a:r>
              <a:rPr sz="1400" dirty="0">
                <a:latin typeface="Times New Roman"/>
                <a:cs typeface="Times New Roman"/>
              </a:rPr>
              <a:t>tiết để </a:t>
            </a:r>
            <a:r>
              <a:rPr sz="1400" spc="-5" dirty="0">
                <a:latin typeface="Times New Roman"/>
                <a:cs typeface="Times New Roman"/>
              </a:rPr>
              <a:t>bảo </a:t>
            </a:r>
            <a:r>
              <a:rPr sz="1400" dirty="0">
                <a:latin typeface="Times New Roman"/>
                <a:cs typeface="Times New Roman"/>
              </a:rPr>
              <a:t>đảm an </a:t>
            </a:r>
            <a:r>
              <a:rPr sz="1400" spc="-5" dirty="0">
                <a:latin typeface="Times New Roman"/>
                <a:cs typeface="Times New Roman"/>
              </a:rPr>
              <a:t>toàn giao thông,  </a:t>
            </a:r>
            <a:r>
              <a:rPr sz="1400" dirty="0">
                <a:latin typeface="Times New Roman"/>
                <a:cs typeface="Times New Roman"/>
              </a:rPr>
              <a:t>phải thực </a:t>
            </a:r>
            <a:r>
              <a:rPr sz="1400" spc="-5" dirty="0">
                <a:latin typeface="Times New Roman"/>
                <a:cs typeface="Times New Roman"/>
              </a:rPr>
              <a:t>hiện giới </a:t>
            </a:r>
            <a:r>
              <a:rPr sz="1400" dirty="0">
                <a:latin typeface="Times New Roman"/>
                <a:cs typeface="Times New Roman"/>
              </a:rPr>
              <a:t>hạn </a:t>
            </a:r>
            <a:r>
              <a:rPr sz="1400" spc="5" dirty="0">
                <a:latin typeface="Times New Roman"/>
                <a:cs typeface="Times New Roman"/>
              </a:rPr>
              <a:t>tốc </a:t>
            </a:r>
            <a:r>
              <a:rPr sz="1400" spc="-5" dirty="0">
                <a:latin typeface="Times New Roman"/>
                <a:cs typeface="Times New Roman"/>
              </a:rPr>
              <a:t>độ tối </a:t>
            </a:r>
            <a:r>
              <a:rPr sz="1400" dirty="0">
                <a:latin typeface="Times New Roman"/>
                <a:cs typeface="Times New Roman"/>
              </a:rPr>
              <a:t>đa của </a:t>
            </a:r>
            <a:r>
              <a:rPr sz="1400" spc="-5" dirty="0">
                <a:latin typeface="Times New Roman"/>
                <a:cs typeface="Times New Roman"/>
              </a:rPr>
              <a:t>xe theo </a:t>
            </a:r>
            <a:r>
              <a:rPr sz="1400" dirty="0">
                <a:latin typeface="Times New Roman"/>
                <a:cs typeface="Times New Roman"/>
              </a:rPr>
              <a:t>chỉ </a:t>
            </a:r>
            <a:r>
              <a:rPr sz="1400" spc="-5" dirty="0">
                <a:latin typeface="Times New Roman"/>
                <a:cs typeface="Times New Roman"/>
              </a:rPr>
              <a:t>dẫn </a:t>
            </a:r>
            <a:r>
              <a:rPr sz="1400" dirty="0">
                <a:latin typeface="Times New Roman"/>
                <a:cs typeface="Times New Roman"/>
              </a:rPr>
              <a:t>của biển </a:t>
            </a:r>
            <a:r>
              <a:rPr sz="1400" spc="-5" dirty="0">
                <a:latin typeface="Times New Roman"/>
                <a:cs typeface="Times New Roman"/>
              </a:rPr>
              <a:t>báo hiệu </a:t>
            </a:r>
            <a:r>
              <a:rPr sz="1400" dirty="0">
                <a:latin typeface="Times New Roman"/>
                <a:cs typeface="Times New Roman"/>
              </a:rPr>
              <a:t>hạn chế tốc  </a:t>
            </a:r>
            <a:r>
              <a:rPr sz="1400" spc="5" dirty="0">
                <a:latin typeface="Times New Roman"/>
                <a:cs typeface="Times New Roman"/>
              </a:rPr>
              <a:t>độ. </a:t>
            </a:r>
            <a:r>
              <a:rPr sz="1400" spc="-5" dirty="0">
                <a:latin typeface="Times New Roman"/>
                <a:cs typeface="Times New Roman"/>
              </a:rPr>
              <a:t>Khi không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biển báo hiệu </a:t>
            </a:r>
            <a:r>
              <a:rPr sz="1400" dirty="0">
                <a:latin typeface="Times New Roman"/>
                <a:cs typeface="Times New Roman"/>
              </a:rPr>
              <a:t>hạn </a:t>
            </a:r>
            <a:r>
              <a:rPr sz="1400" spc="-5" dirty="0">
                <a:latin typeface="Times New Roman"/>
                <a:cs typeface="Times New Roman"/>
              </a:rPr>
              <a:t>chế tốc </a:t>
            </a:r>
            <a:r>
              <a:rPr sz="1400" dirty="0" err="1">
                <a:latin typeface="Times New Roman"/>
                <a:cs typeface="Times New Roman"/>
              </a:rPr>
              <a:t>độ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spc="5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phải thực </a:t>
            </a:r>
            <a:r>
              <a:rPr sz="1400" dirty="0">
                <a:latin typeface="Times New Roman"/>
                <a:cs typeface="Times New Roman"/>
              </a:rPr>
              <a:t>hiện giới </a:t>
            </a:r>
            <a:r>
              <a:rPr sz="1400" spc="-5" dirty="0">
                <a:latin typeface="Times New Roman"/>
                <a:cs typeface="Times New Roman"/>
              </a:rPr>
              <a:t>hạn </a:t>
            </a:r>
            <a:r>
              <a:rPr sz="1400" spc="-40" dirty="0">
                <a:latin typeface="Times New Roman"/>
                <a:cs typeface="Times New Roman"/>
              </a:rPr>
              <a:t>tốc 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10" dirty="0">
                <a:latin typeface="Times New Roman"/>
                <a:cs typeface="Times New Roman"/>
              </a:rPr>
              <a:t>tối </a:t>
            </a:r>
            <a:r>
              <a:rPr sz="1400" dirty="0">
                <a:latin typeface="Times New Roman"/>
                <a:cs typeface="Times New Roman"/>
              </a:rPr>
              <a:t>đa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dirty="0">
                <a:latin typeface="Times New Roman"/>
                <a:cs typeface="Times New Roman"/>
              </a:rPr>
              <a:t>quy định </a:t>
            </a:r>
            <a:r>
              <a:rPr sz="1400" i="1" spc="-5" dirty="0">
                <a:latin typeface="Times New Roman"/>
                <a:cs typeface="Times New Roman"/>
              </a:rPr>
              <a:t>“</a:t>
            </a:r>
            <a:r>
              <a:rPr sz="1400" spc="-5" dirty="0">
                <a:latin typeface="Times New Roman"/>
                <a:cs typeface="Times New Roman"/>
              </a:rPr>
              <a:t>Tốc độ tối </a:t>
            </a:r>
            <a:r>
              <a:rPr sz="1400" dirty="0">
                <a:latin typeface="Times New Roman"/>
                <a:cs typeface="Times New Roman"/>
              </a:rPr>
              <a:t>đa </a:t>
            </a:r>
            <a:r>
              <a:rPr sz="1400" spc="-5" dirty="0">
                <a:latin typeface="Times New Roman"/>
                <a:cs typeface="Times New Roman"/>
              </a:rPr>
              <a:t>cho phép trong khu </a:t>
            </a:r>
            <a:r>
              <a:rPr sz="1400" spc="5" dirty="0">
                <a:latin typeface="Times New Roman"/>
                <a:cs typeface="Times New Roman"/>
              </a:rPr>
              <a:t>vực </a:t>
            </a:r>
            <a:r>
              <a:rPr sz="1400" spc="-5" dirty="0">
                <a:latin typeface="Times New Roman"/>
                <a:cs typeface="Times New Roman"/>
              </a:rPr>
              <a:t>đông </a:t>
            </a:r>
            <a:r>
              <a:rPr sz="1400" spc="-5" dirty="0" err="1">
                <a:latin typeface="Times New Roman"/>
                <a:cs typeface="Times New Roman"/>
              </a:rPr>
              <a:t>dân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30" dirty="0" smtClean="0">
                <a:latin typeface="Times New Roman"/>
                <a:cs typeface="Times New Roman"/>
              </a:rPr>
              <a:t>c</a:t>
            </a:r>
            <a:r>
              <a:rPr lang="vi-VN" sz="1400" spc="-130" dirty="0" smtClean="0">
                <a:latin typeface="Times New Roman"/>
                <a:cs typeface="Times New Roman"/>
              </a:rPr>
              <a:t>ư</a:t>
            </a:r>
            <a:r>
              <a:rPr sz="1400" spc="-130" dirty="0" smtClean="0">
                <a:latin typeface="Times New Roman"/>
                <a:cs typeface="Times New Roman"/>
              </a:rPr>
              <a:t>” </a:t>
            </a:r>
            <a:r>
              <a:rPr sz="1400" spc="-45" dirty="0">
                <a:latin typeface="Times New Roman"/>
                <a:cs typeface="Times New Roman"/>
              </a:rPr>
              <a:t>và  </a:t>
            </a:r>
            <a:r>
              <a:rPr sz="1400" spc="-5" dirty="0">
                <a:latin typeface="Times New Roman"/>
                <a:cs typeface="Times New Roman"/>
              </a:rPr>
              <a:t>“Tốc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10" dirty="0">
                <a:latin typeface="Times New Roman"/>
                <a:cs typeface="Times New Roman"/>
              </a:rPr>
              <a:t>tối </a:t>
            </a:r>
            <a:r>
              <a:rPr sz="1400" dirty="0">
                <a:latin typeface="Times New Roman"/>
                <a:cs typeface="Times New Roman"/>
              </a:rPr>
              <a:t>đa </a:t>
            </a:r>
            <a:r>
              <a:rPr sz="1400" spc="-10" dirty="0">
                <a:latin typeface="Times New Roman"/>
                <a:cs typeface="Times New Roman"/>
              </a:rPr>
              <a:t>cho </a:t>
            </a:r>
            <a:r>
              <a:rPr sz="1400" spc="-5" dirty="0">
                <a:latin typeface="Times New Roman"/>
                <a:cs typeface="Times New Roman"/>
              </a:rPr>
              <a:t>phép ngoài khu </a:t>
            </a:r>
            <a:r>
              <a:rPr sz="1400" spc="5" dirty="0">
                <a:latin typeface="Times New Roman"/>
                <a:cs typeface="Times New Roman"/>
              </a:rPr>
              <a:t>vực </a:t>
            </a:r>
            <a:r>
              <a:rPr sz="1400" spc="-10" dirty="0">
                <a:latin typeface="Times New Roman"/>
                <a:cs typeface="Times New Roman"/>
              </a:rPr>
              <a:t>đông </a:t>
            </a:r>
            <a:r>
              <a:rPr sz="1400" spc="-5" dirty="0" err="1">
                <a:latin typeface="Times New Roman"/>
                <a:cs typeface="Times New Roman"/>
              </a:rPr>
              <a:t>dân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c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smtClean="0">
                <a:latin typeface="Times New Roman"/>
                <a:cs typeface="Times New Roman"/>
              </a:rPr>
              <a:t>”.</a:t>
            </a:r>
            <a:endParaRPr sz="1400" dirty="0">
              <a:latin typeface="Times New Roman"/>
              <a:cs typeface="Times New Roman"/>
            </a:endParaRPr>
          </a:p>
          <a:p>
            <a:pPr marL="662940" indent="-194310" algn="just">
              <a:lnSpc>
                <a:spcPct val="100000"/>
              </a:lnSpc>
              <a:spcBef>
                <a:spcPts val="720"/>
              </a:spcBef>
              <a:buAutoNum type="arabicParenR" startAt="4"/>
              <a:tabLst>
                <a:tab pos="6635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Khoảng </a:t>
            </a:r>
            <a:r>
              <a:rPr sz="1400" i="1" spc="-10" dirty="0">
                <a:latin typeface="Times New Roman"/>
                <a:cs typeface="Times New Roman"/>
              </a:rPr>
              <a:t>cách </a:t>
            </a:r>
            <a:r>
              <a:rPr sz="1400" i="1" spc="-5" dirty="0">
                <a:latin typeface="Times New Roman"/>
                <a:cs typeface="Times New Roman"/>
              </a:rPr>
              <a:t>an toàn </a:t>
            </a:r>
            <a:r>
              <a:rPr sz="1400" i="1" dirty="0">
                <a:latin typeface="Times New Roman"/>
                <a:cs typeface="Times New Roman"/>
              </a:rPr>
              <a:t>giữa </a:t>
            </a:r>
            <a:r>
              <a:rPr sz="1400" i="1" spc="-5" dirty="0">
                <a:latin typeface="Times New Roman"/>
                <a:cs typeface="Times New Roman"/>
              </a:rPr>
              <a:t>hai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xe</a:t>
            </a:r>
            <a:endParaRPr sz="1400" dirty="0">
              <a:latin typeface="Times New Roman"/>
              <a:cs typeface="Times New Roman"/>
            </a:endParaRPr>
          </a:p>
          <a:p>
            <a:pPr marL="12700" marR="6985" indent="456565" algn="just">
              <a:lnSpc>
                <a:spcPct val="107100"/>
              </a:lnSpc>
              <a:spcBef>
                <a:spcPts val="600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 err="1">
                <a:latin typeface="Times New Roman"/>
                <a:cs typeface="Times New Roman"/>
              </a:rPr>
              <a:t>khiển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 </a:t>
            </a:r>
            <a:r>
              <a:rPr sz="1400" dirty="0">
                <a:latin typeface="Times New Roman"/>
                <a:cs typeface="Times New Roman"/>
              </a:rPr>
              <a:t>phải giữ </a:t>
            </a:r>
            <a:r>
              <a:rPr sz="1400" spc="-95" dirty="0">
                <a:latin typeface="Times New Roman"/>
                <a:cs typeface="Times New Roman"/>
              </a:rPr>
              <a:t>khoảng  </a:t>
            </a:r>
            <a:r>
              <a:rPr sz="1400" dirty="0">
                <a:latin typeface="Times New Roman"/>
                <a:cs typeface="Times New Roman"/>
              </a:rPr>
              <a:t>cách an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xe chạy </a:t>
            </a:r>
            <a:r>
              <a:rPr sz="1400" spc="-5" dirty="0" err="1">
                <a:latin typeface="Times New Roman"/>
                <a:cs typeface="Times New Roman"/>
              </a:rPr>
              <a:t>liền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err="1" smtClean="0">
                <a:latin typeface="Times New Roman"/>
                <a:cs typeface="Times New Roman"/>
              </a:rPr>
              <a:t>tr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xe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mình </a:t>
            </a:r>
            <a:r>
              <a:rPr sz="1400" spc="5" dirty="0">
                <a:latin typeface="Times New Roman"/>
                <a:cs typeface="Times New Roman"/>
              </a:rPr>
              <a:t>vừa </a:t>
            </a:r>
            <a:r>
              <a:rPr sz="1400" dirty="0">
                <a:latin typeface="Times New Roman"/>
                <a:cs typeface="Times New Roman"/>
              </a:rPr>
              <a:t>đủ để có thể </a:t>
            </a:r>
            <a:r>
              <a:rPr sz="1400" spc="-5" dirty="0">
                <a:latin typeface="Times New Roman"/>
                <a:cs typeface="Times New Roman"/>
              </a:rPr>
              <a:t>nhìn </a:t>
            </a:r>
            <a:r>
              <a:rPr sz="1400" dirty="0">
                <a:latin typeface="Times New Roman"/>
                <a:cs typeface="Times New Roman"/>
              </a:rPr>
              <a:t>thấy rõ </a:t>
            </a:r>
            <a:r>
              <a:rPr sz="1400" spc="-65" dirty="0">
                <a:latin typeface="Times New Roman"/>
                <a:cs typeface="Times New Roman"/>
              </a:rPr>
              <a:t>và  </a:t>
            </a:r>
            <a:r>
              <a:rPr sz="1400" spc="-5" dirty="0">
                <a:latin typeface="Times New Roman"/>
                <a:cs typeface="Times New Roman"/>
              </a:rPr>
              <a:t>phanh dừng </a:t>
            </a:r>
            <a:r>
              <a:rPr sz="1400" dirty="0">
                <a:latin typeface="Times New Roman"/>
                <a:cs typeface="Times New Roman"/>
              </a:rPr>
              <a:t>xe kịp </a:t>
            </a:r>
            <a:r>
              <a:rPr sz="1400" spc="-5" dirty="0">
                <a:latin typeface="Times New Roman"/>
                <a:cs typeface="Times New Roman"/>
              </a:rPr>
              <a:t>thời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 err="1">
                <a:latin typeface="Times New Roman"/>
                <a:cs typeface="Times New Roman"/>
              </a:rPr>
              <a:t>tránh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nguy </a:t>
            </a:r>
            <a:r>
              <a:rPr sz="1400" dirty="0">
                <a:latin typeface="Times New Roman"/>
                <a:cs typeface="Times New Roman"/>
              </a:rPr>
              <a:t>cơ gây tai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nạn.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072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Ở nơi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biển </a:t>
            </a:r>
            <a:r>
              <a:rPr sz="1400" spc="-5" dirty="0">
                <a:latin typeface="Times New Roman"/>
                <a:cs typeface="Times New Roman"/>
              </a:rPr>
              <a:t>báo </a:t>
            </a:r>
            <a:r>
              <a:rPr sz="1400" dirty="0">
                <a:latin typeface="Times New Roman"/>
                <a:cs typeface="Times New Roman"/>
              </a:rPr>
              <a:t>“Cự ly tối </a:t>
            </a:r>
            <a:r>
              <a:rPr sz="1400" spc="-5" dirty="0">
                <a:latin typeface="Times New Roman"/>
                <a:cs typeface="Times New Roman"/>
              </a:rPr>
              <a:t>thiểu giữa </a:t>
            </a:r>
            <a:r>
              <a:rPr sz="1400" dirty="0">
                <a:latin typeface="Times New Roman"/>
                <a:cs typeface="Times New Roman"/>
              </a:rPr>
              <a:t>hai xe”,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phải giữ </a:t>
            </a:r>
            <a:r>
              <a:rPr sz="1400" spc="-20" dirty="0">
                <a:latin typeface="Times New Roman"/>
                <a:cs typeface="Times New Roman"/>
              </a:rPr>
              <a:t>khoảng 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cách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>
                <a:latin typeface="Times New Roman"/>
                <a:cs typeface="Times New Roman"/>
              </a:rPr>
              <a:t>đối với xe chạy </a:t>
            </a:r>
            <a:r>
              <a:rPr sz="1400" dirty="0" err="1">
                <a:latin typeface="Times New Roman"/>
                <a:cs typeface="Times New Roman"/>
              </a:rPr>
              <a:t>liền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err="1" smtClean="0">
                <a:latin typeface="Times New Roman"/>
                <a:cs typeface="Times New Roman"/>
              </a:rPr>
              <a:t>tr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mình không </a:t>
            </a:r>
            <a:r>
              <a:rPr sz="1400" dirty="0">
                <a:latin typeface="Times New Roman"/>
                <a:cs typeface="Times New Roman"/>
              </a:rPr>
              <a:t>nhỏ </a:t>
            </a:r>
            <a:r>
              <a:rPr sz="1400" spc="-5" dirty="0">
                <a:latin typeface="Times New Roman"/>
                <a:cs typeface="Times New Roman"/>
              </a:rPr>
              <a:t>hơn </a:t>
            </a:r>
            <a:r>
              <a:rPr sz="1400" dirty="0">
                <a:latin typeface="Times New Roman"/>
                <a:cs typeface="Times New Roman"/>
              </a:rPr>
              <a:t>số </a:t>
            </a:r>
            <a:r>
              <a:rPr sz="1400" spc="-5" dirty="0">
                <a:latin typeface="Times New Roman"/>
                <a:cs typeface="Times New Roman"/>
              </a:rPr>
              <a:t>ghi trên </a:t>
            </a:r>
            <a:r>
              <a:rPr sz="1400" spc="-35" dirty="0">
                <a:latin typeface="Times New Roman"/>
                <a:cs typeface="Times New Roman"/>
              </a:rPr>
              <a:t>biển  </a:t>
            </a:r>
            <a:r>
              <a:rPr sz="1400" spc="-5" dirty="0">
                <a:latin typeface="Times New Roman"/>
                <a:cs typeface="Times New Roman"/>
              </a:rPr>
              <a:t>báo.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1071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Ở nơi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có biển báo </a:t>
            </a:r>
            <a:r>
              <a:rPr sz="1400" spc="-10" dirty="0">
                <a:latin typeface="Times New Roman"/>
                <a:cs typeface="Times New Roman"/>
              </a:rPr>
              <a:t>“Cự </a:t>
            </a:r>
            <a:r>
              <a:rPr sz="1400" spc="5" dirty="0">
                <a:latin typeface="Times New Roman"/>
                <a:cs typeface="Times New Roman"/>
              </a:rPr>
              <a:t>ly </a:t>
            </a:r>
            <a:r>
              <a:rPr sz="1400" dirty="0">
                <a:latin typeface="Times New Roman"/>
                <a:cs typeface="Times New Roman"/>
              </a:rPr>
              <a:t>tối </a:t>
            </a:r>
            <a:r>
              <a:rPr sz="1400" spc="-5" dirty="0">
                <a:latin typeface="Times New Roman"/>
                <a:cs typeface="Times New Roman"/>
              </a:rPr>
              <a:t>thiểu giữa hai </a:t>
            </a:r>
            <a:r>
              <a:rPr sz="1400" dirty="0">
                <a:latin typeface="Times New Roman"/>
                <a:cs typeface="Times New Roman"/>
              </a:rPr>
              <a:t>xe”,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phải </a:t>
            </a:r>
            <a:r>
              <a:rPr sz="1400" spc="-25" dirty="0">
                <a:latin typeface="Times New Roman"/>
                <a:cs typeface="Times New Roman"/>
              </a:rPr>
              <a:t>giữ  </a:t>
            </a:r>
            <a:r>
              <a:rPr sz="1400" spc="-5" dirty="0">
                <a:latin typeface="Times New Roman"/>
                <a:cs typeface="Times New Roman"/>
              </a:rPr>
              <a:t>khoảng cách </a:t>
            </a:r>
            <a:r>
              <a:rPr sz="140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không </a:t>
            </a:r>
            <a:r>
              <a:rPr sz="1400" dirty="0">
                <a:latin typeface="Times New Roman"/>
                <a:cs typeface="Times New Roman"/>
              </a:rPr>
              <a:t>nhỏ </a:t>
            </a:r>
            <a:r>
              <a:rPr sz="1400" spc="-5" dirty="0">
                <a:latin typeface="Times New Roman"/>
                <a:cs typeface="Times New Roman"/>
              </a:rPr>
              <a:t>hơn 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ứng với </a:t>
            </a:r>
            <a:r>
              <a:rPr sz="1400" spc="-10" dirty="0">
                <a:latin typeface="Times New Roman"/>
                <a:cs typeface="Times New Roman"/>
              </a:rPr>
              <a:t>mỗi </a:t>
            </a:r>
            <a:r>
              <a:rPr sz="1400" dirty="0">
                <a:latin typeface="Times New Roman"/>
                <a:cs typeface="Times New Roman"/>
              </a:rPr>
              <a:t>tốc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độ.</a:t>
            </a:r>
          </a:p>
          <a:p>
            <a:pPr marL="662940" indent="-194310" algn="just">
              <a:lnSpc>
                <a:spcPct val="100000"/>
              </a:lnSpc>
              <a:spcBef>
                <a:spcPts val="720"/>
              </a:spcBef>
              <a:buAutoNum type="arabicParenR" startAt="5"/>
              <a:tabLst>
                <a:tab pos="6635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Các quy </a:t>
            </a:r>
            <a:r>
              <a:rPr sz="1400" i="1" dirty="0">
                <a:latin typeface="Times New Roman"/>
                <a:cs typeface="Times New Roman"/>
              </a:rPr>
              <a:t>định </a:t>
            </a:r>
            <a:r>
              <a:rPr sz="1400" i="1" spc="-5" dirty="0">
                <a:latin typeface="Times New Roman"/>
                <a:cs typeface="Times New Roman"/>
              </a:rPr>
              <a:t>khác </a:t>
            </a:r>
            <a:r>
              <a:rPr sz="1400" i="1" dirty="0">
                <a:latin typeface="Times New Roman"/>
                <a:cs typeface="Times New Roman"/>
              </a:rPr>
              <a:t>về </a:t>
            </a:r>
            <a:r>
              <a:rPr sz="1400" i="1" spc="-5" dirty="0">
                <a:latin typeface="Times New Roman"/>
                <a:cs typeface="Times New Roman"/>
              </a:rPr>
              <a:t>quy </a:t>
            </a:r>
            <a:r>
              <a:rPr sz="1400" i="1" dirty="0">
                <a:latin typeface="Times New Roman"/>
                <a:cs typeface="Times New Roman"/>
              </a:rPr>
              <a:t>tắc </a:t>
            </a:r>
            <a:r>
              <a:rPr sz="1400" i="1" spc="-5" dirty="0">
                <a:latin typeface="Times New Roman"/>
                <a:cs typeface="Times New Roman"/>
              </a:rPr>
              <a:t>giao thông đường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bộ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Ngoài trách </a:t>
            </a:r>
            <a:r>
              <a:rPr sz="1400" dirty="0">
                <a:latin typeface="Times New Roman"/>
                <a:cs typeface="Times New Roman"/>
              </a:rPr>
              <a:t>nhiệm và </a:t>
            </a:r>
            <a:r>
              <a:rPr sz="1400" spc="-5" dirty="0">
                <a:latin typeface="Times New Roman"/>
                <a:cs typeface="Times New Roman"/>
              </a:rPr>
              <a:t>quyền hạn </a:t>
            </a:r>
            <a:r>
              <a:rPr sz="1400" dirty="0">
                <a:latin typeface="Times New Roman"/>
                <a:cs typeface="Times New Roman"/>
              </a:rPr>
              <a:t>thực </a:t>
            </a:r>
            <a:r>
              <a:rPr sz="1400" spc="-5" dirty="0">
                <a:latin typeface="Times New Roman"/>
                <a:cs typeface="Times New Roman"/>
              </a:rPr>
              <a:t>hiện các 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trên, </a:t>
            </a:r>
            <a:r>
              <a:rPr sz="1400" spc="-80" dirty="0" smtClean="0">
                <a:latin typeface="Times New Roman"/>
                <a:cs typeface="Times New Roman"/>
              </a:rPr>
              <a:t>ng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ời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spc="-50" dirty="0">
                <a:latin typeface="Times New Roman"/>
                <a:cs typeface="Times New Roman"/>
              </a:rPr>
              <a:t>còn 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tuân </a:t>
            </a:r>
            <a:r>
              <a:rPr sz="1400" dirty="0">
                <a:latin typeface="Times New Roman"/>
                <a:cs typeface="Times New Roman"/>
              </a:rPr>
              <a:t>thủ </a:t>
            </a:r>
            <a:r>
              <a:rPr sz="1400" spc="-5" dirty="0">
                <a:latin typeface="Times New Roman"/>
                <a:cs typeface="Times New Roman"/>
              </a:rPr>
              <a:t>theo những 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tắc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bộ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err="1" smtClean="0">
                <a:latin typeface="Times New Roman"/>
                <a:cs typeface="Times New Roman"/>
              </a:rPr>
              <a:t>nh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smtClean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Sử </a:t>
            </a:r>
            <a:r>
              <a:rPr sz="1400" spc="-75" dirty="0">
                <a:latin typeface="Times New Roman"/>
                <a:cs typeface="Times New Roman"/>
              </a:rPr>
              <a:t>dụng  </a:t>
            </a:r>
            <a:r>
              <a:rPr sz="1400" dirty="0" err="1">
                <a:latin typeface="Times New Roman"/>
                <a:cs typeface="Times New Roman"/>
              </a:rPr>
              <a:t>làn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đ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>
                <a:latin typeface="Times New Roman"/>
                <a:cs typeface="Times New Roman"/>
              </a:rPr>
              <a:t>; </a:t>
            </a:r>
            <a:r>
              <a:rPr sz="1400" spc="-110" dirty="0" smtClean="0">
                <a:latin typeface="Times New Roman"/>
                <a:cs typeface="Times New Roman"/>
              </a:rPr>
              <a:t>V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ợt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xe; </a:t>
            </a:r>
            <a:r>
              <a:rPr sz="1400" spc="-5" dirty="0" err="1">
                <a:latin typeface="Times New Roman"/>
                <a:cs typeface="Times New Roman"/>
              </a:rPr>
              <a:t>Chuyển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h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xe; Lùi </a:t>
            </a:r>
            <a:r>
              <a:rPr sz="1400" dirty="0">
                <a:latin typeface="Times New Roman"/>
                <a:cs typeface="Times New Roman"/>
              </a:rPr>
              <a:t>xe; </a:t>
            </a:r>
            <a:r>
              <a:rPr sz="1400" spc="-10" dirty="0">
                <a:latin typeface="Times New Roman"/>
                <a:cs typeface="Times New Roman"/>
              </a:rPr>
              <a:t>Tránh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 err="1">
                <a:latin typeface="Times New Roman"/>
                <a:cs typeface="Times New Roman"/>
              </a:rPr>
              <a:t>đi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ợc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chiều; </a:t>
            </a:r>
            <a:r>
              <a:rPr sz="1400" dirty="0" err="1">
                <a:latin typeface="Times New Roman"/>
                <a:cs typeface="Times New Roman"/>
              </a:rPr>
              <a:t>Dừng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xe</a:t>
            </a:r>
            <a:r>
              <a:rPr sz="1400" dirty="0" smtClean="0">
                <a:latin typeface="Times New Roman"/>
                <a:cs typeface="Times New Roman"/>
              </a:rPr>
              <a:t>,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đỗ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xe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bộ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phố,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v.v…</a:t>
            </a:r>
            <a:endParaRPr sz="1400" dirty="0">
              <a:latin typeface="Times New Roman"/>
              <a:cs typeface="Times New Roman"/>
            </a:endParaRPr>
          </a:p>
          <a:p>
            <a:pPr marL="12700" marR="6350" lvl="2" algn="just">
              <a:lnSpc>
                <a:spcPts val="1600"/>
              </a:lnSpc>
              <a:spcBef>
                <a:spcPts val="690"/>
              </a:spcBef>
              <a:buAutoNum type="arabicPeriod" startAt="2"/>
              <a:tabLst>
                <a:tab pos="45847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Những quy định </a:t>
            </a:r>
            <a:r>
              <a:rPr sz="1400" b="1" dirty="0">
                <a:latin typeface="Times New Roman"/>
                <a:cs typeface="Times New Roman"/>
              </a:rPr>
              <a:t>về trách nhiệm </a:t>
            </a:r>
            <a:r>
              <a:rPr sz="1400" b="1" spc="-5" dirty="0">
                <a:latin typeface="Times New Roman"/>
                <a:cs typeface="Times New Roman"/>
              </a:rPr>
              <a:t>và </a:t>
            </a:r>
            <a:r>
              <a:rPr sz="1400" b="1" dirty="0">
                <a:latin typeface="Times New Roman"/>
                <a:cs typeface="Times New Roman"/>
              </a:rPr>
              <a:t>quyền </a:t>
            </a:r>
            <a:r>
              <a:rPr sz="1400" b="1" spc="-5" dirty="0">
                <a:latin typeface="Times New Roman"/>
                <a:cs typeface="Times New Roman"/>
              </a:rPr>
              <a:t>hạn </a:t>
            </a:r>
            <a:r>
              <a:rPr sz="1400" b="1" spc="-5" dirty="0" err="1">
                <a:latin typeface="Times New Roman"/>
                <a:cs typeface="Times New Roman"/>
              </a:rPr>
              <a:t>của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70" dirty="0" smtClean="0">
                <a:latin typeface="Times New Roman"/>
                <a:cs typeface="Times New Roman"/>
              </a:rPr>
              <a:t>ng</a:t>
            </a:r>
            <a:r>
              <a:rPr lang="vi-VN" sz="1400" b="1" spc="-70" dirty="0" smtClean="0">
                <a:latin typeface="Times New Roman"/>
                <a:cs typeface="Times New Roman"/>
              </a:rPr>
              <a:t>ư</a:t>
            </a:r>
            <a:r>
              <a:rPr sz="1400" b="1" spc="-70" dirty="0" err="1" smtClean="0">
                <a:latin typeface="Times New Roman"/>
                <a:cs typeface="Times New Roman"/>
              </a:rPr>
              <a:t>ời</a:t>
            </a:r>
            <a:r>
              <a:rPr sz="1400" b="1" spc="-70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lái xe ô </a:t>
            </a:r>
            <a:r>
              <a:rPr sz="1400" b="1" spc="-10" dirty="0">
                <a:latin typeface="Times New Roman"/>
                <a:cs typeface="Times New Roman"/>
              </a:rPr>
              <a:t>tô </a:t>
            </a:r>
            <a:r>
              <a:rPr sz="1400" b="1" spc="-5" dirty="0">
                <a:latin typeface="Times New Roman"/>
                <a:cs typeface="Times New Roman"/>
              </a:rPr>
              <a:t>theo </a:t>
            </a:r>
            <a:r>
              <a:rPr sz="1400" b="1" spc="-55" dirty="0">
                <a:latin typeface="Times New Roman"/>
                <a:cs typeface="Times New Roman"/>
              </a:rPr>
              <a:t>quy  </a:t>
            </a:r>
            <a:r>
              <a:rPr sz="1400" b="1" dirty="0">
                <a:latin typeface="Times New Roman"/>
                <a:cs typeface="Times New Roman"/>
              </a:rPr>
              <a:t>định </a:t>
            </a:r>
            <a:r>
              <a:rPr sz="1400" b="1" spc="-5" dirty="0">
                <a:latin typeface="Times New Roman"/>
                <a:cs typeface="Times New Roman"/>
              </a:rPr>
              <a:t>của Bộ Luật Lao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động</a:t>
            </a:r>
            <a:endParaRPr sz="1400" dirty="0">
              <a:latin typeface="Times New Roman"/>
              <a:cs typeface="Times New Roman"/>
            </a:endParaRPr>
          </a:p>
          <a:p>
            <a:pPr marL="662940" lvl="3" indent="-194310" algn="just">
              <a:lnSpc>
                <a:spcPct val="100000"/>
              </a:lnSpc>
              <a:spcBef>
                <a:spcPts val="470"/>
              </a:spcBef>
              <a:buAutoNum type="arabicParenR"/>
              <a:tabLst>
                <a:tab pos="6635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Trách nhiệm, quyền </a:t>
            </a:r>
            <a:r>
              <a:rPr sz="1400" i="1" dirty="0">
                <a:latin typeface="Times New Roman"/>
                <a:cs typeface="Times New Roman"/>
              </a:rPr>
              <a:t>hạn và </a:t>
            </a:r>
            <a:r>
              <a:rPr sz="1400" i="1" spc="-5" dirty="0">
                <a:latin typeface="Times New Roman"/>
                <a:cs typeface="Times New Roman"/>
              </a:rPr>
              <a:t>nghĩa vụ </a:t>
            </a:r>
            <a:r>
              <a:rPr sz="1400" i="1" spc="-10" dirty="0">
                <a:latin typeface="Times New Roman"/>
                <a:cs typeface="Times New Roman"/>
              </a:rPr>
              <a:t>của </a:t>
            </a:r>
            <a:r>
              <a:rPr sz="1400" i="1" spc="-5" dirty="0">
                <a:latin typeface="Times New Roman"/>
                <a:cs typeface="Times New Roman"/>
              </a:rPr>
              <a:t>người lao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động</a:t>
            </a:r>
            <a:endParaRPr sz="1400" dirty="0">
              <a:latin typeface="Times New Roman"/>
              <a:cs typeface="Times New Roman"/>
            </a:endParaRPr>
          </a:p>
          <a:p>
            <a:pPr marL="12700" marR="6985" indent="365125" algn="just">
              <a:lnSpc>
                <a:spcPct val="95200"/>
              </a:lnSpc>
              <a:spcBef>
                <a:spcPts val="610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</a:t>
            </a:r>
            <a:r>
              <a:rPr sz="1400" spc="-5" dirty="0" err="1">
                <a:latin typeface="Times New Roman"/>
                <a:cs typeface="Times New Roman"/>
              </a:rPr>
              <a:t>động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trả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trên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dirty="0">
                <a:latin typeface="Times New Roman"/>
                <a:cs typeface="Times New Roman"/>
              </a:rPr>
              <a:t>sở thoả </a:t>
            </a:r>
            <a:r>
              <a:rPr sz="1400" spc="-5" dirty="0">
                <a:latin typeface="Times New Roman"/>
                <a:cs typeface="Times New Roman"/>
              </a:rPr>
              <a:t>thuận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lao </a:t>
            </a:r>
            <a:r>
              <a:rPr sz="1400" spc="-180" dirty="0" err="1">
                <a:latin typeface="Times New Roman"/>
                <a:cs typeface="Times New Roman"/>
              </a:rPr>
              <a:t>động</a:t>
            </a:r>
            <a:r>
              <a:rPr sz="1400" spc="-180" dirty="0">
                <a:latin typeface="Times New Roman"/>
                <a:cs typeface="Times New Roman"/>
              </a:rPr>
              <a:t> 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không thấp </a:t>
            </a:r>
            <a:r>
              <a:rPr sz="1400" spc="-10" dirty="0">
                <a:latin typeface="Times New Roman"/>
                <a:cs typeface="Times New Roman"/>
              </a:rPr>
              <a:t>hơn </a:t>
            </a:r>
            <a:r>
              <a:rPr sz="1400" spc="-5" dirty="0" err="1">
                <a:latin typeface="Times New Roman"/>
                <a:cs typeface="Times New Roman"/>
              </a:rPr>
              <a:t>mức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l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ơng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tối thiểu do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định và </a:t>
            </a:r>
            <a:r>
              <a:rPr sz="1400" spc="-5" dirty="0">
                <a:latin typeface="Times New Roman"/>
                <a:cs typeface="Times New Roman"/>
              </a:rPr>
              <a:t>theo năng </a:t>
            </a:r>
            <a:r>
              <a:rPr sz="1400" spc="-100" dirty="0">
                <a:latin typeface="Times New Roman"/>
                <a:cs typeface="Times New Roman"/>
              </a:rPr>
              <a:t>suất,  </a:t>
            </a:r>
            <a:r>
              <a:rPr sz="1400" spc="-5" dirty="0" err="1">
                <a:latin typeface="Times New Roman"/>
                <a:cs typeface="Times New Roman"/>
              </a:rPr>
              <a:t>chất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l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ợng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hiệu </a:t>
            </a:r>
            <a:r>
              <a:rPr sz="1400" dirty="0">
                <a:latin typeface="Times New Roman"/>
                <a:cs typeface="Times New Roman"/>
              </a:rPr>
              <a:t>quả </a:t>
            </a:r>
            <a:r>
              <a:rPr sz="1400" spc="-5" dirty="0">
                <a:latin typeface="Times New Roman"/>
                <a:cs typeface="Times New Roman"/>
              </a:rPr>
              <a:t>công việc;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bảo hộ </a:t>
            </a:r>
            <a:r>
              <a:rPr sz="1400" spc="-5" dirty="0">
                <a:latin typeface="Times New Roman"/>
                <a:cs typeface="Times New Roman"/>
              </a:rPr>
              <a:t>lao động, làm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trong những điều </a:t>
            </a:r>
            <a:r>
              <a:rPr sz="1400" spc="-70" dirty="0">
                <a:latin typeface="Times New Roman"/>
                <a:cs typeface="Times New Roman"/>
              </a:rPr>
              <a:t>kiện  </a:t>
            </a:r>
            <a:r>
              <a:rPr sz="1400" spc="-5" dirty="0">
                <a:latin typeface="Times New Roman"/>
                <a:cs typeface="Times New Roman"/>
              </a:rPr>
              <a:t>bảo </a:t>
            </a:r>
            <a:r>
              <a:rPr sz="1400" dirty="0">
                <a:latin typeface="Times New Roman"/>
                <a:cs typeface="Times New Roman"/>
              </a:rPr>
              <a:t>đảm về an </a:t>
            </a:r>
            <a:r>
              <a:rPr sz="1400" spc="-5" dirty="0">
                <a:latin typeface="Times New Roman"/>
                <a:cs typeface="Times New Roman"/>
              </a:rPr>
              <a:t>toàn lao </a:t>
            </a:r>
            <a:r>
              <a:rPr sz="1400" dirty="0">
                <a:latin typeface="Times New Roman"/>
                <a:cs typeface="Times New Roman"/>
              </a:rPr>
              <a:t>động, vệ </a:t>
            </a:r>
            <a:r>
              <a:rPr sz="1400" spc="-5" dirty="0">
                <a:latin typeface="Times New Roman"/>
                <a:cs typeface="Times New Roman"/>
              </a:rPr>
              <a:t>sinh </a:t>
            </a:r>
            <a:r>
              <a:rPr sz="1400" dirty="0">
                <a:latin typeface="Times New Roman"/>
                <a:cs typeface="Times New Roman"/>
              </a:rPr>
              <a:t>lao </a:t>
            </a:r>
            <a:r>
              <a:rPr sz="1400" spc="-5" dirty="0">
                <a:latin typeface="Times New Roman"/>
                <a:cs typeface="Times New Roman"/>
              </a:rPr>
              <a:t>động; nghỉ theo </a:t>
            </a:r>
            <a:r>
              <a:rPr sz="1400" dirty="0">
                <a:latin typeface="Times New Roman"/>
                <a:cs typeface="Times New Roman"/>
              </a:rPr>
              <a:t>chế </a:t>
            </a:r>
            <a:r>
              <a:rPr sz="1400" spc="5" dirty="0">
                <a:latin typeface="Times New Roman"/>
                <a:cs typeface="Times New Roman"/>
              </a:rPr>
              <a:t>độ, </a:t>
            </a:r>
            <a:r>
              <a:rPr sz="1400" spc="-5" dirty="0">
                <a:latin typeface="Times New Roman"/>
                <a:cs typeface="Times New Roman"/>
              </a:rPr>
              <a:t>nghỉ hàng </a:t>
            </a:r>
            <a:r>
              <a:rPr sz="1400" dirty="0">
                <a:latin typeface="Times New Roman"/>
                <a:cs typeface="Times New Roman"/>
              </a:rPr>
              <a:t>năm </a:t>
            </a:r>
            <a:r>
              <a:rPr sz="1400" spc="5" dirty="0" err="1">
                <a:latin typeface="Times New Roman"/>
                <a:cs typeface="Times New Roman"/>
              </a:rPr>
              <a:t>có</a:t>
            </a:r>
            <a:r>
              <a:rPr sz="1400" spc="5" dirty="0">
                <a:latin typeface="Times New Roman"/>
                <a:cs typeface="Times New Roman"/>
              </a:rPr>
              <a:t> 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bảo hiểm xã hội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dirty="0">
                <a:latin typeface="Times New Roman"/>
                <a:cs typeface="Times New Roman"/>
              </a:rPr>
              <a:t>quy </a:t>
            </a:r>
            <a:r>
              <a:rPr sz="1400" spc="-5" dirty="0">
                <a:latin typeface="Times New Roman"/>
                <a:cs typeface="Times New Roman"/>
              </a:rPr>
              <a:t>định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pháp luật.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quy định chế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260" dirty="0">
                <a:latin typeface="Times New Roman"/>
                <a:cs typeface="Times New Roman"/>
              </a:rPr>
              <a:t>độ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6495" cy="807657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6350" algn="just">
              <a:lnSpc>
                <a:spcPts val="1600"/>
              </a:lnSpc>
              <a:spcBef>
                <a:spcPts val="225"/>
              </a:spcBef>
            </a:pPr>
            <a:r>
              <a:rPr sz="1400" dirty="0">
                <a:latin typeface="Times New Roman"/>
                <a:cs typeface="Times New Roman"/>
              </a:rPr>
              <a:t>lao </a:t>
            </a:r>
            <a:r>
              <a:rPr sz="1400" spc="-5" dirty="0">
                <a:latin typeface="Times New Roman"/>
                <a:cs typeface="Times New Roman"/>
              </a:rPr>
              <a:t>động và chính sách xã </a:t>
            </a:r>
            <a:r>
              <a:rPr sz="1400" spc="5" dirty="0">
                <a:latin typeface="Times New Roman"/>
                <a:cs typeface="Times New Roman"/>
              </a:rPr>
              <a:t>hội </a:t>
            </a:r>
            <a:r>
              <a:rPr sz="1400" dirty="0">
                <a:latin typeface="Times New Roman"/>
                <a:cs typeface="Times New Roman"/>
              </a:rPr>
              <a:t>nhằm bảo vệ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dirty="0">
                <a:latin typeface="Times New Roman"/>
                <a:cs typeface="Times New Roman"/>
              </a:rPr>
              <a:t>nữ </a:t>
            </a:r>
            <a:r>
              <a:rPr sz="1400" spc="-5" dirty="0">
                <a:latin typeface="Times New Roman"/>
                <a:cs typeface="Times New Roman"/>
              </a:rPr>
              <a:t>và các </a:t>
            </a:r>
            <a:r>
              <a:rPr sz="1400" dirty="0">
                <a:latin typeface="Times New Roman"/>
                <a:cs typeface="Times New Roman"/>
              </a:rPr>
              <a:t>loại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đặc  điểm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riêng.</a:t>
            </a:r>
          </a:p>
          <a:p>
            <a:pPr marL="12700" marR="5715" indent="365125" algn="just">
              <a:lnSpc>
                <a:spcPct val="95200"/>
              </a:lnSpc>
              <a:spcBef>
                <a:spcPts val="550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quyền </a:t>
            </a:r>
            <a:r>
              <a:rPr sz="1400" spc="-5" dirty="0">
                <a:latin typeface="Times New Roman"/>
                <a:cs typeface="Times New Roman"/>
              </a:rPr>
              <a:t>thành </a:t>
            </a:r>
            <a:r>
              <a:rPr sz="1400" dirty="0">
                <a:latin typeface="Times New Roman"/>
                <a:cs typeface="Times New Roman"/>
              </a:rPr>
              <a:t>lập, </a:t>
            </a:r>
            <a:r>
              <a:rPr sz="1400" spc="-5" dirty="0">
                <a:latin typeface="Times New Roman"/>
                <a:cs typeface="Times New Roman"/>
              </a:rPr>
              <a:t>gia </a:t>
            </a:r>
            <a:r>
              <a:rPr sz="1400" dirty="0">
                <a:latin typeface="Times New Roman"/>
                <a:cs typeface="Times New Roman"/>
              </a:rPr>
              <a:t>nhập, hoạt </a:t>
            </a:r>
            <a:r>
              <a:rPr sz="1400" spc="-5" dirty="0">
                <a:latin typeface="Times New Roman"/>
                <a:cs typeface="Times New Roman"/>
              </a:rPr>
              <a:t>động công đoàn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theo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Luật  </a:t>
            </a:r>
            <a:r>
              <a:rPr sz="1400" spc="-5" dirty="0">
                <a:latin typeface="Times New Roman"/>
                <a:cs typeface="Times New Roman"/>
              </a:rPr>
              <a:t>công đoàn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bảo vệ </a:t>
            </a:r>
            <a:r>
              <a:rPr sz="1400" dirty="0">
                <a:latin typeface="Times New Roman"/>
                <a:cs typeface="Times New Roman"/>
              </a:rPr>
              <a:t>quyền và </a:t>
            </a:r>
            <a:r>
              <a:rPr sz="1400" spc="-5" dirty="0">
                <a:latin typeface="Times New Roman"/>
                <a:cs typeface="Times New Roman"/>
              </a:rPr>
              <a:t>lợi ích </a:t>
            </a:r>
            <a:r>
              <a:rPr sz="1400" dirty="0">
                <a:latin typeface="Times New Roman"/>
                <a:cs typeface="Times New Roman"/>
              </a:rPr>
              <a:t>hợp pháp của </a:t>
            </a:r>
            <a:r>
              <a:rPr sz="1400" spc="-10" dirty="0">
                <a:latin typeface="Times New Roman"/>
                <a:cs typeface="Times New Roman"/>
              </a:rPr>
              <a:t>mình;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ởng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phúc lợi tập </a:t>
            </a:r>
            <a:r>
              <a:rPr sz="1400" spc="-100" dirty="0">
                <a:latin typeface="Times New Roman"/>
                <a:cs typeface="Times New Roman"/>
              </a:rPr>
              <a:t>thể, 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quản lý doanh </a:t>
            </a:r>
            <a:r>
              <a:rPr sz="1400" dirty="0">
                <a:latin typeface="Times New Roman"/>
                <a:cs typeface="Times New Roman"/>
              </a:rPr>
              <a:t>nghiệp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dirty="0">
                <a:latin typeface="Times New Roman"/>
                <a:cs typeface="Times New Roman"/>
              </a:rPr>
              <a:t>nội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doanh nghiệp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định của </a:t>
            </a:r>
            <a:r>
              <a:rPr sz="1400" spc="-5" dirty="0">
                <a:latin typeface="Times New Roman"/>
                <a:cs typeface="Times New Roman"/>
              </a:rPr>
              <a:t>pháp  </a:t>
            </a:r>
            <a:r>
              <a:rPr sz="1400" dirty="0">
                <a:latin typeface="Times New Roman"/>
                <a:cs typeface="Times New Roman"/>
              </a:rPr>
              <a:t>luật.</a:t>
            </a:r>
          </a:p>
          <a:p>
            <a:pPr marL="12700" marR="5715" indent="365125" algn="just">
              <a:lnSpc>
                <a:spcPts val="1600"/>
              </a:lnSpc>
              <a:spcBef>
                <a:spcPts val="650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nghĩa </a:t>
            </a:r>
            <a:r>
              <a:rPr sz="1400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thực hiện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đồng lao động, </a:t>
            </a:r>
            <a:r>
              <a:rPr sz="1400" spc="-5" dirty="0" err="1">
                <a:latin typeface="Times New Roman"/>
                <a:cs typeface="Times New Roman"/>
              </a:rPr>
              <a:t>thoả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err="1" smtClean="0">
                <a:latin typeface="Times New Roman"/>
                <a:cs typeface="Times New Roman"/>
              </a:rPr>
              <a:t>ớc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spc="-100" dirty="0" err="1">
                <a:latin typeface="Times New Roman"/>
                <a:cs typeface="Times New Roman"/>
              </a:rPr>
              <a:t>tập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thể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chấp hành </a:t>
            </a:r>
            <a:r>
              <a:rPr sz="1400" spc="5" dirty="0">
                <a:latin typeface="Times New Roman"/>
                <a:cs typeface="Times New Roman"/>
              </a:rPr>
              <a:t>kỷ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lao </a:t>
            </a:r>
            <a:r>
              <a:rPr sz="1400" dirty="0">
                <a:latin typeface="Times New Roman"/>
                <a:cs typeface="Times New Roman"/>
              </a:rPr>
              <a:t>động, </a:t>
            </a:r>
            <a:r>
              <a:rPr sz="1400" spc="-5" dirty="0">
                <a:latin typeface="Times New Roman"/>
                <a:cs typeface="Times New Roman"/>
              </a:rPr>
              <a:t>nội quy </a:t>
            </a:r>
            <a:r>
              <a:rPr sz="1400" dirty="0">
                <a:latin typeface="Times New Roman"/>
                <a:cs typeface="Times New Roman"/>
              </a:rPr>
              <a:t>lao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tuân theo </a:t>
            </a:r>
            <a:r>
              <a:rPr sz="1400" dirty="0">
                <a:latin typeface="Times New Roman"/>
                <a:cs typeface="Times New Roman"/>
              </a:rPr>
              <a:t>sự điều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pháp 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lao</a:t>
            </a:r>
            <a:r>
              <a:rPr sz="1400" spc="-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động.</a:t>
            </a:r>
            <a:endParaRPr sz="1400" dirty="0">
              <a:latin typeface="Times New Roman"/>
              <a:cs typeface="Times New Roman"/>
            </a:endParaRPr>
          </a:p>
          <a:p>
            <a:pPr marL="377825" algn="just">
              <a:lnSpc>
                <a:spcPct val="100000"/>
              </a:lnSpc>
              <a:spcBef>
                <a:spcPts val="480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quyền </a:t>
            </a:r>
            <a:r>
              <a:rPr sz="1400" dirty="0">
                <a:latin typeface="Times New Roman"/>
                <a:cs typeface="Times New Roman"/>
              </a:rPr>
              <a:t>đình </a:t>
            </a:r>
            <a:r>
              <a:rPr sz="1400" spc="-5" dirty="0">
                <a:latin typeface="Times New Roman"/>
                <a:cs typeface="Times New Roman"/>
              </a:rPr>
              <a:t>công theo 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của pháp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luật.</a:t>
            </a:r>
            <a:endParaRPr sz="1400" dirty="0">
              <a:latin typeface="Times New Roman"/>
              <a:cs typeface="Times New Roman"/>
            </a:endParaRPr>
          </a:p>
          <a:p>
            <a:pPr marL="377825" algn="just">
              <a:lnSpc>
                <a:spcPct val="100000"/>
              </a:lnSpc>
              <a:spcBef>
                <a:spcPts val="515"/>
              </a:spcBef>
            </a:pPr>
            <a:r>
              <a:rPr sz="1400" i="1" dirty="0">
                <a:latin typeface="Times New Roman"/>
                <a:cs typeface="Times New Roman"/>
              </a:rPr>
              <a:t>2) </a:t>
            </a:r>
            <a:r>
              <a:rPr sz="1400" i="1" spc="-5" dirty="0">
                <a:latin typeface="Times New Roman"/>
                <a:cs typeface="Times New Roman"/>
              </a:rPr>
              <a:t>Mối quan </a:t>
            </a:r>
            <a:r>
              <a:rPr sz="1400" i="1" spc="5" dirty="0">
                <a:latin typeface="Times New Roman"/>
                <a:cs typeface="Times New Roman"/>
              </a:rPr>
              <a:t>hệ </a:t>
            </a:r>
            <a:r>
              <a:rPr sz="1400" i="1" spc="-5" dirty="0">
                <a:latin typeface="Times New Roman"/>
                <a:cs typeface="Times New Roman"/>
              </a:rPr>
              <a:t>lao động giữa người sử dụng lao động </a:t>
            </a:r>
            <a:r>
              <a:rPr sz="1400" i="1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người </a:t>
            </a:r>
            <a:r>
              <a:rPr sz="1400" i="1" dirty="0">
                <a:latin typeface="Times New Roman"/>
                <a:cs typeface="Times New Roman"/>
              </a:rPr>
              <a:t>lao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động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ct val="95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spc="-5" dirty="0" err="1">
                <a:latin typeface="Times New Roman"/>
                <a:cs typeface="Times New Roman"/>
              </a:rPr>
              <a:t>giữa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lao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 err="1">
                <a:latin typeface="Times New Roman"/>
                <a:cs typeface="Times New Roman"/>
              </a:rPr>
              <a:t>và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</a:t>
            </a:r>
            <a:r>
              <a:rPr sz="1400" dirty="0" err="1">
                <a:latin typeface="Times New Roman"/>
                <a:cs typeface="Times New Roman"/>
              </a:rPr>
              <a:t>động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xác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lập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và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tiến hành qua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l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ợng</a:t>
            </a:r>
            <a:r>
              <a:rPr sz="1400" spc="-70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thoả </a:t>
            </a:r>
            <a:r>
              <a:rPr sz="1400" spc="-5" dirty="0">
                <a:latin typeface="Times New Roman"/>
                <a:cs typeface="Times New Roman"/>
              </a:rPr>
              <a:t>thuận theo nguyên </a:t>
            </a:r>
            <a:r>
              <a:rPr sz="1400" dirty="0">
                <a:latin typeface="Times New Roman"/>
                <a:cs typeface="Times New Roman"/>
              </a:rPr>
              <a:t>tắc tự </a:t>
            </a:r>
            <a:r>
              <a:rPr sz="1400" spc="-5" dirty="0">
                <a:latin typeface="Times New Roman"/>
                <a:cs typeface="Times New Roman"/>
              </a:rPr>
              <a:t>nguyện, bình đẳng, </a:t>
            </a:r>
            <a:r>
              <a:rPr sz="1400" spc="-85" dirty="0">
                <a:latin typeface="Times New Roman"/>
                <a:cs typeface="Times New Roman"/>
              </a:rPr>
              <a:t>hợp  </a:t>
            </a:r>
            <a:r>
              <a:rPr sz="1400" dirty="0">
                <a:latin typeface="Times New Roman"/>
                <a:cs typeface="Times New Roman"/>
              </a:rPr>
              <a:t>tác, </a:t>
            </a:r>
            <a:r>
              <a:rPr sz="1400" spc="-5" dirty="0">
                <a:latin typeface="Times New Roman"/>
                <a:cs typeface="Times New Roman"/>
              </a:rPr>
              <a:t>tôn trọng quyền </a:t>
            </a:r>
            <a:r>
              <a:rPr sz="1400" dirty="0">
                <a:latin typeface="Times New Roman"/>
                <a:cs typeface="Times New Roman"/>
              </a:rPr>
              <a:t>và lợi </a:t>
            </a:r>
            <a:r>
              <a:rPr sz="1400" spc="-5" dirty="0">
                <a:latin typeface="Times New Roman"/>
                <a:cs typeface="Times New Roman"/>
              </a:rPr>
              <a:t>ích hợp pháp </a:t>
            </a:r>
            <a:r>
              <a:rPr sz="1400" dirty="0">
                <a:latin typeface="Times New Roman"/>
                <a:cs typeface="Times New Roman"/>
              </a:rPr>
              <a:t>của nhau, thực </a:t>
            </a:r>
            <a:r>
              <a:rPr sz="1400" spc="-5" dirty="0">
                <a:latin typeface="Times New Roman"/>
                <a:cs typeface="Times New Roman"/>
              </a:rPr>
              <a:t>hiện đầy </a:t>
            </a:r>
            <a:r>
              <a:rPr sz="1400" dirty="0">
                <a:latin typeface="Times New Roman"/>
                <a:cs typeface="Times New Roman"/>
              </a:rPr>
              <a:t>đủ </a:t>
            </a:r>
            <a:r>
              <a:rPr sz="1400" spc="-5" dirty="0">
                <a:latin typeface="Times New Roman"/>
                <a:cs typeface="Times New Roman"/>
              </a:rPr>
              <a:t>những điều </a:t>
            </a:r>
            <a:r>
              <a:rPr sz="1400" dirty="0">
                <a:latin typeface="Times New Roman"/>
                <a:cs typeface="Times New Roman"/>
              </a:rPr>
              <a:t>đã cam  </a:t>
            </a:r>
            <a:r>
              <a:rPr sz="1400" spc="5" dirty="0">
                <a:latin typeface="Times New Roman"/>
                <a:cs typeface="Times New Roman"/>
              </a:rPr>
              <a:t>kết.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365125" algn="just">
              <a:lnSpc>
                <a:spcPts val="1600"/>
              </a:lnSpc>
              <a:spcBef>
                <a:spcPts val="650"/>
              </a:spcBef>
            </a:pP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khuyến khích những </a:t>
            </a:r>
            <a:r>
              <a:rPr sz="1400" dirty="0">
                <a:latin typeface="Times New Roman"/>
                <a:cs typeface="Times New Roman"/>
              </a:rPr>
              <a:t>thoả </a:t>
            </a:r>
            <a:r>
              <a:rPr sz="1400" spc="-5" dirty="0">
                <a:latin typeface="Times New Roman"/>
                <a:cs typeface="Times New Roman"/>
              </a:rPr>
              <a:t>thuận bảo </a:t>
            </a:r>
            <a:r>
              <a:rPr sz="1400" dirty="0">
                <a:latin typeface="Times New Roman"/>
                <a:cs typeface="Times New Roman"/>
              </a:rPr>
              <a:t>đảm </a:t>
            </a:r>
            <a:r>
              <a:rPr sz="1400" dirty="0" err="1">
                <a:latin typeface="Times New Roman"/>
                <a:cs typeface="Times New Roman"/>
              </a:rPr>
              <a:t>cho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65" dirty="0">
                <a:latin typeface="Times New Roman"/>
                <a:cs typeface="Times New Roman"/>
              </a:rPr>
              <a:t>những 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kiện thuận lợi hơn </a:t>
            </a:r>
            <a:r>
              <a:rPr sz="1400" spc="-10" dirty="0">
                <a:latin typeface="Times New Roman"/>
                <a:cs typeface="Times New Roman"/>
              </a:rPr>
              <a:t>so </a:t>
            </a:r>
            <a:r>
              <a:rPr sz="1400" spc="5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những quy định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pháp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lao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động.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65125" algn="just">
              <a:lnSpc>
                <a:spcPct val="95400"/>
              </a:lnSpc>
              <a:spcBef>
                <a:spcPts val="550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spc="-5" dirty="0" err="1">
                <a:latin typeface="Times New Roman"/>
                <a:cs typeface="Times New Roman"/>
              </a:rPr>
              <a:t>và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lao động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quyền </a:t>
            </a:r>
            <a:r>
              <a:rPr sz="1400" spc="-5" dirty="0">
                <a:latin typeface="Times New Roman"/>
                <a:cs typeface="Times New Roman"/>
              </a:rPr>
              <a:t>yêu cầu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quan, tổ chức </a:t>
            </a:r>
            <a:r>
              <a:rPr sz="1400" spc="-160" dirty="0">
                <a:latin typeface="Times New Roman"/>
                <a:cs typeface="Times New Roman"/>
              </a:rPr>
              <a:t>có  </a:t>
            </a:r>
            <a:r>
              <a:rPr sz="1400" dirty="0">
                <a:latin typeface="Times New Roman"/>
                <a:cs typeface="Times New Roman"/>
              </a:rPr>
              <a:t>thẩm </a:t>
            </a:r>
            <a:r>
              <a:rPr sz="1400" spc="-5" dirty="0">
                <a:latin typeface="Times New Roman"/>
                <a:cs typeface="Times New Roman"/>
              </a:rPr>
              <a:t>quyền </a:t>
            </a:r>
            <a:r>
              <a:rPr sz="1400" dirty="0">
                <a:latin typeface="Times New Roman"/>
                <a:cs typeface="Times New Roman"/>
              </a:rPr>
              <a:t>giải </a:t>
            </a:r>
            <a:r>
              <a:rPr sz="1400" spc="-5" dirty="0">
                <a:latin typeface="Times New Roman"/>
                <a:cs typeface="Times New Roman"/>
              </a:rPr>
              <a:t>quyết tranh </a:t>
            </a:r>
            <a:r>
              <a:rPr sz="1400" dirty="0">
                <a:latin typeface="Times New Roman"/>
                <a:cs typeface="Times New Roman"/>
              </a:rPr>
              <a:t>chấp </a:t>
            </a:r>
            <a:r>
              <a:rPr sz="1400" spc="-5" dirty="0">
                <a:latin typeface="Times New Roman"/>
                <a:cs typeface="Times New Roman"/>
              </a:rPr>
              <a:t>lao động.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khuyến </a:t>
            </a:r>
            <a:r>
              <a:rPr sz="1400" dirty="0">
                <a:latin typeface="Times New Roman"/>
                <a:cs typeface="Times New Roman"/>
              </a:rPr>
              <a:t>khích việc </a:t>
            </a:r>
            <a:r>
              <a:rPr sz="1400" spc="-5" dirty="0">
                <a:latin typeface="Times New Roman"/>
                <a:cs typeface="Times New Roman"/>
              </a:rPr>
              <a:t>giải quyết </a:t>
            </a:r>
            <a:r>
              <a:rPr sz="1400" spc="-60" dirty="0">
                <a:latin typeface="Times New Roman"/>
                <a:cs typeface="Times New Roman"/>
              </a:rPr>
              <a:t>các  </a:t>
            </a:r>
            <a:r>
              <a:rPr sz="1400" spc="-5" dirty="0">
                <a:latin typeface="Times New Roman"/>
                <a:cs typeface="Times New Roman"/>
              </a:rPr>
              <a:t>tranh chấp lao động bằng hoà giải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trọng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tài.</a:t>
            </a:r>
          </a:p>
          <a:p>
            <a:pPr marL="12700" marR="6350" indent="365125" algn="just">
              <a:lnSpc>
                <a:spcPct val="95400"/>
              </a:lnSpc>
              <a:spcBef>
                <a:spcPts val="590"/>
              </a:spcBef>
            </a:pP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thống nhất </a:t>
            </a:r>
            <a:r>
              <a:rPr sz="1400" dirty="0">
                <a:latin typeface="Times New Roman"/>
                <a:cs typeface="Times New Roman"/>
              </a:rPr>
              <a:t>quản lý </a:t>
            </a:r>
            <a:r>
              <a:rPr sz="1400" spc="-5" dirty="0">
                <a:latin typeface="Times New Roman"/>
                <a:cs typeface="Times New Roman"/>
              </a:rPr>
              <a:t>nguồn nhân </a:t>
            </a:r>
            <a:r>
              <a:rPr sz="1400" spc="5" dirty="0">
                <a:latin typeface="Times New Roman"/>
                <a:cs typeface="Times New Roman"/>
              </a:rPr>
              <a:t>lực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quản lý lao động bằng pháp luật  </a:t>
            </a:r>
            <a:r>
              <a:rPr sz="1400" dirty="0">
                <a:latin typeface="Times New Roman"/>
                <a:cs typeface="Times New Roman"/>
              </a:rPr>
              <a:t>và có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sách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phát triển, phân bố nguồn nhân </a:t>
            </a:r>
            <a:r>
              <a:rPr sz="1400" dirty="0">
                <a:latin typeface="Times New Roman"/>
                <a:cs typeface="Times New Roman"/>
              </a:rPr>
              <a:t>lực,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>
                <a:latin typeface="Times New Roman"/>
                <a:cs typeface="Times New Roman"/>
              </a:rPr>
              <a:t>đa dạng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hình  </a:t>
            </a:r>
            <a:r>
              <a:rPr sz="1400" dirty="0">
                <a:latin typeface="Times New Roman"/>
                <a:cs typeface="Times New Roman"/>
              </a:rPr>
              <a:t>thức sử </a:t>
            </a:r>
            <a:r>
              <a:rPr sz="1400" spc="-5" dirty="0">
                <a:latin typeface="Times New Roman"/>
                <a:cs typeface="Times New Roman"/>
              </a:rPr>
              <a:t>dụng lao động </a:t>
            </a:r>
            <a:r>
              <a:rPr sz="1400" dirty="0">
                <a:latin typeface="Times New Roman"/>
                <a:cs typeface="Times New Roman"/>
              </a:rPr>
              <a:t>và dịch vụ việc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làm.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365125" algn="just">
              <a:lnSpc>
                <a:spcPct val="95400"/>
              </a:lnSpc>
              <a:spcBef>
                <a:spcPts val="595"/>
              </a:spcBef>
            </a:pP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dẫn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dụng </a:t>
            </a:r>
            <a:r>
              <a:rPr sz="1400" dirty="0">
                <a:latin typeface="Times New Roman"/>
                <a:cs typeface="Times New Roman"/>
              </a:rPr>
              <a:t>lao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xây dựng </a:t>
            </a:r>
            <a:r>
              <a:rPr sz="1400" spc="-254" dirty="0">
                <a:latin typeface="Times New Roman"/>
                <a:cs typeface="Times New Roman"/>
              </a:rPr>
              <a:t>mối  </a:t>
            </a:r>
            <a:r>
              <a:rPr sz="1400" spc="-5" dirty="0">
                <a:latin typeface="Times New Roman"/>
                <a:cs typeface="Times New Roman"/>
              </a:rPr>
              <a:t>quan hệ lao động hài hoà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ổn định, cùng nhau </a:t>
            </a:r>
            <a:r>
              <a:rPr sz="1400" spc="5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tác vì </a:t>
            </a:r>
            <a:r>
              <a:rPr sz="1400" dirty="0">
                <a:latin typeface="Times New Roman"/>
                <a:cs typeface="Times New Roman"/>
              </a:rPr>
              <a:t>sự phát triển của </a:t>
            </a:r>
            <a:r>
              <a:rPr sz="1400" spc="-5" dirty="0">
                <a:latin typeface="Times New Roman"/>
                <a:cs typeface="Times New Roman"/>
              </a:rPr>
              <a:t>doanh  </a:t>
            </a:r>
            <a:r>
              <a:rPr sz="1400" dirty="0">
                <a:latin typeface="Times New Roman"/>
                <a:cs typeface="Times New Roman"/>
              </a:rPr>
              <a:t>nghiệp.</a:t>
            </a:r>
          </a:p>
          <a:p>
            <a:pPr marL="12700" marR="5080" indent="365125" algn="just">
              <a:lnSpc>
                <a:spcPct val="95200"/>
              </a:lnSpc>
              <a:spcBef>
                <a:spcPts val="595"/>
              </a:spcBef>
            </a:pP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khuyến khích </a:t>
            </a:r>
            <a:r>
              <a:rPr sz="1400" dirty="0">
                <a:latin typeface="Times New Roman"/>
                <a:cs typeface="Times New Roman"/>
              </a:rPr>
              <a:t>việc quản lý </a:t>
            </a:r>
            <a:r>
              <a:rPr sz="1400" spc="-10" dirty="0">
                <a:latin typeface="Times New Roman"/>
                <a:cs typeface="Times New Roman"/>
              </a:rPr>
              <a:t>lao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dân </a:t>
            </a:r>
            <a:r>
              <a:rPr sz="1400" dirty="0">
                <a:latin typeface="Times New Roman"/>
                <a:cs typeface="Times New Roman"/>
              </a:rPr>
              <a:t>chủ, </a:t>
            </a:r>
            <a:r>
              <a:rPr sz="1400" spc="-5" dirty="0">
                <a:latin typeface="Times New Roman"/>
                <a:cs typeface="Times New Roman"/>
              </a:rPr>
              <a:t>công bằng, văn </a:t>
            </a:r>
            <a:r>
              <a:rPr sz="1400" spc="-25" dirty="0">
                <a:latin typeface="Times New Roman"/>
                <a:cs typeface="Times New Roman"/>
              </a:rPr>
              <a:t>minh  </a:t>
            </a:r>
            <a:r>
              <a:rPr sz="1400" spc="-5" dirty="0">
                <a:latin typeface="Times New Roman"/>
                <a:cs typeface="Times New Roman"/>
              </a:rPr>
              <a:t>trong doanh </a:t>
            </a:r>
            <a:r>
              <a:rPr sz="1400" dirty="0">
                <a:latin typeface="Times New Roman"/>
                <a:cs typeface="Times New Roman"/>
              </a:rPr>
              <a:t>nghiệp </a:t>
            </a:r>
            <a:r>
              <a:rPr sz="1400" spc="-5" dirty="0">
                <a:latin typeface="Times New Roman"/>
                <a:cs typeface="Times New Roman"/>
              </a:rPr>
              <a:t>và mọi </a:t>
            </a:r>
            <a:r>
              <a:rPr sz="1400" dirty="0">
                <a:latin typeface="Times New Roman"/>
                <a:cs typeface="Times New Roman"/>
              </a:rPr>
              <a:t>biện pháp, </a:t>
            </a:r>
            <a:r>
              <a:rPr sz="1400" spc="5" dirty="0">
                <a:latin typeface="Times New Roman"/>
                <a:cs typeface="Times New Roman"/>
              </a:rPr>
              <a:t>kể </a:t>
            </a:r>
            <a:r>
              <a:rPr sz="1400" dirty="0">
                <a:latin typeface="Times New Roman"/>
                <a:cs typeface="Times New Roman"/>
              </a:rPr>
              <a:t>cả việc </a:t>
            </a:r>
            <a:r>
              <a:rPr sz="1400" spc="-5" dirty="0" err="1">
                <a:latin typeface="Times New Roman"/>
                <a:cs typeface="Times New Roman"/>
              </a:rPr>
              <a:t>trích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ởng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từ </a:t>
            </a:r>
            <a:r>
              <a:rPr sz="1400" dirty="0">
                <a:latin typeface="Times New Roman"/>
                <a:cs typeface="Times New Roman"/>
              </a:rPr>
              <a:t>lợi nhuận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spc="-20" dirty="0">
                <a:latin typeface="Times New Roman"/>
                <a:cs typeface="Times New Roman"/>
              </a:rPr>
              <a:t>doanh  </a:t>
            </a:r>
            <a:r>
              <a:rPr sz="1400" spc="-5" dirty="0">
                <a:latin typeface="Times New Roman"/>
                <a:cs typeface="Times New Roman"/>
              </a:rPr>
              <a:t>nghiệp, </a:t>
            </a:r>
            <a:r>
              <a:rPr sz="1400" dirty="0">
                <a:latin typeface="Times New Roman"/>
                <a:cs typeface="Times New Roman"/>
              </a:rPr>
              <a:t>làm </a:t>
            </a:r>
            <a:r>
              <a:rPr sz="1400" dirty="0" err="1">
                <a:latin typeface="Times New Roman"/>
                <a:cs typeface="Times New Roman"/>
              </a:rPr>
              <a:t>cho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động quan tâm </a:t>
            </a:r>
            <a:r>
              <a:rPr sz="1400" spc="5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hiệu </a:t>
            </a:r>
            <a:r>
              <a:rPr sz="1400" dirty="0">
                <a:latin typeface="Times New Roman"/>
                <a:cs typeface="Times New Roman"/>
              </a:rPr>
              <a:t>quả </a:t>
            </a:r>
            <a:r>
              <a:rPr sz="1400" spc="-5" dirty="0">
                <a:latin typeface="Times New Roman"/>
                <a:cs typeface="Times New Roman"/>
              </a:rPr>
              <a:t>hoạt động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doanh </a:t>
            </a:r>
            <a:r>
              <a:rPr sz="1400" spc="-15" dirty="0">
                <a:latin typeface="Times New Roman"/>
                <a:cs typeface="Times New Roman"/>
              </a:rPr>
              <a:t>nghiệp,  </a:t>
            </a:r>
            <a:r>
              <a:rPr sz="1400" dirty="0">
                <a:latin typeface="Times New Roman"/>
                <a:cs typeface="Times New Roman"/>
              </a:rPr>
              <a:t>nhằm đạt hiệu </a:t>
            </a:r>
            <a:r>
              <a:rPr sz="1400" spc="5" dirty="0">
                <a:latin typeface="Times New Roman"/>
                <a:cs typeface="Times New Roman"/>
              </a:rPr>
              <a:t>quả </a:t>
            </a:r>
            <a:r>
              <a:rPr sz="1400" spc="-10" dirty="0">
                <a:latin typeface="Times New Roman"/>
                <a:cs typeface="Times New Roman"/>
              </a:rPr>
              <a:t>cao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quản lý </a:t>
            </a:r>
            <a:r>
              <a:rPr sz="1400" spc="-5" dirty="0">
                <a:latin typeface="Times New Roman"/>
                <a:cs typeface="Times New Roman"/>
              </a:rPr>
              <a:t>lao </a:t>
            </a:r>
            <a:r>
              <a:rPr sz="1400" dirty="0">
                <a:latin typeface="Times New Roman"/>
                <a:cs typeface="Times New Roman"/>
              </a:rPr>
              <a:t>động, </a:t>
            </a:r>
            <a:r>
              <a:rPr sz="1400" spc="-5" dirty="0">
                <a:latin typeface="Times New Roman"/>
                <a:cs typeface="Times New Roman"/>
              </a:rPr>
              <a:t>sản </a:t>
            </a:r>
            <a:r>
              <a:rPr sz="1400" dirty="0">
                <a:latin typeface="Times New Roman"/>
                <a:cs typeface="Times New Roman"/>
              </a:rPr>
              <a:t>xuất </a:t>
            </a:r>
            <a:r>
              <a:rPr sz="1400" spc="-5" dirty="0">
                <a:latin typeface="Times New Roman"/>
                <a:cs typeface="Times New Roman"/>
              </a:rPr>
              <a:t>của doanh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nghiệp.</a:t>
            </a:r>
          </a:p>
          <a:p>
            <a:pPr marL="12700" marR="5715" indent="365125" algn="just">
              <a:lnSpc>
                <a:spcPts val="1600"/>
              </a:lnSpc>
              <a:spcBef>
                <a:spcPts val="650"/>
              </a:spcBef>
            </a:pP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sách </a:t>
            </a:r>
            <a:r>
              <a:rPr sz="1400" spc="10" dirty="0" err="1">
                <a:latin typeface="Times New Roman"/>
                <a:cs typeface="Times New Roman"/>
              </a:rPr>
              <a:t>để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lao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10" dirty="0">
                <a:latin typeface="Times New Roman"/>
                <a:cs typeface="Times New Roman"/>
              </a:rPr>
              <a:t>mua </a:t>
            </a:r>
            <a:r>
              <a:rPr sz="1400" dirty="0">
                <a:latin typeface="Times New Roman"/>
                <a:cs typeface="Times New Roman"/>
              </a:rPr>
              <a:t>cổ phần, </a:t>
            </a:r>
            <a:r>
              <a:rPr sz="1400" spc="-5" dirty="0">
                <a:latin typeface="Times New Roman"/>
                <a:cs typeface="Times New Roman"/>
              </a:rPr>
              <a:t>góp </a:t>
            </a:r>
            <a:r>
              <a:rPr sz="1400" dirty="0">
                <a:latin typeface="Times New Roman"/>
                <a:cs typeface="Times New Roman"/>
              </a:rPr>
              <a:t>vốn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spc="-65" dirty="0">
                <a:latin typeface="Times New Roman"/>
                <a:cs typeface="Times New Roman"/>
              </a:rPr>
              <a:t>triển  </a:t>
            </a:r>
            <a:r>
              <a:rPr sz="1400" spc="-5" dirty="0">
                <a:latin typeface="Times New Roman"/>
                <a:cs typeface="Times New Roman"/>
              </a:rPr>
              <a:t>doanh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nghiệp.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lvl="2" algn="just">
              <a:lnSpc>
                <a:spcPct val="107100"/>
              </a:lnSpc>
              <a:spcBef>
                <a:spcPts val="509"/>
              </a:spcBef>
              <a:buAutoNum type="arabicPeriod" startAt="3"/>
              <a:tabLst>
                <a:tab pos="464184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Những quy định </a:t>
            </a:r>
            <a:r>
              <a:rPr sz="1400" b="1" spc="-10" dirty="0">
                <a:latin typeface="Times New Roman"/>
                <a:cs typeface="Times New Roman"/>
              </a:rPr>
              <a:t>khác </a:t>
            </a:r>
            <a:r>
              <a:rPr sz="1400" b="1" dirty="0">
                <a:latin typeface="Times New Roman"/>
                <a:cs typeface="Times New Roman"/>
              </a:rPr>
              <a:t>liên </a:t>
            </a:r>
            <a:r>
              <a:rPr sz="1400" b="1" spc="-5" dirty="0">
                <a:latin typeface="Times New Roman"/>
                <a:cs typeface="Times New Roman"/>
              </a:rPr>
              <a:t>quan </a:t>
            </a:r>
            <a:r>
              <a:rPr sz="1400" b="1" dirty="0" err="1">
                <a:latin typeface="Times New Roman"/>
                <a:cs typeface="Times New Roman"/>
              </a:rPr>
              <a:t>đến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65" dirty="0" smtClean="0">
                <a:latin typeface="Times New Roman"/>
                <a:cs typeface="Times New Roman"/>
              </a:rPr>
              <a:t>ng</a:t>
            </a:r>
            <a:r>
              <a:rPr lang="vi-VN" sz="1400" b="1" spc="-65" dirty="0" smtClean="0">
                <a:latin typeface="Times New Roman"/>
                <a:cs typeface="Times New Roman"/>
              </a:rPr>
              <a:t>ư</a:t>
            </a:r>
            <a:r>
              <a:rPr sz="1400" b="1" spc="-65" dirty="0" err="1" smtClean="0">
                <a:latin typeface="Times New Roman"/>
                <a:cs typeface="Times New Roman"/>
              </a:rPr>
              <a:t>ời</a:t>
            </a:r>
            <a:r>
              <a:rPr sz="1400" b="1" spc="-65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lái </a:t>
            </a:r>
            <a:r>
              <a:rPr sz="1400" b="1" dirty="0">
                <a:latin typeface="Times New Roman"/>
                <a:cs typeface="Times New Roman"/>
              </a:rPr>
              <a:t>xe ô </a:t>
            </a:r>
            <a:r>
              <a:rPr sz="1400" b="1" spc="-10" dirty="0">
                <a:latin typeface="Times New Roman"/>
                <a:cs typeface="Times New Roman"/>
              </a:rPr>
              <a:t>tô </a:t>
            </a:r>
            <a:r>
              <a:rPr sz="1400" b="1" spc="-5" dirty="0">
                <a:latin typeface="Times New Roman"/>
                <a:cs typeface="Times New Roman"/>
              </a:rPr>
              <a:t>trong </a:t>
            </a:r>
            <a:r>
              <a:rPr sz="1400" b="1" spc="-10" dirty="0">
                <a:latin typeface="Times New Roman"/>
                <a:cs typeface="Times New Roman"/>
              </a:rPr>
              <a:t>kinh </a:t>
            </a:r>
            <a:r>
              <a:rPr sz="1400" b="1" dirty="0">
                <a:latin typeface="Times New Roman"/>
                <a:cs typeface="Times New Roman"/>
              </a:rPr>
              <a:t>doanh </a:t>
            </a:r>
            <a:r>
              <a:rPr sz="1400" b="1" spc="-35" dirty="0">
                <a:latin typeface="Times New Roman"/>
                <a:cs typeface="Times New Roman"/>
              </a:rPr>
              <a:t>vận  </a:t>
            </a:r>
            <a:r>
              <a:rPr sz="1400" b="1" dirty="0">
                <a:latin typeface="Times New Roman"/>
                <a:cs typeface="Times New Roman"/>
              </a:rPr>
              <a:t>tải </a:t>
            </a:r>
            <a:r>
              <a:rPr sz="1400" b="1" spc="-5" dirty="0">
                <a:latin typeface="Times New Roman"/>
                <a:cs typeface="Times New Roman"/>
              </a:rPr>
              <a:t>bằng </a:t>
            </a:r>
            <a:r>
              <a:rPr sz="1400" b="1" dirty="0">
                <a:latin typeface="Times New Roman"/>
                <a:cs typeface="Times New Roman"/>
              </a:rPr>
              <a:t>xe ô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L="662940" lvl="3" indent="-194310" algn="just">
              <a:lnSpc>
                <a:spcPct val="100000"/>
              </a:lnSpc>
              <a:spcBef>
                <a:spcPts val="565"/>
              </a:spcBef>
              <a:buAutoNum type="arabicParenR"/>
              <a:tabLst>
                <a:tab pos="66357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Về </a:t>
            </a:r>
            <a:r>
              <a:rPr sz="1400" i="1" dirty="0">
                <a:latin typeface="Times New Roman"/>
                <a:cs typeface="Times New Roman"/>
              </a:rPr>
              <a:t>hợp </a:t>
            </a:r>
            <a:r>
              <a:rPr sz="1400" i="1" spc="-5" dirty="0">
                <a:latin typeface="Times New Roman"/>
                <a:cs typeface="Times New Roman"/>
              </a:rPr>
              <a:t>đồng </a:t>
            </a:r>
            <a:r>
              <a:rPr sz="1400" i="1" dirty="0">
                <a:latin typeface="Times New Roman"/>
                <a:cs typeface="Times New Roman"/>
              </a:rPr>
              <a:t>vận </a:t>
            </a:r>
            <a:r>
              <a:rPr sz="1400" i="1" spc="-5" dirty="0">
                <a:latin typeface="Times New Roman"/>
                <a:cs typeface="Times New Roman"/>
              </a:rPr>
              <a:t>chuyển hành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khách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38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3080"/>
            <a:ext cx="6245860" cy="636079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indent="365125" algn="just">
              <a:lnSpc>
                <a:spcPts val="1600"/>
              </a:lnSpc>
              <a:spcBef>
                <a:spcPts val="225"/>
              </a:spcBef>
            </a:pPr>
            <a:r>
              <a:rPr sz="1400" spc="-5" dirty="0">
                <a:latin typeface="Times New Roman"/>
                <a:cs typeface="Times New Roman"/>
              </a:rPr>
              <a:t>Hợp đồng vận chuyển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dirty="0">
                <a:latin typeface="Times New Roman"/>
                <a:cs typeface="Times New Roman"/>
              </a:rPr>
              <a:t>thỏa </a:t>
            </a:r>
            <a:r>
              <a:rPr sz="1400" spc="-5" dirty="0">
                <a:latin typeface="Times New Roman"/>
                <a:cs typeface="Times New Roman"/>
              </a:rPr>
              <a:t>thuận giữa </a:t>
            </a:r>
            <a:r>
              <a:rPr sz="1400" dirty="0">
                <a:latin typeface="Times New Roman"/>
                <a:cs typeface="Times New Roman"/>
              </a:rPr>
              <a:t>các bên, </a:t>
            </a:r>
            <a:r>
              <a:rPr sz="1400" spc="-5" dirty="0">
                <a:latin typeface="Times New Roman"/>
                <a:cs typeface="Times New Roman"/>
              </a:rPr>
              <a:t>theo đó bên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chuyển </a:t>
            </a:r>
            <a:r>
              <a:rPr sz="1400" dirty="0">
                <a:latin typeface="Times New Roman"/>
                <a:cs typeface="Times New Roman"/>
              </a:rPr>
              <a:t>thực  hiện </a:t>
            </a:r>
            <a:r>
              <a:rPr sz="1400" spc="-5" dirty="0">
                <a:latin typeface="Times New Roman"/>
                <a:cs typeface="Times New Roman"/>
              </a:rPr>
              <a:t>chuyên </a:t>
            </a:r>
            <a:r>
              <a:rPr sz="1400" dirty="0">
                <a:latin typeface="Times New Roman"/>
                <a:cs typeface="Times New Roman"/>
              </a:rPr>
              <a:t>chở </a:t>
            </a:r>
            <a:r>
              <a:rPr sz="1400" spc="-5" dirty="0">
                <a:latin typeface="Times New Roman"/>
                <a:cs typeface="Times New Roman"/>
              </a:rPr>
              <a:t>hành khách, hàng hóa </a:t>
            </a:r>
            <a:r>
              <a:rPr sz="1400" dirty="0">
                <a:latin typeface="Times New Roman"/>
                <a:cs typeface="Times New Roman"/>
              </a:rPr>
              <a:t>đến địa điểm đã </a:t>
            </a:r>
            <a:r>
              <a:rPr sz="1400" spc="-5" dirty="0">
                <a:latin typeface="Times New Roman"/>
                <a:cs typeface="Times New Roman"/>
              </a:rPr>
              <a:t>định theo </a:t>
            </a:r>
            <a:r>
              <a:rPr sz="1400" dirty="0">
                <a:latin typeface="Times New Roman"/>
                <a:cs typeface="Times New Roman"/>
              </a:rPr>
              <a:t>thỏa </a:t>
            </a:r>
            <a:r>
              <a:rPr sz="1400" spc="-5" dirty="0">
                <a:latin typeface="Times New Roman"/>
                <a:cs typeface="Times New Roman"/>
              </a:rPr>
              <a:t>thuận, </a:t>
            </a:r>
            <a:r>
              <a:rPr sz="1400" spc="-10" dirty="0">
                <a:latin typeface="Times New Roman"/>
                <a:cs typeface="Times New Roman"/>
              </a:rPr>
              <a:t>còn </a:t>
            </a:r>
            <a:r>
              <a:rPr sz="1400" spc="-5" dirty="0">
                <a:latin typeface="Times New Roman"/>
                <a:cs typeface="Times New Roman"/>
              </a:rPr>
              <a:t>hành  </a:t>
            </a:r>
            <a:r>
              <a:rPr sz="1400" dirty="0">
                <a:latin typeface="Times New Roman"/>
                <a:cs typeface="Times New Roman"/>
              </a:rPr>
              <a:t>khách, </a:t>
            </a:r>
            <a:r>
              <a:rPr sz="1400" spc="-5" dirty="0">
                <a:latin typeface="Times New Roman"/>
                <a:cs typeface="Times New Roman"/>
              </a:rPr>
              <a:t>chủ hàng phải thanh </a:t>
            </a:r>
            <a:r>
              <a:rPr sz="1400" spc="-5" dirty="0" err="1">
                <a:latin typeface="Times New Roman"/>
                <a:cs typeface="Times New Roman"/>
              </a:rPr>
              <a:t>toán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c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ớc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phí vận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chuyển.</a:t>
            </a:r>
            <a:endParaRPr sz="1400" dirty="0">
              <a:latin typeface="Times New Roman"/>
              <a:cs typeface="Times New Roman"/>
            </a:endParaRPr>
          </a:p>
          <a:p>
            <a:pPr marL="571500" indent="-194310" algn="just">
              <a:lnSpc>
                <a:spcPct val="100000"/>
              </a:lnSpc>
              <a:spcBef>
                <a:spcPts val="480"/>
              </a:spcBef>
              <a:buAutoNum type="arabicParenR" startAt="2"/>
              <a:tabLst>
                <a:tab pos="57213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Về nghĩa vụ của bên vận</a:t>
            </a:r>
            <a:r>
              <a:rPr sz="1400" i="1" spc="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chuyển</a:t>
            </a:r>
            <a:endParaRPr sz="1400" dirty="0">
              <a:latin typeface="Times New Roman"/>
              <a:cs typeface="Times New Roman"/>
            </a:endParaRPr>
          </a:p>
          <a:p>
            <a:pPr marL="12700" marR="5080" lvl="1" indent="456565" algn="just">
              <a:lnSpc>
                <a:spcPct val="95200"/>
              </a:lnSpc>
              <a:spcBef>
                <a:spcPts val="595"/>
              </a:spcBef>
              <a:buChar char="-"/>
              <a:tabLst>
                <a:tab pos="590550" algn="l"/>
              </a:tabLst>
            </a:pPr>
            <a:r>
              <a:rPr sz="1400" spc="-5" dirty="0">
                <a:latin typeface="Times New Roman"/>
                <a:cs typeface="Times New Roman"/>
              </a:rPr>
              <a:t>Vận chuyển hành khách, hàng hóa </a:t>
            </a:r>
            <a:r>
              <a:rPr sz="1400" spc="15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địa </a:t>
            </a:r>
            <a:r>
              <a:rPr sz="1400" dirty="0">
                <a:latin typeface="Times New Roman"/>
                <a:cs typeface="Times New Roman"/>
              </a:rPr>
              <a:t>điểm xuất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dirty="0">
                <a:latin typeface="Times New Roman"/>
                <a:cs typeface="Times New Roman"/>
              </a:rPr>
              <a:t>địa </a:t>
            </a:r>
            <a:r>
              <a:rPr sz="1400" spc="-5" dirty="0">
                <a:latin typeface="Times New Roman"/>
                <a:cs typeface="Times New Roman"/>
              </a:rPr>
              <a:t>điểm,  đến đúng </a:t>
            </a:r>
            <a:r>
              <a:rPr sz="1400" dirty="0">
                <a:latin typeface="Times New Roman"/>
                <a:cs typeface="Times New Roman"/>
              </a:rPr>
              <a:t>giờ, </a:t>
            </a:r>
            <a:r>
              <a:rPr sz="1400" spc="-5" dirty="0">
                <a:latin typeface="Times New Roman"/>
                <a:cs typeface="Times New Roman"/>
              </a:rPr>
              <a:t>văn minh, </a:t>
            </a:r>
            <a:r>
              <a:rPr sz="1400" dirty="0">
                <a:latin typeface="Times New Roman"/>
                <a:cs typeface="Times New Roman"/>
              </a:rPr>
              <a:t>lịch sự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spc="-5" dirty="0" err="1">
                <a:latin typeface="Times New Roman"/>
                <a:cs typeface="Times New Roman"/>
              </a:rPr>
              <a:t>bằng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</a:t>
            </a:r>
            <a:r>
              <a:rPr sz="1400" dirty="0">
                <a:latin typeface="Times New Roman"/>
                <a:cs typeface="Times New Roman"/>
              </a:rPr>
              <a:t>đã thỏa </a:t>
            </a:r>
            <a:r>
              <a:rPr sz="1400" spc="-5" dirty="0">
                <a:latin typeface="Times New Roman"/>
                <a:cs typeface="Times New Roman"/>
              </a:rPr>
              <a:t>thuận một </a:t>
            </a:r>
            <a:r>
              <a:rPr sz="1400" dirty="0">
                <a:latin typeface="Times New Roman"/>
                <a:cs typeface="Times New Roman"/>
              </a:rPr>
              <a:t>cách an </a:t>
            </a:r>
            <a:r>
              <a:rPr sz="1400" spc="-20" dirty="0">
                <a:latin typeface="Times New Roman"/>
                <a:cs typeface="Times New Roman"/>
              </a:rPr>
              <a:t>toàn,  </a:t>
            </a:r>
            <a:r>
              <a:rPr sz="1400" spc="-5" dirty="0">
                <a:latin typeface="Times New Roman"/>
                <a:cs typeface="Times New Roman"/>
              </a:rPr>
              <a:t>theo đúng </a:t>
            </a:r>
            <a:r>
              <a:rPr sz="1400" dirty="0">
                <a:latin typeface="Times New Roman"/>
                <a:cs typeface="Times New Roman"/>
              </a:rPr>
              <a:t>lộ </a:t>
            </a:r>
            <a:r>
              <a:rPr sz="1400" spc="-5" dirty="0">
                <a:latin typeface="Times New Roman"/>
                <a:cs typeface="Times New Roman"/>
              </a:rPr>
              <a:t>trình. Bảo </a:t>
            </a:r>
            <a:r>
              <a:rPr sz="1400" dirty="0">
                <a:latin typeface="Times New Roman"/>
                <a:cs typeface="Times New Roman"/>
              </a:rPr>
              <a:t>đảm đủ </a:t>
            </a:r>
            <a:r>
              <a:rPr sz="1400" spc="-5" dirty="0">
                <a:latin typeface="Times New Roman"/>
                <a:cs typeface="Times New Roman"/>
              </a:rPr>
              <a:t>chỗ cho hành khách và không chuyên </a:t>
            </a:r>
            <a:r>
              <a:rPr sz="1400" dirty="0" err="1">
                <a:latin typeface="Times New Roman"/>
                <a:cs typeface="Times New Roman"/>
              </a:rPr>
              <a:t>chở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v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ợt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40" dirty="0">
                <a:latin typeface="Times New Roman"/>
                <a:cs typeface="Times New Roman"/>
              </a:rPr>
              <a:t>quá  </a:t>
            </a:r>
            <a:r>
              <a:rPr sz="1400" spc="-5" dirty="0">
                <a:latin typeface="Times New Roman"/>
                <a:cs typeface="Times New Roman"/>
              </a:rPr>
              <a:t>trọng </a:t>
            </a:r>
            <a:r>
              <a:rPr sz="1400" dirty="0">
                <a:latin typeface="Times New Roman"/>
                <a:cs typeface="Times New Roman"/>
              </a:rPr>
              <a:t>tải, </a:t>
            </a:r>
            <a:r>
              <a:rPr sz="1400" spc="-5" dirty="0">
                <a:latin typeface="Times New Roman"/>
                <a:cs typeface="Times New Roman"/>
              </a:rPr>
              <a:t>thực hiện nghiêm </a:t>
            </a:r>
            <a:r>
              <a:rPr sz="1400" dirty="0">
                <a:latin typeface="Times New Roman"/>
                <a:cs typeface="Times New Roman"/>
              </a:rPr>
              <a:t>chỉnh nội </a:t>
            </a:r>
            <a:r>
              <a:rPr sz="1400" spc="-5" dirty="0">
                <a:latin typeface="Times New Roman"/>
                <a:cs typeface="Times New Roman"/>
              </a:rPr>
              <a:t>dung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đồng </a:t>
            </a:r>
            <a:r>
              <a:rPr sz="1400" dirty="0">
                <a:latin typeface="Times New Roman"/>
                <a:cs typeface="Times New Roman"/>
              </a:rPr>
              <a:t>vận tải và bảo </a:t>
            </a:r>
            <a:r>
              <a:rPr sz="1400" spc="-5" dirty="0">
                <a:latin typeface="Times New Roman"/>
                <a:cs typeface="Times New Roman"/>
              </a:rPr>
              <a:t>quản hàng hóa  trong quá trình vận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tải;</a:t>
            </a:r>
            <a:endParaRPr sz="1400" dirty="0">
              <a:latin typeface="Times New Roman"/>
              <a:cs typeface="Times New Roman"/>
            </a:endParaRPr>
          </a:p>
          <a:p>
            <a:pPr marL="581025" lvl="1" indent="-112395" algn="just">
              <a:lnSpc>
                <a:spcPts val="1639"/>
              </a:lnSpc>
              <a:spcBef>
                <a:spcPts val="530"/>
              </a:spcBef>
              <a:buChar char="-"/>
              <a:tabLst>
                <a:tab pos="581660" algn="l"/>
              </a:tabLst>
            </a:pPr>
            <a:r>
              <a:rPr sz="1400" dirty="0">
                <a:latin typeface="Times New Roman"/>
                <a:cs typeface="Times New Roman"/>
              </a:rPr>
              <a:t>Mua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bảo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hiểm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trách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nhiệm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dân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sự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đối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với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hành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khách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theo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quy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định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của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pháp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ts val="1639"/>
              </a:lnSpc>
            </a:pPr>
            <a:r>
              <a:rPr sz="1400" spc="-5" dirty="0">
                <a:latin typeface="Times New Roman"/>
                <a:cs typeface="Times New Roman"/>
              </a:rPr>
              <a:t>luật;</a:t>
            </a:r>
            <a:endParaRPr sz="1400" dirty="0">
              <a:latin typeface="Times New Roman"/>
              <a:cs typeface="Times New Roman"/>
            </a:endParaRPr>
          </a:p>
          <a:p>
            <a:pPr marL="573405" lvl="1" indent="-104775" algn="just">
              <a:lnSpc>
                <a:spcPct val="100000"/>
              </a:lnSpc>
              <a:spcBef>
                <a:spcPts val="515"/>
              </a:spcBef>
              <a:buChar char="-"/>
              <a:tabLst>
                <a:tab pos="574040" algn="l"/>
              </a:tabLst>
            </a:pPr>
            <a:r>
              <a:rPr sz="1400" dirty="0">
                <a:latin typeface="Times New Roman"/>
                <a:cs typeface="Times New Roman"/>
              </a:rPr>
              <a:t>Bảo đảm thời </a:t>
            </a:r>
            <a:r>
              <a:rPr sz="1400" spc="-5" dirty="0">
                <a:latin typeface="Times New Roman"/>
                <a:cs typeface="Times New Roman"/>
              </a:rPr>
              <a:t>gian </a:t>
            </a:r>
            <a:r>
              <a:rPr sz="1400" dirty="0">
                <a:latin typeface="Times New Roman"/>
                <a:cs typeface="Times New Roman"/>
              </a:rPr>
              <a:t>xuất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dirty="0" err="1">
                <a:latin typeface="Times New Roman"/>
                <a:cs typeface="Times New Roman"/>
              </a:rPr>
              <a:t>đã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 báo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theo thỏa</a:t>
            </a:r>
            <a:r>
              <a:rPr sz="1400" spc="-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thuận;</a:t>
            </a:r>
          </a:p>
          <a:p>
            <a:pPr marL="12700" marR="6350" lvl="1" indent="456565" algn="just">
              <a:lnSpc>
                <a:spcPts val="1600"/>
              </a:lnSpc>
              <a:spcBef>
                <a:spcPts val="650"/>
              </a:spcBef>
              <a:buChar char="-"/>
              <a:tabLst>
                <a:tab pos="581660" algn="l"/>
              </a:tabLst>
            </a:pPr>
            <a:r>
              <a:rPr sz="1400" spc="-5" dirty="0">
                <a:latin typeface="Times New Roman"/>
                <a:cs typeface="Times New Roman"/>
              </a:rPr>
              <a:t>Chuyên </a:t>
            </a:r>
            <a:r>
              <a:rPr sz="1400" dirty="0">
                <a:latin typeface="Times New Roman"/>
                <a:cs typeface="Times New Roman"/>
              </a:rPr>
              <a:t>chở </a:t>
            </a:r>
            <a:r>
              <a:rPr sz="1400" spc="-5" dirty="0">
                <a:latin typeface="Times New Roman"/>
                <a:cs typeface="Times New Roman"/>
              </a:rPr>
              <a:t>hành lý </a:t>
            </a:r>
            <a:r>
              <a:rPr sz="1400" dirty="0">
                <a:latin typeface="Times New Roman"/>
                <a:cs typeface="Times New Roman"/>
              </a:rPr>
              <a:t>và trả </a:t>
            </a:r>
            <a:r>
              <a:rPr sz="1400" spc="-5" dirty="0">
                <a:latin typeface="Times New Roman"/>
                <a:cs typeface="Times New Roman"/>
              </a:rPr>
              <a:t>cho hành khách </a:t>
            </a:r>
            <a:r>
              <a:rPr sz="1400" dirty="0" err="1">
                <a:latin typeface="Times New Roman"/>
                <a:cs typeface="Times New Roman"/>
              </a:rPr>
              <a:t>hoặc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quyền </a:t>
            </a:r>
            <a:r>
              <a:rPr sz="1400" dirty="0">
                <a:latin typeface="Times New Roman"/>
                <a:cs typeface="Times New Roman"/>
              </a:rPr>
              <a:t>nhận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spc="-45" dirty="0">
                <a:latin typeface="Times New Roman"/>
                <a:cs typeface="Times New Roman"/>
              </a:rPr>
              <a:t>lý 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tại địa điểm thỏa </a:t>
            </a:r>
            <a:r>
              <a:rPr sz="1400" spc="-5" dirty="0">
                <a:latin typeface="Times New Roman"/>
                <a:cs typeface="Times New Roman"/>
              </a:rPr>
              <a:t>thuận theo đúng </a:t>
            </a: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gian, </a:t>
            </a:r>
            <a:r>
              <a:rPr sz="1400" spc="5" dirty="0">
                <a:latin typeface="Times New Roman"/>
                <a:cs typeface="Times New Roman"/>
              </a:rPr>
              <a:t>lộ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trình;</a:t>
            </a:r>
            <a:endParaRPr sz="1400" dirty="0">
              <a:latin typeface="Times New Roman"/>
              <a:cs typeface="Times New Roman"/>
            </a:endParaRPr>
          </a:p>
          <a:p>
            <a:pPr marL="469265" algn="just">
              <a:lnSpc>
                <a:spcPct val="100000"/>
              </a:lnSpc>
              <a:spcBef>
                <a:spcPts val="475"/>
              </a:spcBef>
            </a:pPr>
            <a:r>
              <a:rPr sz="1400" i="1" dirty="0">
                <a:latin typeface="Times New Roman"/>
                <a:cs typeface="Times New Roman"/>
              </a:rPr>
              <a:t>3) </a:t>
            </a:r>
            <a:r>
              <a:rPr sz="1400" i="1" spc="-5" dirty="0">
                <a:latin typeface="Times New Roman"/>
                <a:cs typeface="Times New Roman"/>
              </a:rPr>
              <a:t>Về quyền của bên </a:t>
            </a:r>
            <a:r>
              <a:rPr sz="1400" i="1" dirty="0">
                <a:latin typeface="Times New Roman"/>
                <a:cs typeface="Times New Roman"/>
              </a:rPr>
              <a:t>vận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chuyển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600"/>
              </a:lnSpc>
              <a:spcBef>
                <a:spcPts val="645"/>
              </a:spcBef>
              <a:buAutoNum type="alphaLcPeriod"/>
              <a:tabLst>
                <a:tab pos="673100" algn="l"/>
              </a:tabLst>
            </a:pPr>
            <a:r>
              <a:rPr sz="1400" spc="-5" dirty="0">
                <a:latin typeface="Times New Roman"/>
                <a:cs typeface="Times New Roman"/>
              </a:rPr>
              <a:t>Yêu cầu hành khách </a:t>
            </a:r>
            <a:r>
              <a:rPr sz="1400" spc="5" dirty="0">
                <a:latin typeface="Times New Roman"/>
                <a:cs typeface="Times New Roman"/>
              </a:rPr>
              <a:t>trả </a:t>
            </a:r>
            <a:r>
              <a:rPr sz="1400" spc="-5" dirty="0" err="1">
                <a:latin typeface="Times New Roman"/>
                <a:cs typeface="Times New Roman"/>
              </a:rPr>
              <a:t>đủ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c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ớc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phí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chuyển hành khách, </a:t>
            </a:r>
            <a:r>
              <a:rPr sz="1400" spc="-95" dirty="0" smtClean="0">
                <a:latin typeface="Times New Roman"/>
                <a:cs typeface="Times New Roman"/>
              </a:rPr>
              <a:t>c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phí </a:t>
            </a:r>
            <a:r>
              <a:rPr sz="1400" spc="-130" dirty="0">
                <a:latin typeface="Times New Roman"/>
                <a:cs typeface="Times New Roman"/>
              </a:rPr>
              <a:t>vận  </a:t>
            </a:r>
            <a:r>
              <a:rPr sz="1400" spc="-5" dirty="0">
                <a:latin typeface="Times New Roman"/>
                <a:cs typeface="Times New Roman"/>
              </a:rPr>
              <a:t>chuyển hàng </a:t>
            </a:r>
            <a:r>
              <a:rPr sz="1400" dirty="0">
                <a:latin typeface="Times New Roman"/>
                <a:cs typeface="Times New Roman"/>
              </a:rPr>
              <a:t>lý </a:t>
            </a:r>
            <a:r>
              <a:rPr sz="1400" spc="-5" dirty="0">
                <a:latin typeface="Times New Roman"/>
                <a:cs typeface="Times New Roman"/>
              </a:rPr>
              <a:t>mang </a:t>
            </a:r>
            <a:r>
              <a:rPr sz="1400" spc="-5" dirty="0" err="1">
                <a:latin typeface="Times New Roman"/>
                <a:cs typeface="Times New Roman"/>
              </a:rPr>
              <a:t>theo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v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ợt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quá mức </a:t>
            </a:r>
            <a:r>
              <a:rPr sz="1400" dirty="0">
                <a:latin typeface="Times New Roman"/>
                <a:cs typeface="Times New Roman"/>
              </a:rPr>
              <a:t>quy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định;</a:t>
            </a:r>
          </a:p>
          <a:p>
            <a:pPr marL="662940" indent="-194310" algn="just">
              <a:lnSpc>
                <a:spcPct val="100000"/>
              </a:lnSpc>
              <a:spcBef>
                <a:spcPts val="475"/>
              </a:spcBef>
              <a:buAutoNum type="alphaLcPeriod"/>
              <a:tabLst>
                <a:tab pos="663575" algn="l"/>
              </a:tabLst>
            </a:pPr>
            <a:r>
              <a:rPr sz="1400" spc="-5" dirty="0">
                <a:latin typeface="Times New Roman"/>
                <a:cs typeface="Times New Roman"/>
              </a:rPr>
              <a:t>Từ </a:t>
            </a:r>
            <a:r>
              <a:rPr sz="1400" dirty="0">
                <a:latin typeface="Times New Roman"/>
                <a:cs typeface="Times New Roman"/>
              </a:rPr>
              <a:t>chối </a:t>
            </a:r>
            <a:r>
              <a:rPr sz="1400" spc="-5" dirty="0">
                <a:latin typeface="Times New Roman"/>
                <a:cs typeface="Times New Roman"/>
              </a:rPr>
              <a:t>chuyên chở hành khách trong </a:t>
            </a:r>
            <a:r>
              <a:rPr sz="1400" spc="-5" dirty="0" err="1">
                <a:latin typeface="Times New Roman"/>
                <a:cs typeface="Times New Roman"/>
              </a:rPr>
              <a:t>các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tr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sau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</a:p>
          <a:p>
            <a:pPr marL="12700" marR="5715" indent="456565" algn="just">
              <a:lnSpc>
                <a:spcPct val="95200"/>
              </a:lnSpc>
              <a:spcBef>
                <a:spcPts val="605"/>
              </a:spcBef>
              <a:buChar char="*"/>
              <a:tabLst>
                <a:tab pos="619125" algn="l"/>
              </a:tabLst>
            </a:pPr>
            <a:r>
              <a:rPr sz="1400" spc="-5" dirty="0">
                <a:latin typeface="Times New Roman"/>
                <a:cs typeface="Times New Roman"/>
              </a:rPr>
              <a:t>Hành khách không </a:t>
            </a:r>
            <a:r>
              <a:rPr sz="1400" dirty="0">
                <a:latin typeface="Times New Roman"/>
                <a:cs typeface="Times New Roman"/>
              </a:rPr>
              <a:t>chấp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quy định của </a:t>
            </a:r>
            <a:r>
              <a:rPr sz="1400" spc="-5" dirty="0">
                <a:latin typeface="Times New Roman"/>
                <a:cs typeface="Times New Roman"/>
              </a:rPr>
              <a:t>bến vận chuyển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hành vi  </a:t>
            </a:r>
            <a:r>
              <a:rPr sz="1400" dirty="0">
                <a:latin typeface="Times New Roman"/>
                <a:cs typeface="Times New Roman"/>
              </a:rPr>
              <a:t>làm </a:t>
            </a:r>
            <a:r>
              <a:rPr sz="1400" spc="-5" dirty="0">
                <a:latin typeface="Times New Roman"/>
                <a:cs typeface="Times New Roman"/>
              </a:rPr>
              <a:t>mất </a:t>
            </a:r>
            <a:r>
              <a:rPr sz="1400" dirty="0">
                <a:latin typeface="Times New Roman"/>
                <a:cs typeface="Times New Roman"/>
              </a:rPr>
              <a:t>trật tự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cộng, </a:t>
            </a:r>
            <a:r>
              <a:rPr sz="1400" spc="-5" dirty="0">
                <a:latin typeface="Times New Roman"/>
                <a:cs typeface="Times New Roman"/>
              </a:rPr>
              <a:t>cản </a:t>
            </a:r>
            <a:r>
              <a:rPr sz="1400" dirty="0">
                <a:latin typeface="Times New Roman"/>
                <a:cs typeface="Times New Roman"/>
              </a:rPr>
              <a:t>trở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việc của </a:t>
            </a:r>
            <a:r>
              <a:rPr sz="1400" spc="-5" dirty="0">
                <a:latin typeface="Times New Roman"/>
                <a:cs typeface="Times New Roman"/>
              </a:rPr>
              <a:t>bên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chuyển, </a:t>
            </a:r>
            <a:r>
              <a:rPr sz="1400" dirty="0">
                <a:latin typeface="Times New Roman"/>
                <a:cs typeface="Times New Roman"/>
              </a:rPr>
              <a:t>đe dọa </a:t>
            </a:r>
            <a:r>
              <a:rPr sz="1400" spc="-5" dirty="0">
                <a:latin typeface="Times New Roman"/>
                <a:cs typeface="Times New Roman"/>
              </a:rPr>
              <a:t>đến </a:t>
            </a:r>
            <a:r>
              <a:rPr sz="1400" spc="-10" dirty="0">
                <a:latin typeface="Times New Roman"/>
                <a:cs typeface="Times New Roman"/>
              </a:rPr>
              <a:t>tính  </a:t>
            </a:r>
            <a:r>
              <a:rPr sz="1400" spc="-5" dirty="0">
                <a:latin typeface="Times New Roman"/>
                <a:cs typeface="Times New Roman"/>
              </a:rPr>
              <a:t>mạng, </a:t>
            </a:r>
            <a:r>
              <a:rPr sz="1400" dirty="0">
                <a:latin typeface="Times New Roman"/>
                <a:cs typeface="Times New Roman"/>
              </a:rPr>
              <a:t>sức khỏe, tài </a:t>
            </a:r>
            <a:r>
              <a:rPr sz="1400" spc="-5" dirty="0">
                <a:latin typeface="Times New Roman"/>
                <a:cs typeface="Times New Roman"/>
              </a:rPr>
              <a:t>sản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 hoặc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những hành vi </a:t>
            </a:r>
            <a:r>
              <a:rPr sz="1400" dirty="0">
                <a:latin typeface="Times New Roman"/>
                <a:cs typeface="Times New Roman"/>
              </a:rPr>
              <a:t>khác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bảo đảm </a:t>
            </a:r>
            <a:r>
              <a:rPr sz="1400" spc="-50" dirty="0">
                <a:latin typeface="Times New Roman"/>
                <a:cs typeface="Times New Roman"/>
              </a:rPr>
              <a:t>an  </a:t>
            </a:r>
            <a:r>
              <a:rPr sz="1400" spc="-5" dirty="0">
                <a:latin typeface="Times New Roman"/>
                <a:cs typeface="Times New Roman"/>
              </a:rPr>
              <a:t>toàn trong hành trình, </a:t>
            </a:r>
            <a:r>
              <a:rPr sz="1400" spc="-5" dirty="0" err="1">
                <a:latin typeface="Times New Roman"/>
                <a:cs typeface="Times New Roman"/>
              </a:rPr>
              <a:t>trong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tr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 này </a:t>
            </a:r>
            <a:r>
              <a:rPr sz="1400" dirty="0">
                <a:latin typeface="Times New Roman"/>
                <a:cs typeface="Times New Roman"/>
              </a:rPr>
              <a:t>hành </a:t>
            </a:r>
            <a:r>
              <a:rPr sz="1400" spc="-5" dirty="0">
                <a:latin typeface="Times New Roman"/>
                <a:cs typeface="Times New Roman"/>
              </a:rPr>
              <a:t>khách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trả </a:t>
            </a:r>
            <a:r>
              <a:rPr sz="1400" spc="-5" dirty="0" err="1">
                <a:latin typeface="Times New Roman"/>
                <a:cs typeface="Times New Roman"/>
              </a:rPr>
              <a:t>lại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c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ớc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190" dirty="0">
                <a:latin typeface="Times New Roman"/>
                <a:cs typeface="Times New Roman"/>
              </a:rPr>
              <a:t>phí  </a:t>
            </a:r>
            <a:r>
              <a:rPr sz="1400" spc="-5" dirty="0">
                <a:latin typeface="Times New Roman"/>
                <a:cs typeface="Times New Roman"/>
              </a:rPr>
              <a:t>vận chuyển </a:t>
            </a:r>
            <a:r>
              <a:rPr sz="1400" dirty="0">
                <a:latin typeface="Times New Roman"/>
                <a:cs typeface="Times New Roman"/>
              </a:rPr>
              <a:t>và phải </a:t>
            </a:r>
            <a:r>
              <a:rPr sz="1400" spc="-5" dirty="0">
                <a:latin typeface="Times New Roman"/>
                <a:cs typeface="Times New Roman"/>
              </a:rPr>
              <a:t>chịu phạt vi phạm, </a:t>
            </a:r>
            <a:r>
              <a:rPr sz="1400" dirty="0">
                <a:latin typeface="Times New Roman"/>
                <a:cs typeface="Times New Roman"/>
              </a:rPr>
              <a:t>nếu điều </a:t>
            </a:r>
            <a:r>
              <a:rPr sz="1400" spc="-5" dirty="0">
                <a:latin typeface="Times New Roman"/>
                <a:cs typeface="Times New Roman"/>
              </a:rPr>
              <a:t>lệ vận chuyển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quy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định;</a:t>
            </a:r>
          </a:p>
          <a:p>
            <a:pPr marL="12700" marR="5080" indent="456565" algn="just">
              <a:lnSpc>
                <a:spcPct val="95400"/>
              </a:lnSpc>
              <a:spcBef>
                <a:spcPts val="595"/>
              </a:spcBef>
              <a:buChar char="*"/>
              <a:tabLst>
                <a:tab pos="615950" algn="l"/>
              </a:tabLst>
            </a:pPr>
            <a:r>
              <a:rPr sz="1400" spc="-5" dirty="0">
                <a:latin typeface="Times New Roman"/>
                <a:cs typeface="Times New Roman"/>
              </a:rPr>
              <a:t>Do tình trạng </a:t>
            </a:r>
            <a:r>
              <a:rPr sz="1400" dirty="0">
                <a:latin typeface="Times New Roman"/>
                <a:cs typeface="Times New Roman"/>
              </a:rPr>
              <a:t>sức khỏe </a:t>
            </a:r>
            <a:r>
              <a:rPr sz="1400" spc="-5" dirty="0">
                <a:latin typeface="Times New Roman"/>
                <a:cs typeface="Times New Roman"/>
              </a:rPr>
              <a:t>của hành khách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bên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chuyển </a:t>
            </a:r>
            <a:r>
              <a:rPr sz="1400" dirty="0">
                <a:latin typeface="Times New Roman"/>
                <a:cs typeface="Times New Roman"/>
              </a:rPr>
              <a:t>thấy rõ </a:t>
            </a:r>
            <a:r>
              <a:rPr sz="1400" spc="-5" dirty="0">
                <a:latin typeface="Times New Roman"/>
                <a:cs typeface="Times New Roman"/>
              </a:rPr>
              <a:t>rằng </a:t>
            </a:r>
            <a:r>
              <a:rPr sz="1400" dirty="0">
                <a:latin typeface="Times New Roman"/>
                <a:cs typeface="Times New Roman"/>
              </a:rPr>
              <a:t>việc  </a:t>
            </a:r>
            <a:r>
              <a:rPr sz="1400" spc="-5" dirty="0">
                <a:latin typeface="Times New Roman"/>
                <a:cs typeface="Times New Roman"/>
              </a:rPr>
              <a:t>vận chuyển </a:t>
            </a:r>
            <a:r>
              <a:rPr sz="1400" dirty="0">
                <a:latin typeface="Times New Roman"/>
                <a:cs typeface="Times New Roman"/>
              </a:rPr>
              <a:t>sẽ gây </a:t>
            </a:r>
            <a:r>
              <a:rPr sz="1400" spc="-5" dirty="0">
                <a:latin typeface="Times New Roman"/>
                <a:cs typeface="Times New Roman"/>
              </a:rPr>
              <a:t>nguy </a:t>
            </a:r>
            <a:r>
              <a:rPr sz="1400" dirty="0">
                <a:latin typeface="Times New Roman"/>
                <a:cs typeface="Times New Roman"/>
              </a:rPr>
              <a:t>hiểm cho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hành khách đó </a:t>
            </a:r>
            <a:r>
              <a:rPr sz="1400" spc="5" dirty="0">
                <a:latin typeface="Times New Roman"/>
                <a:cs typeface="Times New Roman"/>
              </a:rPr>
              <a:t>hoặc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spc="-20" dirty="0">
                <a:latin typeface="Times New Roman"/>
                <a:cs typeface="Times New Roman"/>
              </a:rPr>
              <a:t>trong  </a:t>
            </a:r>
            <a:r>
              <a:rPr sz="1400" spc="-5" dirty="0">
                <a:latin typeface="Times New Roman"/>
                <a:cs typeface="Times New Roman"/>
              </a:rPr>
              <a:t>hành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trình;</a:t>
            </a:r>
            <a:endParaRPr sz="1400" dirty="0">
              <a:latin typeface="Times New Roman"/>
              <a:cs typeface="Times New Roman"/>
            </a:endParaRPr>
          </a:p>
          <a:p>
            <a:pPr marL="603885" indent="-135255" algn="just">
              <a:lnSpc>
                <a:spcPct val="100000"/>
              </a:lnSpc>
              <a:spcBef>
                <a:spcPts val="515"/>
              </a:spcBef>
              <a:buChar char="*"/>
              <a:tabLst>
                <a:tab pos="604520" algn="l"/>
              </a:tabLst>
            </a:pPr>
            <a:r>
              <a:rPr sz="1400" spc="-5" dirty="0">
                <a:latin typeface="Times New Roman"/>
                <a:cs typeface="Times New Roman"/>
              </a:rPr>
              <a:t>Để ngăn ngừa dịch bệnh </a:t>
            </a:r>
            <a:r>
              <a:rPr sz="1400" dirty="0">
                <a:latin typeface="Times New Roman"/>
                <a:cs typeface="Times New Roman"/>
              </a:rPr>
              <a:t>lây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lan.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39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4603"/>
            <a:ext cx="6245860" cy="8716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dirty="0" smtClean="0">
                <a:latin typeface="Times New Roman"/>
                <a:cs typeface="Times New Roman"/>
              </a:rPr>
              <a:t>CH</a:t>
            </a:r>
            <a:r>
              <a:rPr lang="vi-VN" sz="1400" b="1" dirty="0" smtClean="0">
                <a:latin typeface="Times New Roman"/>
                <a:cs typeface="Times New Roman"/>
              </a:rPr>
              <a:t>Ư</a:t>
            </a:r>
            <a:r>
              <a:rPr sz="1400" b="1" dirty="0" smtClean="0">
                <a:latin typeface="Times New Roman"/>
                <a:cs typeface="Times New Roman"/>
              </a:rPr>
              <a:t>ƠNG </a:t>
            </a:r>
            <a:r>
              <a:rPr sz="1400" b="1" spc="-5" dirty="0">
                <a:latin typeface="Times New Roman"/>
                <a:cs typeface="Times New Roman"/>
              </a:rPr>
              <a:t>V. VĂN </a:t>
            </a:r>
            <a:r>
              <a:rPr sz="1400" b="1" dirty="0">
                <a:latin typeface="Times New Roman"/>
                <a:cs typeface="Times New Roman"/>
              </a:rPr>
              <a:t>HÓA GIAO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15"/>
              </a:spcBef>
            </a:pPr>
            <a:r>
              <a:rPr sz="1400" b="1" dirty="0">
                <a:latin typeface="Times New Roman"/>
                <a:cs typeface="Times New Roman"/>
              </a:rPr>
              <a:t>5.1. </a:t>
            </a:r>
            <a:r>
              <a:rPr sz="1400" b="1" spc="-5" dirty="0">
                <a:latin typeface="Times New Roman"/>
                <a:cs typeface="Times New Roman"/>
              </a:rPr>
              <a:t>Khái niệm </a:t>
            </a:r>
            <a:r>
              <a:rPr sz="1400" b="1" dirty="0">
                <a:latin typeface="Times New Roman"/>
                <a:cs typeface="Times New Roman"/>
              </a:rPr>
              <a:t>văn hóa </a:t>
            </a:r>
            <a:r>
              <a:rPr sz="1400" b="1" spc="-5" dirty="0">
                <a:latin typeface="Times New Roman"/>
                <a:cs typeface="Times New Roman"/>
              </a:rPr>
              <a:t>giao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ts val="1610"/>
              </a:lnSpc>
              <a:spcBef>
                <a:spcPts val="615"/>
              </a:spcBef>
            </a:pPr>
            <a:r>
              <a:rPr sz="1400" spc="-5" dirty="0">
                <a:latin typeface="Times New Roman"/>
                <a:cs typeface="Times New Roman"/>
              </a:rPr>
              <a:t>Văn hóa giao thông là </a:t>
            </a:r>
            <a:r>
              <a:rPr sz="1400" dirty="0">
                <a:latin typeface="Times New Roman"/>
                <a:cs typeface="Times New Roman"/>
              </a:rPr>
              <a:t>một </a:t>
            </a:r>
            <a:r>
              <a:rPr sz="1400" spc="-5" dirty="0">
                <a:latin typeface="Times New Roman"/>
                <a:cs typeface="Times New Roman"/>
              </a:rPr>
              <a:t>bộ phận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Văn hóa ứng </a:t>
            </a:r>
            <a:r>
              <a:rPr sz="1400" spc="5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spc="-10" dirty="0">
                <a:latin typeface="Times New Roman"/>
                <a:cs typeface="Times New Roman"/>
              </a:rPr>
              <a:t>con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spc="-25" dirty="0">
                <a:latin typeface="Times New Roman"/>
                <a:cs typeface="Times New Roman"/>
              </a:rPr>
              <a:t>tham 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thông. Đó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1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tôn trọng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5" dirty="0">
                <a:latin typeface="Times New Roman"/>
                <a:cs typeface="Times New Roman"/>
              </a:rPr>
              <a:t>sự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hiểu biết đầy đủ và chấp </a:t>
            </a:r>
            <a:r>
              <a:rPr sz="1400" spc="-5" dirty="0">
                <a:latin typeface="Times New Roman"/>
                <a:cs typeface="Times New Roman"/>
              </a:rPr>
              <a:t>hành nghiêm chỉnh  pháp </a:t>
            </a:r>
            <a:r>
              <a:rPr sz="1400" dirty="0">
                <a:latin typeface="Times New Roman"/>
                <a:cs typeface="Times New Roman"/>
              </a:rPr>
              <a:t>luật về </a:t>
            </a:r>
            <a:r>
              <a:rPr sz="1400" spc="-5" dirty="0">
                <a:latin typeface="Times New Roman"/>
                <a:cs typeface="Times New Roman"/>
              </a:rPr>
              <a:t>giao thông, </a:t>
            </a:r>
            <a:r>
              <a:rPr sz="1400" dirty="0">
                <a:latin typeface="Times New Roman"/>
                <a:cs typeface="Times New Roman"/>
              </a:rPr>
              <a:t>là ý </a:t>
            </a:r>
            <a:r>
              <a:rPr sz="1400" spc="5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trách nhiệm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cộng đồng khi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thông.</a:t>
            </a:r>
          </a:p>
          <a:p>
            <a:pPr marL="12700" marR="5715" indent="456565" algn="just">
              <a:lnSpc>
                <a:spcPts val="1610"/>
              </a:lnSpc>
              <a:spcBef>
                <a:spcPts val="610"/>
              </a:spcBef>
            </a:pPr>
            <a:r>
              <a:rPr sz="1400" spc="-5" dirty="0">
                <a:latin typeface="Times New Roman"/>
                <a:cs typeface="Times New Roman"/>
              </a:rPr>
              <a:t>Văn hóa giao thông </a:t>
            </a:r>
            <a:r>
              <a:rPr sz="1400" spc="-10" dirty="0">
                <a:latin typeface="Times New Roman"/>
                <a:cs typeface="Times New Roman"/>
              </a:rPr>
              <a:t>(VHGT)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5" dirty="0" err="1">
                <a:latin typeface="Times New Roman"/>
                <a:cs typeface="Times New Roman"/>
              </a:rPr>
              <a:t>tấm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ơng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phản </a:t>
            </a:r>
            <a:r>
              <a:rPr sz="1400" spc="-5" dirty="0">
                <a:latin typeface="Times New Roman"/>
                <a:cs typeface="Times New Roman"/>
              </a:rPr>
              <a:t>ánh trình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10" dirty="0">
                <a:latin typeface="Times New Roman"/>
                <a:cs typeface="Times New Roman"/>
              </a:rPr>
              <a:t>văn </a:t>
            </a:r>
            <a:r>
              <a:rPr sz="1400" spc="-5" dirty="0">
                <a:latin typeface="Times New Roman"/>
                <a:cs typeface="Times New Roman"/>
              </a:rPr>
              <a:t>hóa, văn </a:t>
            </a:r>
            <a:r>
              <a:rPr sz="1400" spc="-20" dirty="0">
                <a:latin typeface="Times New Roman"/>
                <a:cs typeface="Times New Roman"/>
              </a:rPr>
              <a:t>minh 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spc="-5" dirty="0" err="1">
                <a:latin typeface="Times New Roman"/>
                <a:cs typeface="Times New Roman"/>
              </a:rPr>
              <a:t>đất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của một ngành. VHGT không </a:t>
            </a:r>
            <a:r>
              <a:rPr sz="1400" dirty="0">
                <a:latin typeface="Times New Roman"/>
                <a:cs typeface="Times New Roman"/>
              </a:rPr>
              <a:t>đứng </a:t>
            </a:r>
            <a:r>
              <a:rPr sz="1400" spc="-5" dirty="0">
                <a:latin typeface="Times New Roman"/>
                <a:cs typeface="Times New Roman"/>
              </a:rPr>
              <a:t>ngoài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vận động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spc="-20" dirty="0">
                <a:latin typeface="Times New Roman"/>
                <a:cs typeface="Times New Roman"/>
              </a:rPr>
              <a:t>triển  </a:t>
            </a:r>
            <a:r>
              <a:rPr sz="1400" dirty="0">
                <a:latin typeface="Times New Roman"/>
                <a:cs typeface="Times New Roman"/>
              </a:rPr>
              <a:t>của xã </a:t>
            </a:r>
            <a:r>
              <a:rPr sz="1400" spc="-5" dirty="0">
                <a:latin typeface="Times New Roman"/>
                <a:cs typeface="Times New Roman"/>
              </a:rPr>
              <a:t>hội. Văn hóa khi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spc="10" dirty="0">
                <a:latin typeface="Times New Roman"/>
                <a:cs typeface="Times New Roman"/>
              </a:rPr>
              <a:t>vừa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tố </a:t>
            </a:r>
            <a:r>
              <a:rPr sz="1400" spc="-5" dirty="0">
                <a:latin typeface="Times New Roman"/>
                <a:cs typeface="Times New Roman"/>
              </a:rPr>
              <a:t>phát sinh </a:t>
            </a:r>
            <a:r>
              <a:rPr sz="1400" spc="5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bản thân </a:t>
            </a:r>
            <a:r>
              <a:rPr sz="1400" dirty="0">
                <a:latin typeface="Times New Roman"/>
                <a:cs typeface="Times New Roman"/>
              </a:rPr>
              <a:t>mỗi  </a:t>
            </a:r>
            <a:r>
              <a:rPr sz="1400" spc="-5" dirty="0">
                <a:latin typeface="Times New Roman"/>
                <a:cs typeface="Times New Roman"/>
              </a:rPr>
              <a:t>con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vừa là </a:t>
            </a:r>
            <a:r>
              <a:rPr sz="1400" spc="-5" dirty="0" err="1">
                <a:latin typeface="Times New Roman"/>
                <a:cs typeface="Times New Roman"/>
              </a:rPr>
              <a:t>định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chỉ đạo của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cấp, các ngành quản </a:t>
            </a:r>
            <a:r>
              <a:rPr sz="1400" dirty="0">
                <a:latin typeface="Times New Roman"/>
                <a:cs typeface="Times New Roman"/>
              </a:rPr>
              <a:t>lý </a:t>
            </a:r>
            <a:r>
              <a:rPr sz="1400" spc="-5" dirty="0">
                <a:latin typeface="Times New Roman"/>
                <a:cs typeface="Times New Roman"/>
              </a:rPr>
              <a:t>đối </a:t>
            </a:r>
            <a:r>
              <a:rPr sz="1400" dirty="0" err="1">
                <a:latin typeface="Times New Roman"/>
                <a:cs typeface="Times New Roman"/>
              </a:rPr>
              <a:t>với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90" dirty="0" smtClean="0">
                <a:latin typeface="Times New Roman"/>
                <a:cs typeface="Times New Roman"/>
              </a:rPr>
              <a:t>ng</a:t>
            </a:r>
            <a:r>
              <a:rPr lang="vi-VN" sz="1400" spc="-190" dirty="0" smtClean="0">
                <a:latin typeface="Times New Roman"/>
                <a:cs typeface="Times New Roman"/>
              </a:rPr>
              <a:t>ư</a:t>
            </a:r>
            <a:r>
              <a:rPr sz="1400" spc="-190" dirty="0" err="1" smtClean="0">
                <a:latin typeface="Times New Roman"/>
                <a:cs typeface="Times New Roman"/>
              </a:rPr>
              <a:t>ời</a:t>
            </a:r>
            <a:r>
              <a:rPr sz="1400" spc="-190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dân.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Văn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hóa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phản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ánh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trình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độ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duy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lãnh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đạo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quản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lý,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ý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thức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trách </a:t>
            </a:r>
            <a:r>
              <a:rPr sz="1400" dirty="0">
                <a:latin typeface="Times New Roman"/>
                <a:cs typeface="Times New Roman"/>
              </a:rPr>
              <a:t> nhiệm của </a:t>
            </a:r>
            <a:r>
              <a:rPr sz="1400" spc="-5" dirty="0">
                <a:latin typeface="Times New Roman"/>
                <a:cs typeface="Times New Roman"/>
              </a:rPr>
              <a:t>mỗi cán </a:t>
            </a:r>
            <a:r>
              <a:rPr sz="1400" dirty="0">
                <a:latin typeface="Times New Roman"/>
                <a:cs typeface="Times New Roman"/>
              </a:rPr>
              <a:t>bộ, </a:t>
            </a:r>
            <a:r>
              <a:rPr sz="1400" spc="-5" dirty="0" err="1">
                <a:latin typeface="Times New Roman"/>
                <a:cs typeface="Times New Roman"/>
              </a:rPr>
              <a:t>mỗi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dân khi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-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6100"/>
              </a:lnSpc>
              <a:spcBef>
                <a:spcPts val="540"/>
              </a:spcBef>
            </a:pPr>
            <a:r>
              <a:rPr sz="1400" dirty="0">
                <a:latin typeface="Times New Roman"/>
                <a:cs typeface="Times New Roman"/>
              </a:rPr>
              <a:t>Bên </a:t>
            </a:r>
            <a:r>
              <a:rPr sz="1400" spc="-5" dirty="0">
                <a:latin typeface="Times New Roman"/>
                <a:cs typeface="Times New Roman"/>
              </a:rPr>
              <a:t>cạnh </a:t>
            </a:r>
            <a:r>
              <a:rPr sz="1400" dirty="0">
                <a:latin typeface="Times New Roman"/>
                <a:cs typeface="Times New Roman"/>
              </a:rPr>
              <a:t>việc hiểu rõ </a:t>
            </a:r>
            <a:r>
              <a:rPr sz="1400" spc="-5" dirty="0">
                <a:latin typeface="Times New Roman"/>
                <a:cs typeface="Times New Roman"/>
              </a:rPr>
              <a:t>khái </a:t>
            </a:r>
            <a:r>
              <a:rPr sz="1400" dirty="0">
                <a:latin typeface="Times New Roman"/>
                <a:cs typeface="Times New Roman"/>
              </a:rPr>
              <a:t>niệm văn </a:t>
            </a:r>
            <a:r>
              <a:rPr sz="1400" spc="-5" dirty="0">
                <a:latin typeface="Times New Roman"/>
                <a:cs typeface="Times New Roman"/>
              </a:rPr>
              <a:t>hóa giao thông chúng ta cũng cần </a:t>
            </a:r>
            <a:r>
              <a:rPr sz="1400" spc="-5" dirty="0" err="1">
                <a:latin typeface="Times New Roman"/>
                <a:cs typeface="Times New Roman"/>
              </a:rPr>
              <a:t>nắm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 </a:t>
            </a:r>
            <a:r>
              <a:rPr sz="1400" spc="-5" dirty="0">
                <a:latin typeface="Times New Roman"/>
                <a:cs typeface="Times New Roman"/>
              </a:rPr>
              <a:t>yếu </a:t>
            </a:r>
            <a:r>
              <a:rPr sz="1400" dirty="0">
                <a:latin typeface="Times New Roman"/>
                <a:cs typeface="Times New Roman"/>
              </a:rPr>
              <a:t>tố </a:t>
            </a:r>
            <a:r>
              <a:rPr sz="1400" spc="-5" dirty="0">
                <a:latin typeface="Times New Roman"/>
                <a:cs typeface="Times New Roman"/>
              </a:rPr>
              <a:t>quan trọng quyết định văn hóa giao thông đó chính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tính pháp lý </a:t>
            </a:r>
            <a:r>
              <a:rPr sz="1400" spc="-50" dirty="0">
                <a:latin typeface="Times New Roman"/>
                <a:cs typeface="Times New Roman"/>
              </a:rPr>
              <a:t>và  </a:t>
            </a:r>
            <a:r>
              <a:rPr sz="1400" spc="-5" dirty="0">
                <a:latin typeface="Times New Roman"/>
                <a:cs typeface="Times New Roman"/>
              </a:rPr>
              <a:t>tính cộng đồng trong văn hóa giao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thông.</a:t>
            </a:r>
            <a:endParaRPr sz="1400" dirty="0">
              <a:latin typeface="Times New Roman"/>
              <a:cs typeface="Times New Roman"/>
            </a:endParaRPr>
          </a:p>
          <a:p>
            <a:pPr marL="116205" indent="-104139" algn="just">
              <a:lnSpc>
                <a:spcPct val="100000"/>
              </a:lnSpc>
              <a:spcBef>
                <a:spcPts val="565"/>
              </a:spcBef>
              <a:buChar char="-"/>
              <a:tabLst>
                <a:tab pos="116839" algn="l"/>
              </a:tabLst>
            </a:pPr>
            <a:r>
              <a:rPr sz="1400" b="1" i="1" spc="-5" dirty="0">
                <a:latin typeface="Times New Roman"/>
                <a:cs typeface="Times New Roman"/>
              </a:rPr>
              <a:t>Tính pháp</a:t>
            </a:r>
            <a:r>
              <a:rPr sz="1400" b="1" i="1" spc="-10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lý: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6000"/>
              </a:lnSpc>
              <a:spcBef>
                <a:spcPts val="560"/>
              </a:spcBef>
            </a:pPr>
            <a:r>
              <a:rPr sz="1400" spc="-5" dirty="0">
                <a:latin typeface="Times New Roman"/>
                <a:cs typeface="Times New Roman"/>
              </a:rPr>
              <a:t>Văn hóa giao thông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dirty="0">
                <a:latin typeface="Times New Roman"/>
                <a:cs typeface="Times New Roman"/>
              </a:rPr>
              <a:t>là phải </a:t>
            </a:r>
            <a:r>
              <a:rPr sz="1400" spc="-5" dirty="0">
                <a:latin typeface="Times New Roman"/>
                <a:cs typeface="Times New Roman"/>
              </a:rPr>
              <a:t>chấp hành đúng, </a:t>
            </a:r>
            <a:r>
              <a:rPr sz="1400" spc="-90" dirty="0" smtClean="0">
                <a:latin typeface="Times New Roman"/>
                <a:cs typeface="Times New Roman"/>
              </a:rPr>
              <a:t>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mẫu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5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giác đối </a:t>
            </a:r>
            <a:r>
              <a:rPr sz="1400" spc="-10" dirty="0">
                <a:latin typeface="Times New Roman"/>
                <a:cs typeface="Times New Roman"/>
              </a:rPr>
              <a:t>với 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bộ. </a:t>
            </a:r>
            <a:r>
              <a:rPr sz="1400" spc="-5" dirty="0">
                <a:latin typeface="Times New Roman"/>
                <a:cs typeface="Times New Roman"/>
              </a:rPr>
              <a:t>Theo đó,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hành vi ứng </a:t>
            </a:r>
            <a:r>
              <a:rPr sz="1400" dirty="0" err="1">
                <a:latin typeface="Times New Roman"/>
                <a:cs typeface="Times New Roman"/>
              </a:rPr>
              <a:t>xử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tr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hết </a:t>
            </a:r>
            <a:r>
              <a:rPr sz="1400" spc="-5" dirty="0">
                <a:latin typeface="Times New Roman"/>
                <a:cs typeface="Times New Roman"/>
              </a:rPr>
              <a:t>phải đặt </a:t>
            </a:r>
            <a:r>
              <a:rPr sz="1400" dirty="0">
                <a:latin typeface="Times New Roman"/>
                <a:cs typeface="Times New Roman"/>
              </a:rPr>
              <a:t>ý thức </a:t>
            </a:r>
            <a:r>
              <a:rPr sz="1400" spc="-165" dirty="0">
                <a:latin typeface="Times New Roman"/>
                <a:cs typeface="Times New Roman"/>
              </a:rPr>
              <a:t>tự  </a:t>
            </a:r>
            <a:r>
              <a:rPr sz="1400" spc="-5" dirty="0">
                <a:latin typeface="Times New Roman"/>
                <a:cs typeface="Times New Roman"/>
              </a:rPr>
              <a:t>giác lên hàng </a:t>
            </a:r>
            <a:r>
              <a:rPr sz="1400" dirty="0">
                <a:latin typeface="Times New Roman"/>
                <a:cs typeface="Times New Roman"/>
              </a:rPr>
              <a:t>đầu, </a:t>
            </a:r>
            <a:r>
              <a:rPr sz="1400" spc="-5" dirty="0">
                <a:latin typeface="Times New Roman"/>
                <a:cs typeface="Times New Roman"/>
              </a:rPr>
              <a:t>tiếp </a:t>
            </a:r>
            <a:r>
              <a:rPr sz="1400" dirty="0">
                <a:latin typeface="Times New Roman"/>
                <a:cs typeface="Times New Roman"/>
              </a:rPr>
              <a:t>đến là thực </a:t>
            </a:r>
            <a:r>
              <a:rPr sz="1400" spc="-5" dirty="0">
                <a:latin typeface="Times New Roman"/>
                <a:cs typeface="Times New Roman"/>
              </a:rPr>
              <a:t>hiện đúng luật định, </a:t>
            </a:r>
            <a:r>
              <a:rPr sz="1400" spc="-90" dirty="0" smtClean="0">
                <a:latin typeface="Times New Roman"/>
                <a:cs typeface="Times New Roman"/>
              </a:rPr>
              <a:t>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mẫu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tôn </a:t>
            </a:r>
            <a:r>
              <a:rPr sz="1400" dirty="0">
                <a:latin typeface="Times New Roman"/>
                <a:cs typeface="Times New Roman"/>
              </a:rPr>
              <a:t>trọng </a:t>
            </a:r>
            <a:r>
              <a:rPr sz="1400" dirty="0" err="1">
                <a:latin typeface="Times New Roman"/>
                <a:cs typeface="Times New Roman"/>
              </a:rPr>
              <a:t>những</a:t>
            </a:r>
            <a:r>
              <a:rPr sz="1400" dirty="0">
                <a:latin typeface="Times New Roman"/>
                <a:cs typeface="Times New Roman"/>
              </a:rPr>
              <a:t> 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liên quan, </a:t>
            </a:r>
            <a:r>
              <a:rPr sz="1400" dirty="0">
                <a:latin typeface="Times New Roman"/>
                <a:cs typeface="Times New Roman"/>
              </a:rPr>
              <a:t>bảo đảm an </a:t>
            </a:r>
            <a:r>
              <a:rPr sz="1400" spc="-5" dirty="0">
                <a:latin typeface="Times New Roman"/>
                <a:cs typeface="Times New Roman"/>
              </a:rPr>
              <a:t>toàn tài </a:t>
            </a:r>
            <a:r>
              <a:rPr sz="1400" dirty="0">
                <a:latin typeface="Times New Roman"/>
                <a:cs typeface="Times New Roman"/>
              </a:rPr>
              <a:t>sản,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công cộng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trật </a:t>
            </a:r>
            <a:r>
              <a:rPr sz="1400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công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cộng.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7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Để </a:t>
            </a:r>
            <a:r>
              <a:rPr sz="1400" dirty="0" err="1">
                <a:latin typeface="Times New Roman"/>
                <a:cs typeface="Times New Roman"/>
              </a:rPr>
              <a:t>làm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này, </a:t>
            </a:r>
            <a:r>
              <a:rPr sz="1400" dirty="0">
                <a:latin typeface="Times New Roman"/>
                <a:cs typeface="Times New Roman"/>
              </a:rPr>
              <a:t>cần phải loại bỏ </a:t>
            </a:r>
            <a:r>
              <a:rPr sz="1400" spc="-5" dirty="0">
                <a:latin typeface="Times New Roman"/>
                <a:cs typeface="Times New Roman"/>
              </a:rPr>
              <a:t>các hành </a:t>
            </a:r>
            <a:r>
              <a:rPr sz="1400" spc="-5" dirty="0" err="1">
                <a:latin typeface="Times New Roman"/>
                <a:cs typeface="Times New Roman"/>
              </a:rPr>
              <a:t>động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v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ợt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đèn </a:t>
            </a:r>
            <a:r>
              <a:rPr sz="1400" dirty="0">
                <a:latin typeface="Times New Roman"/>
                <a:cs typeface="Times New Roman"/>
              </a:rPr>
              <a:t>đỏ, </a:t>
            </a:r>
            <a:r>
              <a:rPr sz="1400" spc="-5" dirty="0" err="1" smtClean="0">
                <a:latin typeface="Times New Roman"/>
                <a:cs typeface="Times New Roman"/>
              </a:rPr>
              <a:t>dừng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đỗ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đèn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đỏ không đúng quy </a:t>
            </a:r>
            <a:r>
              <a:rPr sz="1400" dirty="0">
                <a:latin typeface="Times New Roman"/>
                <a:cs typeface="Times New Roman"/>
              </a:rPr>
              <a:t>định, </a:t>
            </a:r>
            <a:r>
              <a:rPr sz="1400" spc="-10" dirty="0">
                <a:latin typeface="Times New Roman"/>
                <a:cs typeface="Times New Roman"/>
              </a:rPr>
              <a:t>chen </a:t>
            </a:r>
            <a:r>
              <a:rPr sz="1400" spc="5" dirty="0">
                <a:latin typeface="Times New Roman"/>
                <a:cs typeface="Times New Roman"/>
              </a:rPr>
              <a:t>lấn </a:t>
            </a:r>
            <a:r>
              <a:rPr sz="1400" spc="-5" dirty="0">
                <a:latin typeface="Times New Roman"/>
                <a:cs typeface="Times New Roman"/>
              </a:rPr>
              <a:t>làn, bóp </a:t>
            </a:r>
            <a:r>
              <a:rPr sz="1400" spc="-10" dirty="0">
                <a:latin typeface="Times New Roman"/>
                <a:cs typeface="Times New Roman"/>
              </a:rPr>
              <a:t>còi </a:t>
            </a:r>
            <a:r>
              <a:rPr sz="1400" spc="-5" dirty="0">
                <a:latin typeface="Times New Roman"/>
                <a:cs typeface="Times New Roman"/>
              </a:rPr>
              <a:t>inh </a:t>
            </a:r>
            <a:r>
              <a:rPr sz="1400" dirty="0">
                <a:latin typeface="Times New Roman"/>
                <a:cs typeface="Times New Roman"/>
              </a:rPr>
              <a:t>ỏi, </a:t>
            </a:r>
            <a:r>
              <a:rPr sz="1400" spc="-5" dirty="0">
                <a:latin typeface="Times New Roman"/>
                <a:cs typeface="Times New Roman"/>
              </a:rPr>
              <a:t>bật đèn chiếu </a:t>
            </a:r>
            <a:r>
              <a:rPr sz="1400" dirty="0">
                <a:latin typeface="Times New Roman"/>
                <a:cs typeface="Times New Roman"/>
              </a:rPr>
              <a:t>xa </a:t>
            </a:r>
            <a:r>
              <a:rPr sz="1400" spc="-5" dirty="0">
                <a:latin typeface="Times New Roman"/>
                <a:cs typeface="Times New Roman"/>
              </a:rPr>
              <a:t>khi tham 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trong </a:t>
            </a:r>
            <a:r>
              <a:rPr sz="1400" dirty="0">
                <a:latin typeface="Times New Roman"/>
                <a:cs typeface="Times New Roman"/>
              </a:rPr>
              <a:t>đô </a:t>
            </a:r>
            <a:r>
              <a:rPr sz="1400" spc="5" dirty="0">
                <a:latin typeface="Times New Roman"/>
                <a:cs typeface="Times New Roman"/>
              </a:rPr>
              <a:t>thị, </a:t>
            </a:r>
            <a:r>
              <a:rPr sz="1400" spc="-5" dirty="0">
                <a:latin typeface="Times New Roman"/>
                <a:cs typeface="Times New Roman"/>
              </a:rPr>
              <a:t>khu </a:t>
            </a:r>
            <a:r>
              <a:rPr sz="1400" spc="-5" dirty="0" err="1">
                <a:latin typeface="Times New Roman"/>
                <a:cs typeface="Times New Roman"/>
              </a:rPr>
              <a:t>đông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dân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cư</a:t>
            </a:r>
            <a:r>
              <a:rPr sz="1400" dirty="0" smtClean="0">
                <a:latin typeface="Times New Roman"/>
                <a:cs typeface="Times New Roman"/>
              </a:rPr>
              <a:t>… </a:t>
            </a:r>
            <a:r>
              <a:rPr sz="1400" spc="-5" dirty="0">
                <a:latin typeface="Times New Roman"/>
                <a:cs typeface="Times New Roman"/>
              </a:rPr>
              <a:t>Những hành </a:t>
            </a:r>
            <a:r>
              <a:rPr sz="1400" dirty="0">
                <a:latin typeface="Times New Roman"/>
                <a:cs typeface="Times New Roman"/>
              </a:rPr>
              <a:t>vi </a:t>
            </a:r>
            <a:r>
              <a:rPr sz="1400" spc="-5" dirty="0">
                <a:latin typeface="Times New Roman"/>
                <a:cs typeface="Times New Roman"/>
              </a:rPr>
              <a:t>trên không </a:t>
            </a:r>
            <a:r>
              <a:rPr sz="1400" spc="5" dirty="0">
                <a:latin typeface="Times New Roman"/>
                <a:cs typeface="Times New Roman"/>
              </a:rPr>
              <a:t>chỉ </a:t>
            </a:r>
            <a:r>
              <a:rPr sz="1400" spc="-35" dirty="0">
                <a:latin typeface="Times New Roman"/>
                <a:cs typeface="Times New Roman"/>
              </a:rPr>
              <a:t>gây  </a:t>
            </a:r>
            <a:r>
              <a:rPr sz="1400" spc="-5" dirty="0">
                <a:latin typeface="Times New Roman"/>
                <a:cs typeface="Times New Roman"/>
              </a:rPr>
              <a:t>phiền toái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còn tiềm ẩn rất </a:t>
            </a:r>
            <a:r>
              <a:rPr sz="1400" spc="-5" dirty="0">
                <a:latin typeface="Times New Roman"/>
                <a:cs typeface="Times New Roman"/>
              </a:rPr>
              <a:t>nhiều nguy </a:t>
            </a:r>
            <a:r>
              <a:rPr sz="1400" spc="5" dirty="0">
                <a:latin typeface="Times New Roman"/>
                <a:cs typeface="Times New Roman"/>
              </a:rPr>
              <a:t>cơ </a:t>
            </a:r>
            <a:r>
              <a:rPr sz="1400" dirty="0">
                <a:latin typeface="Times New Roman"/>
                <a:cs typeface="Times New Roman"/>
              </a:rPr>
              <a:t>tai nạn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spc="-10" dirty="0" err="1">
                <a:latin typeface="Times New Roman"/>
                <a:cs typeface="Times New Roman"/>
              </a:rPr>
              <a:t>chính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vi phạm và </a:t>
            </a:r>
            <a:r>
              <a:rPr sz="1400" spc="-20" dirty="0" err="1">
                <a:latin typeface="Times New Roman"/>
                <a:cs typeface="Times New Roman"/>
              </a:rPr>
              <a:t>những</a:t>
            </a:r>
            <a:r>
              <a:rPr sz="1400" spc="-20" dirty="0">
                <a:latin typeface="Times New Roman"/>
                <a:cs typeface="Times New Roman"/>
              </a:rPr>
              <a:t> 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xung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quanh.</a:t>
            </a:r>
            <a:endParaRPr sz="1400" dirty="0">
              <a:latin typeface="Times New Roman"/>
              <a:cs typeface="Times New Roman"/>
            </a:endParaRPr>
          </a:p>
          <a:p>
            <a:pPr marL="116205" indent="-104139" algn="just">
              <a:lnSpc>
                <a:spcPct val="100000"/>
              </a:lnSpc>
              <a:spcBef>
                <a:spcPts val="565"/>
              </a:spcBef>
              <a:buChar char="-"/>
              <a:tabLst>
                <a:tab pos="116839" algn="l"/>
              </a:tabLst>
            </a:pPr>
            <a:r>
              <a:rPr sz="1400" b="1" i="1" spc="-5" dirty="0">
                <a:latin typeface="Times New Roman"/>
                <a:cs typeface="Times New Roman"/>
              </a:rPr>
              <a:t>Tính cộng đồng: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610"/>
              </a:lnSpc>
              <a:spcBef>
                <a:spcPts val="615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tham </a:t>
            </a:r>
            <a:r>
              <a:rPr sz="1400" spc="5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không </a:t>
            </a:r>
            <a:r>
              <a:rPr sz="1400" spc="-10" dirty="0">
                <a:latin typeface="Times New Roman"/>
                <a:cs typeface="Times New Roman"/>
              </a:rPr>
              <a:t>chỉ </a:t>
            </a:r>
            <a:r>
              <a:rPr sz="1400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giác chấp hành nghiêm </a:t>
            </a:r>
            <a:r>
              <a:rPr sz="1400" dirty="0">
                <a:latin typeface="Times New Roman"/>
                <a:cs typeface="Times New Roman"/>
              </a:rPr>
              <a:t>chỉnh </a:t>
            </a:r>
            <a:r>
              <a:rPr sz="1400" spc="-20" dirty="0">
                <a:latin typeface="Times New Roman"/>
                <a:cs typeface="Times New Roman"/>
              </a:rPr>
              <a:t>những  </a:t>
            </a:r>
            <a:r>
              <a:rPr sz="1400" spc="5" dirty="0">
                <a:latin typeface="Times New Roman"/>
                <a:cs typeface="Times New Roman"/>
              </a:rPr>
              <a:t>quy </a:t>
            </a:r>
            <a:r>
              <a:rPr sz="1400" spc="-5" dirty="0">
                <a:latin typeface="Times New Roman"/>
                <a:cs typeface="Times New Roman"/>
              </a:rPr>
              <a:t>định của pháp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5" dirty="0">
                <a:latin typeface="Times New Roman"/>
                <a:cs typeface="Times New Roman"/>
              </a:rPr>
              <a:t>phải </a:t>
            </a:r>
            <a:r>
              <a:rPr sz="1400" spc="-10" dirty="0">
                <a:latin typeface="Times New Roman"/>
                <a:cs typeface="Times New Roman"/>
              </a:rPr>
              <a:t>có tính </a:t>
            </a:r>
            <a:r>
              <a:rPr sz="1400" spc="-5" dirty="0">
                <a:latin typeface="Times New Roman"/>
                <a:cs typeface="Times New Roman"/>
              </a:rPr>
              <a:t>cộng đồng khi tham </a:t>
            </a:r>
            <a:r>
              <a:rPr sz="1400" spc="5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dirty="0">
                <a:latin typeface="Times New Roman"/>
                <a:cs typeface="Times New Roman"/>
              </a:rPr>
              <a:t>thông. </a:t>
            </a:r>
            <a:r>
              <a:rPr sz="1400" spc="-10" dirty="0">
                <a:latin typeface="Times New Roman"/>
                <a:cs typeface="Times New Roman"/>
              </a:rPr>
              <a:t>Tính  </a:t>
            </a:r>
            <a:r>
              <a:rPr sz="1400" dirty="0">
                <a:latin typeface="Times New Roman"/>
                <a:cs typeface="Times New Roman"/>
              </a:rPr>
              <a:t>cộng </a:t>
            </a:r>
            <a:r>
              <a:rPr sz="1400" spc="-5" dirty="0">
                <a:latin typeface="Times New Roman"/>
                <a:cs typeface="Times New Roman"/>
              </a:rPr>
              <a:t>đồng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sự tôn trọng, </a:t>
            </a:r>
            <a:r>
              <a:rPr sz="1400" spc="-75" dirty="0" err="1" smtClean="0">
                <a:latin typeface="Times New Roman"/>
                <a:cs typeface="Times New Roman"/>
              </a:rPr>
              <a:t>nh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nhịn, giúp </a:t>
            </a:r>
            <a:r>
              <a:rPr sz="1400" dirty="0">
                <a:latin typeface="Times New Roman"/>
                <a:cs typeface="Times New Roman"/>
              </a:rPr>
              <a:t>đỡ và </a:t>
            </a:r>
            <a:r>
              <a:rPr sz="1400" spc="-5" dirty="0">
                <a:latin typeface="Times New Roman"/>
                <a:cs typeface="Times New Roman"/>
              </a:rPr>
              <a:t>ứng </a:t>
            </a:r>
            <a:r>
              <a:rPr sz="1400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một cách </a:t>
            </a:r>
            <a:r>
              <a:rPr sz="1400" dirty="0">
                <a:latin typeface="Times New Roman"/>
                <a:cs typeface="Times New Roman"/>
              </a:rPr>
              <a:t>văn </a:t>
            </a:r>
            <a:r>
              <a:rPr sz="1400" spc="-30" dirty="0">
                <a:latin typeface="Times New Roman"/>
                <a:cs typeface="Times New Roman"/>
              </a:rPr>
              <a:t>hóa  </a:t>
            </a:r>
            <a:r>
              <a:rPr sz="1400" dirty="0">
                <a:latin typeface="Times New Roman"/>
                <a:cs typeface="Times New Roman"/>
              </a:rPr>
              <a:t>giữa </a:t>
            </a:r>
            <a:r>
              <a:rPr sz="1400" dirty="0" err="1">
                <a:latin typeface="Times New Roman"/>
                <a:cs typeface="Times New Roman"/>
              </a:rPr>
              <a:t>những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spc="5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với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nhau.</a:t>
            </a:r>
          </a:p>
          <a:p>
            <a:pPr marL="12700" marR="49530" indent="456565">
              <a:lnSpc>
                <a:spcPct val="95900"/>
              </a:lnSpc>
              <a:spcBef>
                <a:spcPts val="550"/>
              </a:spcBef>
            </a:pP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dirty="0" err="1">
                <a:latin typeface="Times New Roman"/>
                <a:cs typeface="Times New Roman"/>
              </a:rPr>
              <a:t>này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spc="-10" dirty="0">
                <a:latin typeface="Times New Roman"/>
                <a:cs typeface="Times New Roman"/>
              </a:rPr>
              <a:t>rõ </a:t>
            </a:r>
            <a:r>
              <a:rPr sz="1400" spc="-5" dirty="0">
                <a:latin typeface="Times New Roman"/>
                <a:cs typeface="Times New Roman"/>
              </a:rPr>
              <a:t>qua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không chen lấn khi </a:t>
            </a:r>
            <a:r>
              <a:rPr sz="1400" spc="-5" dirty="0" err="1">
                <a:latin typeface="Times New Roman"/>
                <a:cs typeface="Times New Roman"/>
              </a:rPr>
              <a:t>gặp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đông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qua </a:t>
            </a:r>
            <a:r>
              <a:rPr sz="1400" dirty="0">
                <a:latin typeface="Times New Roman"/>
                <a:cs typeface="Times New Roman"/>
              </a:rPr>
              <a:t>lại, hay đơn giản là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cử </a:t>
            </a:r>
            <a:r>
              <a:rPr sz="1400" spc="-5" dirty="0">
                <a:latin typeface="Times New Roman"/>
                <a:cs typeface="Times New Roman"/>
              </a:rPr>
              <a:t>chỉ đẹp </a:t>
            </a:r>
            <a:r>
              <a:rPr sz="1400" dirty="0">
                <a:latin typeface="Times New Roman"/>
                <a:cs typeface="Times New Roman"/>
              </a:rPr>
              <a:t>khi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spc="5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spc="-5" dirty="0" err="1">
                <a:latin typeface="Times New Roman"/>
                <a:cs typeface="Times New Roman"/>
              </a:rPr>
              <a:t>đỡ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 </a:t>
            </a:r>
            <a:r>
              <a:rPr sz="1400" dirty="0" err="1">
                <a:latin typeface="Times New Roman"/>
                <a:cs typeface="Times New Roman"/>
              </a:rPr>
              <a:t>bị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n</a:t>
            </a:r>
            <a:r>
              <a:rPr lang="en-US" sz="1400" spc="-10" dirty="0" err="1" smtClean="0">
                <a:latin typeface="Times New Roman"/>
                <a:cs typeface="Times New Roman"/>
              </a:rPr>
              <a:t>ạn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 gặp tai nạn giao thông, </a:t>
            </a:r>
            <a:r>
              <a:rPr sz="1400" dirty="0">
                <a:latin typeface="Times New Roman"/>
                <a:cs typeface="Times New Roman"/>
              </a:rPr>
              <a:t>dắt </a:t>
            </a:r>
            <a:r>
              <a:rPr sz="1400" spc="-10" dirty="0">
                <a:latin typeface="Times New Roman"/>
                <a:cs typeface="Times New Roman"/>
              </a:rPr>
              <a:t>cụ </a:t>
            </a:r>
            <a:r>
              <a:rPr sz="1400" spc="5" dirty="0">
                <a:latin typeface="Times New Roman"/>
                <a:cs typeface="Times New Roman"/>
              </a:rPr>
              <a:t>già </a:t>
            </a:r>
            <a:r>
              <a:rPr sz="1400" dirty="0">
                <a:latin typeface="Times New Roman"/>
                <a:cs typeface="Times New Roman"/>
              </a:rPr>
              <a:t>hay </a:t>
            </a:r>
            <a:r>
              <a:rPr sz="1400" spc="5" dirty="0">
                <a:latin typeface="Times New Roman"/>
                <a:cs typeface="Times New Roman"/>
              </a:rPr>
              <a:t>em nhỏ </a:t>
            </a:r>
            <a:r>
              <a:rPr sz="1400" spc="-5" dirty="0">
                <a:latin typeface="Times New Roman"/>
                <a:cs typeface="Times New Roman"/>
              </a:rPr>
              <a:t>qua </a:t>
            </a:r>
            <a:r>
              <a:rPr sz="1400" spc="-65" dirty="0" smtClean="0">
                <a:latin typeface="Times New Roman"/>
                <a:cs typeface="Times New Roman"/>
              </a:rPr>
              <a:t>đ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Nó </a:t>
            </a:r>
            <a:r>
              <a:rPr sz="1400" spc="-10" dirty="0" err="1">
                <a:latin typeface="Times New Roman"/>
                <a:cs typeface="Times New Roman"/>
              </a:rPr>
              <a:t>còn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thể  hiện ở </a:t>
            </a:r>
            <a:r>
              <a:rPr sz="1400" spc="-5" dirty="0">
                <a:latin typeface="Times New Roman"/>
                <a:cs typeface="Times New Roman"/>
              </a:rPr>
              <a:t>cách </a:t>
            </a:r>
            <a:r>
              <a:rPr sz="1400" spc="-15" dirty="0" err="1">
                <a:latin typeface="Times New Roman"/>
                <a:cs typeface="Times New Roman"/>
              </a:rPr>
              <a:t>mà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tham </a:t>
            </a:r>
            <a:r>
              <a:rPr sz="1400" spc="5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cùng phối hợp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 err="1">
                <a:latin typeface="Times New Roman"/>
                <a:cs typeface="Times New Roman"/>
              </a:rPr>
              <a:t>lực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l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ợng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cảnh sát ngăn  chặn những hành </a:t>
            </a:r>
            <a:r>
              <a:rPr sz="1400" dirty="0">
                <a:latin typeface="Times New Roman"/>
                <a:cs typeface="Times New Roman"/>
              </a:rPr>
              <a:t>vi </a:t>
            </a:r>
            <a:r>
              <a:rPr sz="1400" spc="-5" dirty="0">
                <a:latin typeface="Times New Roman"/>
                <a:cs typeface="Times New Roman"/>
              </a:rPr>
              <a:t>vi phạm, thông </a:t>
            </a:r>
            <a:r>
              <a:rPr sz="1400" dirty="0">
                <a:latin typeface="Times New Roman"/>
                <a:cs typeface="Times New Roman"/>
              </a:rPr>
              <a:t>báo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quan chức năng </a:t>
            </a:r>
            <a:r>
              <a:rPr sz="1400" dirty="0">
                <a:latin typeface="Times New Roman"/>
                <a:cs typeface="Times New Roman"/>
              </a:rPr>
              <a:t>biết nếu thấy các sự cố  về cơ sở </a:t>
            </a:r>
            <a:r>
              <a:rPr sz="1400" spc="-5" dirty="0">
                <a:latin typeface="Times New Roman"/>
                <a:cs typeface="Times New Roman"/>
              </a:rPr>
              <a:t>hạ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tầng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610"/>
              </a:lnSpc>
              <a:spcBef>
                <a:spcPts val="640"/>
              </a:spcBef>
            </a:pPr>
            <a:r>
              <a:rPr sz="1400" spc="-5" dirty="0">
                <a:latin typeface="Times New Roman"/>
                <a:cs typeface="Times New Roman"/>
              </a:rPr>
              <a:t>Tính </a:t>
            </a:r>
            <a:r>
              <a:rPr sz="1400" dirty="0">
                <a:latin typeface="Times New Roman"/>
                <a:cs typeface="Times New Roman"/>
              </a:rPr>
              <a:t>cộng </a:t>
            </a:r>
            <a:r>
              <a:rPr sz="1400" spc="-5" dirty="0">
                <a:latin typeface="Times New Roman"/>
                <a:cs typeface="Times New Roman"/>
              </a:rPr>
              <a:t>đồng trong </a:t>
            </a:r>
            <a:r>
              <a:rPr sz="1400" dirty="0">
                <a:latin typeface="Times New Roman"/>
                <a:cs typeface="Times New Roman"/>
              </a:rPr>
              <a:t>văn </a:t>
            </a:r>
            <a:r>
              <a:rPr sz="1400" spc="-5" dirty="0">
                <a:latin typeface="Times New Roman"/>
                <a:cs typeface="Times New Roman"/>
              </a:rPr>
              <a:t>hóa giao thông sẽ </a:t>
            </a:r>
            <a:r>
              <a:rPr sz="1400" spc="-5" dirty="0" err="1">
                <a:latin typeface="Times New Roman"/>
                <a:cs typeface="Times New Roman"/>
              </a:rPr>
              <a:t>giúp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phần nào trong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30" dirty="0">
                <a:latin typeface="Times New Roman"/>
                <a:cs typeface="Times New Roman"/>
              </a:rPr>
              <a:t>giảm  </a:t>
            </a:r>
            <a:r>
              <a:rPr sz="1400" spc="-5" dirty="0">
                <a:latin typeface="Times New Roman"/>
                <a:cs typeface="Times New Roman"/>
              </a:rPr>
              <a:t>thiểu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ùn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tắc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thông,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hay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những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vụ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tranh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cãi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có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tai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nạn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góp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phần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xây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40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1556"/>
            <a:ext cx="6246495" cy="8787662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715" algn="just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văn </a:t>
            </a:r>
            <a:r>
              <a:rPr sz="1400" spc="-5" dirty="0">
                <a:latin typeface="Times New Roman"/>
                <a:cs typeface="Times New Roman"/>
              </a:rPr>
              <a:t>hóa giao thông đúng nghĩa. Đồng </a:t>
            </a:r>
            <a:r>
              <a:rPr sz="1400" dirty="0">
                <a:latin typeface="Times New Roman"/>
                <a:cs typeface="Times New Roman"/>
              </a:rPr>
              <a:t>thời nó </a:t>
            </a:r>
            <a:r>
              <a:rPr sz="1400" spc="-10" dirty="0">
                <a:latin typeface="Times New Roman"/>
                <a:cs typeface="Times New Roman"/>
              </a:rPr>
              <a:t>còn </a:t>
            </a:r>
            <a:r>
              <a:rPr sz="1400" spc="-5" dirty="0" err="1">
                <a:latin typeface="Times New Roman"/>
                <a:cs typeface="Times New Roman"/>
              </a:rPr>
              <a:t>giúp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spc="5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25" dirty="0">
                <a:latin typeface="Times New Roman"/>
                <a:cs typeface="Times New Roman"/>
              </a:rPr>
              <a:t>thông  </a:t>
            </a:r>
            <a:r>
              <a:rPr sz="1400" dirty="0">
                <a:latin typeface="Times New Roman"/>
                <a:cs typeface="Times New Roman"/>
              </a:rPr>
              <a:t>xác </a:t>
            </a:r>
            <a:r>
              <a:rPr sz="1400" spc="-5" dirty="0">
                <a:latin typeface="Times New Roman"/>
                <a:cs typeface="Times New Roman"/>
              </a:rPr>
              <a:t>định mình là </a:t>
            </a:r>
            <a:r>
              <a:rPr sz="1400" spc="-5" dirty="0" err="1">
                <a:latin typeface="Times New Roman"/>
                <a:cs typeface="Times New Roman"/>
              </a:rPr>
              <a:t>một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văn hóa khi tham </a:t>
            </a:r>
            <a:r>
              <a:rPr sz="1400" spc="5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thông, mang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spc="-30" dirty="0">
                <a:latin typeface="Times New Roman"/>
                <a:cs typeface="Times New Roman"/>
              </a:rPr>
              <a:t>hình  </a:t>
            </a:r>
            <a:r>
              <a:rPr sz="1400" spc="-5" dirty="0">
                <a:latin typeface="Times New Roman"/>
                <a:cs typeface="Times New Roman"/>
              </a:rPr>
              <a:t>ảnh đẹp trong </a:t>
            </a:r>
            <a:r>
              <a:rPr sz="1400" spc="-10" dirty="0">
                <a:latin typeface="Times New Roman"/>
                <a:cs typeface="Times New Roman"/>
              </a:rPr>
              <a:t>mắt </a:t>
            </a:r>
            <a:r>
              <a:rPr sz="1400" spc="-5" dirty="0" err="1">
                <a:latin typeface="Times New Roman"/>
                <a:cs typeface="Times New Roman"/>
              </a:rPr>
              <a:t>mọi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nhất </a:t>
            </a:r>
            <a:r>
              <a:rPr sz="1400" spc="-5" dirty="0">
                <a:latin typeface="Times New Roman"/>
                <a:cs typeface="Times New Roman"/>
              </a:rPr>
              <a:t>là bạn bè </a:t>
            </a:r>
            <a:r>
              <a:rPr sz="1400" dirty="0">
                <a:latin typeface="Times New Roman"/>
                <a:cs typeface="Times New Roman"/>
              </a:rPr>
              <a:t>quốc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tế.</a:t>
            </a:r>
          </a:p>
          <a:p>
            <a:pPr marL="12700" algn="just">
              <a:lnSpc>
                <a:spcPct val="100000"/>
              </a:lnSpc>
              <a:spcBef>
                <a:spcPts val="509"/>
              </a:spcBef>
            </a:pPr>
            <a:r>
              <a:rPr sz="1400" b="1" dirty="0">
                <a:latin typeface="Times New Roman"/>
                <a:cs typeface="Times New Roman"/>
              </a:rPr>
              <a:t>5.2. Sự </a:t>
            </a:r>
            <a:r>
              <a:rPr sz="1400" b="1" spc="-5" dirty="0">
                <a:latin typeface="Times New Roman"/>
                <a:cs typeface="Times New Roman"/>
              </a:rPr>
              <a:t>cần thiết xây dựng </a:t>
            </a:r>
            <a:r>
              <a:rPr sz="1400" b="1" dirty="0">
                <a:latin typeface="Times New Roman"/>
                <a:cs typeface="Times New Roman"/>
              </a:rPr>
              <a:t>nếp </a:t>
            </a:r>
            <a:r>
              <a:rPr sz="1400" b="1" spc="-5" dirty="0">
                <a:latin typeface="Times New Roman"/>
                <a:cs typeface="Times New Roman"/>
              </a:rPr>
              <a:t>sống văn </a:t>
            </a:r>
            <a:r>
              <a:rPr sz="1400" b="1" dirty="0">
                <a:latin typeface="Times New Roman"/>
                <a:cs typeface="Times New Roman"/>
              </a:rPr>
              <a:t>hóa </a:t>
            </a:r>
            <a:r>
              <a:rPr sz="1400" b="1" spc="-5" dirty="0">
                <a:latin typeface="Times New Roman"/>
                <a:cs typeface="Times New Roman"/>
              </a:rPr>
              <a:t>giao thông</a:t>
            </a:r>
            <a:endParaRPr sz="1400" dirty="0">
              <a:latin typeface="Times New Roman"/>
              <a:cs typeface="Times New Roman"/>
            </a:endParaRPr>
          </a:p>
          <a:p>
            <a:pPr marL="591185" lvl="3" indent="-579120" algn="just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59182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Thực tế tham </a:t>
            </a:r>
            <a:r>
              <a:rPr sz="1400" b="1" dirty="0">
                <a:latin typeface="Times New Roman"/>
                <a:cs typeface="Times New Roman"/>
              </a:rPr>
              <a:t>gia </a:t>
            </a:r>
            <a:r>
              <a:rPr sz="1400" b="1" spc="-5" dirty="0">
                <a:latin typeface="Times New Roman"/>
                <a:cs typeface="Times New Roman"/>
              </a:rPr>
              <a:t>giao thông hiện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nay</a:t>
            </a:r>
            <a:endParaRPr sz="1400" dirty="0">
              <a:latin typeface="Times New Roman"/>
              <a:cs typeface="Times New Roman"/>
            </a:endParaRPr>
          </a:p>
          <a:p>
            <a:pPr marL="12700" marR="33020" indent="456565">
              <a:lnSpc>
                <a:spcPct val="95900"/>
              </a:lnSpc>
              <a:spcBef>
                <a:spcPts val="575"/>
              </a:spcBef>
            </a:pPr>
            <a:r>
              <a:rPr sz="1400" spc="-5" dirty="0">
                <a:latin typeface="Times New Roman"/>
                <a:cs typeface="Times New Roman"/>
              </a:rPr>
              <a:t>Trong những </a:t>
            </a:r>
            <a:r>
              <a:rPr sz="1400" dirty="0">
                <a:latin typeface="Times New Roman"/>
                <a:cs typeface="Times New Roman"/>
              </a:rPr>
              <a:t>năm gần </a:t>
            </a:r>
            <a:r>
              <a:rPr sz="1400" spc="-5" dirty="0">
                <a:latin typeface="Times New Roman"/>
                <a:cs typeface="Times New Roman"/>
              </a:rPr>
              <a:t>đây, </a:t>
            </a:r>
            <a:r>
              <a:rPr sz="140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giao thông đang là </a:t>
            </a:r>
            <a:r>
              <a:rPr sz="1400" dirty="0">
                <a:latin typeface="Times New Roman"/>
                <a:cs typeface="Times New Roman"/>
              </a:rPr>
              <a:t>vấn đề </a:t>
            </a:r>
            <a:r>
              <a:rPr sz="1400" dirty="0" err="1">
                <a:latin typeface="Times New Roman"/>
                <a:cs typeface="Times New Roman"/>
              </a:rPr>
              <a:t>lớn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cả </a:t>
            </a:r>
            <a:r>
              <a:rPr sz="1400" dirty="0">
                <a:latin typeface="Times New Roman"/>
                <a:cs typeface="Times New Roman"/>
              </a:rPr>
              <a:t>xã </a:t>
            </a:r>
            <a:r>
              <a:rPr sz="1400" spc="-55" dirty="0">
                <a:latin typeface="Times New Roman"/>
                <a:cs typeface="Times New Roman"/>
              </a:rPr>
              <a:t>hội  </a:t>
            </a:r>
            <a:r>
              <a:rPr sz="1400" spc="-5" dirty="0">
                <a:latin typeface="Times New Roman"/>
                <a:cs typeface="Times New Roman"/>
              </a:rPr>
              <a:t>quan tâm. Đi </a:t>
            </a:r>
            <a:r>
              <a:rPr sz="1400" dirty="0">
                <a:latin typeface="Times New Roman"/>
                <a:cs typeface="Times New Roman"/>
              </a:rPr>
              <a:t>khắp </a:t>
            </a:r>
            <a:r>
              <a:rPr sz="1400" spc="-5" dirty="0" err="1">
                <a:latin typeface="Times New Roman"/>
                <a:cs typeface="Times New Roman"/>
              </a:rPr>
              <a:t>nẻo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đ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câu khẩu ngữ </a:t>
            </a:r>
            <a:r>
              <a:rPr sz="1400" spc="-10" dirty="0">
                <a:latin typeface="Times New Roman"/>
                <a:cs typeface="Times New Roman"/>
              </a:rPr>
              <a:t>“An </a:t>
            </a:r>
            <a:r>
              <a:rPr sz="1400" dirty="0">
                <a:latin typeface="Times New Roman"/>
                <a:cs typeface="Times New Roman"/>
              </a:rPr>
              <a:t>toàn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là hạnh </a:t>
            </a:r>
            <a:r>
              <a:rPr sz="1400" spc="-5" dirty="0">
                <a:latin typeface="Times New Roman"/>
                <a:cs typeface="Times New Roman"/>
              </a:rPr>
              <a:t>phúc </a:t>
            </a:r>
            <a:r>
              <a:rPr sz="1400" spc="-10" dirty="0">
                <a:latin typeface="Times New Roman"/>
                <a:cs typeface="Times New Roman"/>
              </a:rPr>
              <a:t>cho  </a:t>
            </a:r>
            <a:r>
              <a:rPr sz="1400" spc="-5" dirty="0">
                <a:latin typeface="Times New Roman"/>
                <a:cs typeface="Times New Roman"/>
              </a:rPr>
              <a:t>mọi </a:t>
            </a:r>
            <a:r>
              <a:rPr sz="1400" dirty="0">
                <a:latin typeface="Times New Roman"/>
                <a:cs typeface="Times New Roman"/>
              </a:rPr>
              <a:t>nhà”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lời nhắc </a:t>
            </a:r>
            <a:r>
              <a:rPr sz="1400" dirty="0">
                <a:latin typeface="Times New Roman"/>
                <a:cs typeface="Times New Roman"/>
              </a:rPr>
              <a:t>nhở, </a:t>
            </a:r>
            <a:r>
              <a:rPr sz="1400" spc="-5" dirty="0">
                <a:latin typeface="Times New Roman"/>
                <a:cs typeface="Times New Roman"/>
              </a:rPr>
              <a:t>cũng </a:t>
            </a:r>
            <a:r>
              <a:rPr sz="1400" dirty="0">
                <a:latin typeface="Times New Roman"/>
                <a:cs typeface="Times New Roman"/>
              </a:rPr>
              <a:t>là lời </a:t>
            </a:r>
            <a:r>
              <a:rPr sz="1400" spc="-5" dirty="0">
                <a:latin typeface="Times New Roman"/>
                <a:cs typeface="Times New Roman"/>
              </a:rPr>
              <a:t>cảnh báo </a:t>
            </a:r>
            <a:r>
              <a:rPr sz="1400" spc="5" dirty="0">
                <a:latin typeface="Times New Roman"/>
                <a:cs typeface="Times New Roman"/>
              </a:rPr>
              <a:t>với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45" dirty="0">
                <a:latin typeface="Times New Roman"/>
                <a:cs typeface="Times New Roman"/>
              </a:rPr>
              <a:t>thông,  </a:t>
            </a:r>
            <a:r>
              <a:rPr sz="1400" dirty="0">
                <a:latin typeface="Times New Roman"/>
                <a:cs typeface="Times New Roman"/>
              </a:rPr>
              <a:t>hãy chấp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để đem lại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cho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mình, cho gia đình </a:t>
            </a:r>
            <a:r>
              <a:rPr sz="1400" spc="-10" dirty="0">
                <a:latin typeface="Times New Roman"/>
                <a:cs typeface="Times New Roman"/>
              </a:rPr>
              <a:t>mình 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xã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hội.</a:t>
            </a:r>
          </a:p>
          <a:p>
            <a:pPr marL="12700" marR="5715" indent="456565" algn="just">
              <a:lnSpc>
                <a:spcPct val="95900"/>
              </a:lnSpc>
              <a:spcBef>
                <a:spcPts val="595"/>
              </a:spcBef>
            </a:pPr>
            <a:r>
              <a:rPr sz="1400" spc="-5" dirty="0">
                <a:latin typeface="Times New Roman"/>
                <a:cs typeface="Times New Roman"/>
              </a:rPr>
              <a:t>Theo phân tích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Tổng </a:t>
            </a:r>
            <a:r>
              <a:rPr sz="1400" dirty="0" err="1">
                <a:latin typeface="Times New Roman"/>
                <a:cs typeface="Times New Roman"/>
              </a:rPr>
              <a:t>cục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bộ </a:t>
            </a:r>
            <a:r>
              <a:rPr sz="1400" dirty="0">
                <a:latin typeface="Times New Roman"/>
                <a:cs typeface="Times New Roman"/>
              </a:rPr>
              <a:t>Việt </a:t>
            </a:r>
            <a:r>
              <a:rPr sz="1400" spc="-5" dirty="0">
                <a:latin typeface="Times New Roman"/>
                <a:cs typeface="Times New Roman"/>
              </a:rPr>
              <a:t>Nam </a:t>
            </a:r>
            <a:r>
              <a:rPr sz="1400" spc="5" dirty="0">
                <a:latin typeface="Times New Roman"/>
                <a:cs typeface="Times New Roman"/>
              </a:rPr>
              <a:t>hầu </a:t>
            </a:r>
            <a:r>
              <a:rPr sz="1400" dirty="0">
                <a:latin typeface="Times New Roman"/>
                <a:cs typeface="Times New Roman"/>
              </a:rPr>
              <a:t>hết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spc="5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tai nạn </a:t>
            </a:r>
            <a:r>
              <a:rPr sz="1400" spc="-30" dirty="0">
                <a:latin typeface="Times New Roman"/>
                <a:cs typeface="Times New Roman"/>
              </a:rPr>
              <a:t>giao  </a:t>
            </a:r>
            <a:r>
              <a:rPr sz="1400" spc="-5" dirty="0">
                <a:latin typeface="Times New Roman"/>
                <a:cs typeface="Times New Roman"/>
              </a:rPr>
              <a:t>thông nghiêm </a:t>
            </a:r>
            <a:r>
              <a:rPr sz="1400" dirty="0">
                <a:latin typeface="Times New Roman"/>
                <a:cs typeface="Times New Roman"/>
              </a:rPr>
              <a:t>trọng </a:t>
            </a:r>
            <a:r>
              <a:rPr sz="1400" spc="-5" dirty="0">
                <a:latin typeface="Times New Roman"/>
                <a:cs typeface="Times New Roman"/>
              </a:rPr>
              <a:t>do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hành khách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5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hàng hoá gây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gần  </a:t>
            </a:r>
            <a:r>
              <a:rPr sz="1400" dirty="0">
                <a:latin typeface="Times New Roman"/>
                <a:cs typeface="Times New Roman"/>
              </a:rPr>
              <a:t>đây thì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70 </a:t>
            </a:r>
            <a:r>
              <a:rPr sz="1400" dirty="0">
                <a:latin typeface="Times New Roman"/>
                <a:cs typeface="Times New Roman"/>
              </a:rPr>
              <a:t>% lỗi là do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điều </a:t>
            </a:r>
            <a:r>
              <a:rPr sz="1400" spc="-5" dirty="0" err="1">
                <a:latin typeface="Times New Roman"/>
                <a:cs typeface="Times New Roman"/>
              </a:rPr>
              <a:t>khiển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giao thông, chính vì </a:t>
            </a:r>
            <a:r>
              <a:rPr sz="1400" spc="-85" dirty="0">
                <a:latin typeface="Times New Roman"/>
                <a:cs typeface="Times New Roman"/>
              </a:rPr>
              <a:t>vậy  </a:t>
            </a:r>
            <a:r>
              <a:rPr sz="1400" spc="-5" dirty="0">
                <a:latin typeface="Times New Roman"/>
                <a:cs typeface="Times New Roman"/>
              </a:rPr>
              <a:t>vấn </a:t>
            </a:r>
            <a:r>
              <a:rPr sz="1400" dirty="0">
                <a:latin typeface="Times New Roman"/>
                <a:cs typeface="Times New Roman"/>
              </a:rPr>
              <a:t>đề </a:t>
            </a:r>
            <a:r>
              <a:rPr sz="1400" spc="-5" dirty="0">
                <a:latin typeface="Times New Roman"/>
                <a:cs typeface="Times New Roman"/>
              </a:rPr>
              <a:t>đặt </a:t>
            </a:r>
            <a:r>
              <a:rPr sz="1400" dirty="0">
                <a:latin typeface="Times New Roman"/>
                <a:cs typeface="Times New Roman"/>
              </a:rPr>
              <a:t>ra là phải </a:t>
            </a:r>
            <a:r>
              <a:rPr sz="1400" spc="-5" dirty="0">
                <a:latin typeface="Times New Roman"/>
                <a:cs typeface="Times New Roman"/>
              </a:rPr>
              <a:t>nâng cao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nghề nghiệp </a:t>
            </a:r>
            <a:r>
              <a:rPr sz="1400" dirty="0">
                <a:latin typeface="Times New Roman"/>
                <a:cs typeface="Times New Roman"/>
              </a:rPr>
              <a:t>và ý thức </a:t>
            </a:r>
            <a:r>
              <a:rPr sz="1400" spc="-5" dirty="0">
                <a:latin typeface="Times New Roman"/>
                <a:cs typeface="Times New Roman"/>
              </a:rPr>
              <a:t>trách </a:t>
            </a:r>
            <a:r>
              <a:rPr sz="1400" dirty="0">
                <a:latin typeface="Times New Roman"/>
                <a:cs typeface="Times New Roman"/>
              </a:rPr>
              <a:t>nhiệm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ng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ời</a:t>
            </a:r>
            <a:r>
              <a:rPr sz="1400" spc="-110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lái xe và </a:t>
            </a:r>
            <a:r>
              <a:rPr sz="1400" spc="-5" dirty="0">
                <a:latin typeface="Times New Roman"/>
                <a:cs typeface="Times New Roman"/>
              </a:rPr>
              <a:t>nâng cao </a:t>
            </a:r>
            <a:r>
              <a:rPr sz="1400" dirty="0">
                <a:latin typeface="Times New Roman"/>
                <a:cs typeface="Times New Roman"/>
              </a:rPr>
              <a:t>ý thức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10" dirty="0" err="1">
                <a:latin typeface="Times New Roman"/>
                <a:cs typeface="Times New Roman"/>
              </a:rPr>
              <a:t>mỗi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dân.</a:t>
            </a:r>
            <a:endParaRPr sz="1400" dirty="0">
              <a:latin typeface="Times New Roman"/>
              <a:cs typeface="Times New Roman"/>
            </a:endParaRPr>
          </a:p>
          <a:p>
            <a:pPr marL="679450" lvl="3" indent="-579120" algn="just">
              <a:lnSpc>
                <a:spcPct val="100000"/>
              </a:lnSpc>
              <a:spcBef>
                <a:spcPts val="550"/>
              </a:spcBef>
              <a:buAutoNum type="arabicPeriod" startAt="2"/>
              <a:tabLst>
                <a:tab pos="680085" algn="l"/>
              </a:tabLst>
            </a:pPr>
            <a:r>
              <a:rPr sz="1400" b="1" dirty="0">
                <a:latin typeface="Times New Roman"/>
                <a:cs typeface="Times New Roman"/>
              </a:rPr>
              <a:t>Sự cần </a:t>
            </a:r>
            <a:r>
              <a:rPr sz="1400" b="1" spc="-5" dirty="0">
                <a:latin typeface="Times New Roman"/>
                <a:cs typeface="Times New Roman"/>
              </a:rPr>
              <a:t>thiết </a:t>
            </a:r>
            <a:r>
              <a:rPr sz="1400" b="1" dirty="0">
                <a:latin typeface="Times New Roman"/>
                <a:cs typeface="Times New Roman"/>
              </a:rPr>
              <a:t>phải </a:t>
            </a:r>
            <a:r>
              <a:rPr sz="1400" b="1" spc="-5" dirty="0">
                <a:latin typeface="Times New Roman"/>
                <a:cs typeface="Times New Roman"/>
              </a:rPr>
              <a:t>xây dựng </a:t>
            </a:r>
            <a:r>
              <a:rPr sz="1400" b="1" dirty="0">
                <a:latin typeface="Times New Roman"/>
                <a:cs typeface="Times New Roman"/>
              </a:rPr>
              <a:t>nếp sống văn </a:t>
            </a:r>
            <a:r>
              <a:rPr sz="1400" b="1" spc="-10" dirty="0">
                <a:latin typeface="Times New Roman"/>
                <a:cs typeface="Times New Roman"/>
              </a:rPr>
              <a:t>hóa </a:t>
            </a:r>
            <a:r>
              <a:rPr sz="1400" b="1" spc="-5" dirty="0">
                <a:latin typeface="Times New Roman"/>
                <a:cs typeface="Times New Roman"/>
              </a:rPr>
              <a:t>giao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800"/>
              </a:lnSpc>
              <a:spcBef>
                <a:spcPts val="575"/>
              </a:spcBef>
            </a:pPr>
            <a:r>
              <a:rPr sz="1400" dirty="0">
                <a:latin typeface="Times New Roman"/>
                <a:cs typeface="Times New Roman"/>
              </a:rPr>
              <a:t>Hàng năm tai nạn </a:t>
            </a:r>
            <a:r>
              <a:rPr sz="1400" spc="-5" dirty="0">
                <a:latin typeface="Times New Roman"/>
                <a:cs typeface="Times New Roman"/>
              </a:rPr>
              <a:t>giao thông (TNGT) </a:t>
            </a:r>
            <a:r>
              <a:rPr sz="1400" dirty="0" err="1">
                <a:latin typeface="Times New Roman"/>
                <a:cs typeface="Times New Roman"/>
              </a:rPr>
              <a:t>đã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c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ớp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 hàng </a:t>
            </a:r>
            <a:r>
              <a:rPr sz="1400" dirty="0">
                <a:latin typeface="Times New Roman"/>
                <a:cs typeface="Times New Roman"/>
              </a:rPr>
              <a:t>chục </a:t>
            </a:r>
            <a:r>
              <a:rPr sz="1400" spc="-5" dirty="0">
                <a:latin typeface="Times New Roman"/>
                <a:cs typeface="Times New Roman"/>
              </a:rPr>
              <a:t>ngàn </a:t>
            </a:r>
            <a:r>
              <a:rPr sz="1400" spc="-5" dirty="0" err="1">
                <a:latin typeface="Times New Roman"/>
                <a:cs typeface="Times New Roman"/>
              </a:rPr>
              <a:t>mạng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35" dirty="0" smtClean="0">
                <a:latin typeface="Times New Roman"/>
                <a:cs typeface="Times New Roman"/>
              </a:rPr>
              <a:t>ng</a:t>
            </a:r>
            <a:r>
              <a:rPr lang="vi-VN" sz="1400" spc="-135" dirty="0" smtClean="0">
                <a:latin typeface="Times New Roman"/>
                <a:cs typeface="Times New Roman"/>
              </a:rPr>
              <a:t>ư</a:t>
            </a:r>
            <a:r>
              <a:rPr sz="1400" spc="-135" dirty="0" err="1" smtClean="0">
                <a:latin typeface="Times New Roman"/>
                <a:cs typeface="Times New Roman"/>
              </a:rPr>
              <a:t>ời</a:t>
            </a:r>
            <a:r>
              <a:rPr sz="1400" spc="-135" dirty="0">
                <a:latin typeface="Times New Roman"/>
                <a:cs typeface="Times New Roman"/>
              </a:rPr>
              <a:t>, 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lại </a:t>
            </a:r>
            <a:r>
              <a:rPr sz="1400" dirty="0">
                <a:latin typeface="Times New Roman"/>
                <a:cs typeface="Times New Roman"/>
              </a:rPr>
              <a:t>biết </a:t>
            </a:r>
            <a:r>
              <a:rPr sz="1400" spc="-5" dirty="0" err="1">
                <a:latin typeface="Times New Roman"/>
                <a:cs typeface="Times New Roman"/>
              </a:rPr>
              <a:t>bao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ơng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tích cho </a:t>
            </a:r>
            <a:r>
              <a:rPr sz="1400" dirty="0" err="1">
                <a:latin typeface="Times New Roman"/>
                <a:cs typeface="Times New Roman"/>
              </a:rPr>
              <a:t>nhiều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khác, </a:t>
            </a:r>
            <a:r>
              <a:rPr sz="1400" dirty="0">
                <a:latin typeface="Times New Roman"/>
                <a:cs typeface="Times New Roman"/>
              </a:rPr>
              <a:t>gây </a:t>
            </a:r>
            <a:r>
              <a:rPr sz="1400" spc="-5" dirty="0">
                <a:latin typeface="Times New Roman"/>
                <a:cs typeface="Times New Roman"/>
              </a:rPr>
              <a:t>thiệt hại to </a:t>
            </a:r>
            <a:r>
              <a:rPr sz="1400" dirty="0">
                <a:latin typeface="Times New Roman"/>
                <a:cs typeface="Times New Roman"/>
              </a:rPr>
              <a:t>lớn về </a:t>
            </a:r>
            <a:r>
              <a:rPr sz="1400" spc="-5" dirty="0">
                <a:latin typeface="Times New Roman"/>
                <a:cs typeface="Times New Roman"/>
              </a:rPr>
              <a:t>vật </a:t>
            </a:r>
            <a:r>
              <a:rPr sz="1400" dirty="0">
                <a:latin typeface="Times New Roman"/>
                <a:cs typeface="Times New Roman"/>
              </a:rPr>
              <a:t>chất </a:t>
            </a:r>
            <a:r>
              <a:rPr sz="1400" spc="-95" dirty="0">
                <a:latin typeface="Times New Roman"/>
                <a:cs typeface="Times New Roman"/>
              </a:rPr>
              <a:t>đối  </a:t>
            </a:r>
            <a:r>
              <a:rPr sz="1400" spc="-5" dirty="0">
                <a:latin typeface="Times New Roman"/>
                <a:cs typeface="Times New Roman"/>
              </a:rPr>
              <a:t>với con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dirty="0">
                <a:latin typeface="Times New Roman"/>
                <a:cs typeface="Times New Roman"/>
              </a:rPr>
              <a:t>xã hội, </a:t>
            </a:r>
            <a:r>
              <a:rPr sz="1400" spc="-5" dirty="0" err="1">
                <a:latin typeface="Times New Roman"/>
                <a:cs typeface="Times New Roman"/>
              </a:rPr>
              <a:t>ảnh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ởng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lớn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phát </a:t>
            </a:r>
            <a:r>
              <a:rPr sz="1400" dirty="0">
                <a:latin typeface="Times New Roman"/>
                <a:cs typeface="Times New Roman"/>
              </a:rPr>
              <a:t>triển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dirty="0">
                <a:latin typeface="Times New Roman"/>
                <a:cs typeface="Times New Roman"/>
              </a:rPr>
              <a:t>tế - xã hội,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lại nhiều </a:t>
            </a:r>
            <a:r>
              <a:rPr sz="1400" spc="-95" dirty="0">
                <a:latin typeface="Times New Roman"/>
                <a:cs typeface="Times New Roman"/>
              </a:rPr>
              <a:t>hậu  </a:t>
            </a:r>
            <a:r>
              <a:rPr sz="1400" dirty="0">
                <a:latin typeface="Times New Roman"/>
                <a:cs typeface="Times New Roman"/>
              </a:rPr>
              <a:t>quả </a:t>
            </a:r>
            <a:r>
              <a:rPr sz="1400" spc="-5" dirty="0">
                <a:latin typeface="Times New Roman"/>
                <a:cs typeface="Times New Roman"/>
              </a:rPr>
              <a:t>nghiêm </a:t>
            </a:r>
            <a:r>
              <a:rPr sz="1400" dirty="0">
                <a:latin typeface="Times New Roman"/>
                <a:cs typeface="Times New Roman"/>
              </a:rPr>
              <a:t>trọng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nhiều </a:t>
            </a:r>
            <a:r>
              <a:rPr sz="1400" spc="-5" dirty="0">
                <a:latin typeface="Times New Roman"/>
                <a:cs typeface="Times New Roman"/>
              </a:rPr>
              <a:t>gia đình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xã </a:t>
            </a:r>
            <a:r>
              <a:rPr sz="1400" dirty="0">
                <a:latin typeface="Times New Roman"/>
                <a:cs typeface="Times New Roman"/>
              </a:rPr>
              <a:t>hội. Một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những giải </a:t>
            </a:r>
            <a:r>
              <a:rPr sz="1400" spc="-5" dirty="0">
                <a:latin typeface="Times New Roman"/>
                <a:cs typeface="Times New Roman"/>
              </a:rPr>
              <a:t>pháp quan </a:t>
            </a:r>
            <a:r>
              <a:rPr sz="1400" spc="-10" dirty="0">
                <a:latin typeface="Times New Roman"/>
                <a:cs typeface="Times New Roman"/>
              </a:rPr>
              <a:t>trọng  mà </a:t>
            </a:r>
            <a:r>
              <a:rPr sz="1400" dirty="0">
                <a:latin typeface="Times New Roman"/>
                <a:cs typeface="Times New Roman"/>
              </a:rPr>
              <a:t>Đảng và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ta </a:t>
            </a:r>
            <a:r>
              <a:rPr sz="1400" dirty="0">
                <a:latin typeface="Times New Roman"/>
                <a:cs typeface="Times New Roman"/>
              </a:rPr>
              <a:t>đã và </a:t>
            </a:r>
            <a:r>
              <a:rPr sz="1400" spc="-5" dirty="0">
                <a:latin typeface="Times New Roman"/>
                <a:cs typeface="Times New Roman"/>
              </a:rPr>
              <a:t>đang </a:t>
            </a:r>
            <a:r>
              <a:rPr sz="1400" dirty="0">
                <a:latin typeface="Times New Roman"/>
                <a:cs typeface="Times New Roman"/>
              </a:rPr>
              <a:t>chỉ </a:t>
            </a:r>
            <a:r>
              <a:rPr sz="1400" spc="-5" dirty="0">
                <a:latin typeface="Times New Roman"/>
                <a:cs typeface="Times New Roman"/>
              </a:rPr>
              <a:t>đạo quyết </a:t>
            </a:r>
            <a:r>
              <a:rPr sz="1400" dirty="0">
                <a:latin typeface="Times New Roman"/>
                <a:cs typeface="Times New Roman"/>
              </a:rPr>
              <a:t>liệt để </a:t>
            </a:r>
            <a:r>
              <a:rPr sz="1400" spc="-5" dirty="0">
                <a:latin typeface="Times New Roman"/>
                <a:cs typeface="Times New Roman"/>
              </a:rPr>
              <a:t>kiềm </a:t>
            </a:r>
            <a:r>
              <a:rPr sz="1400" dirty="0">
                <a:latin typeface="Times New Roman"/>
                <a:cs typeface="Times New Roman"/>
              </a:rPr>
              <a:t>chế </a:t>
            </a:r>
            <a:r>
              <a:rPr sz="1400" spc="-5" dirty="0">
                <a:latin typeface="Times New Roman"/>
                <a:cs typeface="Times New Roman"/>
              </a:rPr>
              <a:t>tình trạng ùn </a:t>
            </a:r>
            <a:r>
              <a:rPr sz="1400" spc="-25" dirty="0">
                <a:latin typeface="Times New Roman"/>
                <a:cs typeface="Times New Roman"/>
              </a:rPr>
              <a:t>tắc 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là </a:t>
            </a:r>
            <a:r>
              <a:rPr sz="1400" spc="10" dirty="0">
                <a:latin typeface="Times New Roman"/>
                <a:cs typeface="Times New Roman"/>
              </a:rPr>
              <a:t>đẩy </a:t>
            </a:r>
            <a:r>
              <a:rPr sz="1400" spc="-5" dirty="0">
                <a:latin typeface="Times New Roman"/>
                <a:cs typeface="Times New Roman"/>
              </a:rPr>
              <a:t>mạnh công </a:t>
            </a:r>
            <a:r>
              <a:rPr sz="1400" dirty="0">
                <a:latin typeface="Times New Roman"/>
                <a:cs typeface="Times New Roman"/>
              </a:rPr>
              <a:t>tác </a:t>
            </a:r>
            <a:r>
              <a:rPr sz="1400" spc="-5" dirty="0">
                <a:latin typeface="Times New Roman"/>
                <a:cs typeface="Times New Roman"/>
              </a:rPr>
              <a:t>tuyên </a:t>
            </a:r>
            <a:r>
              <a:rPr sz="1400" dirty="0">
                <a:latin typeface="Times New Roman"/>
                <a:cs typeface="Times New Roman"/>
              </a:rPr>
              <a:t>truyền, </a:t>
            </a:r>
            <a:r>
              <a:rPr sz="1400" spc="-5" dirty="0">
                <a:latin typeface="Times New Roman"/>
                <a:cs typeface="Times New Roman"/>
              </a:rPr>
              <a:t>phổ biến  giáo </a:t>
            </a:r>
            <a:r>
              <a:rPr sz="1400" dirty="0">
                <a:latin typeface="Times New Roman"/>
                <a:cs typeface="Times New Roman"/>
              </a:rPr>
              <a:t>dục </a:t>
            </a:r>
            <a:r>
              <a:rPr sz="1400" spc="-5" dirty="0">
                <a:latin typeface="Times New Roman"/>
                <a:cs typeface="Times New Roman"/>
              </a:rPr>
              <a:t>pháp </a:t>
            </a:r>
            <a:r>
              <a:rPr sz="1400" dirty="0">
                <a:latin typeface="Times New Roman"/>
                <a:cs typeface="Times New Roman"/>
              </a:rPr>
              <a:t>luật về </a:t>
            </a:r>
            <a:r>
              <a:rPr sz="1400" spc="-5" dirty="0">
                <a:latin typeface="Times New Roman"/>
                <a:cs typeface="Times New Roman"/>
              </a:rPr>
              <a:t>An toàn giao thông </a:t>
            </a:r>
            <a:r>
              <a:rPr sz="1400" dirty="0">
                <a:latin typeface="Times New Roman"/>
                <a:cs typeface="Times New Roman"/>
              </a:rPr>
              <a:t>tới các </a:t>
            </a:r>
            <a:r>
              <a:rPr sz="1400" spc="-5" dirty="0">
                <a:latin typeface="Times New Roman"/>
                <a:cs typeface="Times New Roman"/>
              </a:rPr>
              <a:t>cấp </a:t>
            </a:r>
            <a:r>
              <a:rPr sz="1400" dirty="0">
                <a:latin typeface="Times New Roman"/>
                <a:cs typeface="Times New Roman"/>
              </a:rPr>
              <a:t>uỷ </a:t>
            </a:r>
            <a:r>
              <a:rPr sz="1400" spc="-5" dirty="0">
                <a:latin typeface="Times New Roman"/>
                <a:cs typeface="Times New Roman"/>
              </a:rPr>
              <a:t>Đảng, chính quyền, đoàn </a:t>
            </a:r>
            <a:r>
              <a:rPr sz="1400" dirty="0">
                <a:latin typeface="Times New Roman"/>
                <a:cs typeface="Times New Roman"/>
              </a:rPr>
              <a:t>thể 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dân, nhất là </a:t>
            </a:r>
            <a:r>
              <a:rPr sz="1400" dirty="0" err="1">
                <a:latin typeface="Times New Roman"/>
                <a:cs typeface="Times New Roman"/>
              </a:rPr>
              <a:t>những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thông, </a:t>
            </a:r>
            <a:r>
              <a:rPr sz="1400" spc="5" dirty="0">
                <a:latin typeface="Times New Roman"/>
                <a:cs typeface="Times New Roman"/>
              </a:rPr>
              <a:t>nhằm </a:t>
            </a:r>
            <a:r>
              <a:rPr sz="1400" spc="-5" dirty="0">
                <a:latin typeface="Times New Roman"/>
                <a:cs typeface="Times New Roman"/>
              </a:rPr>
              <a:t>nâng cao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spc="5" dirty="0">
                <a:latin typeface="Times New Roman"/>
                <a:cs typeface="Times New Roman"/>
              </a:rPr>
              <a:t>thức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75" dirty="0">
                <a:latin typeface="Times New Roman"/>
                <a:cs typeface="Times New Roman"/>
              </a:rPr>
              <a:t>chấp 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spc="-10" dirty="0">
                <a:latin typeface="Times New Roman"/>
                <a:cs typeface="Times New Roman"/>
              </a:rPr>
              <a:t>Pháp </a:t>
            </a:r>
            <a:r>
              <a:rPr sz="1400" spc="-5" dirty="0">
                <a:latin typeface="Times New Roman"/>
                <a:cs typeface="Times New Roman"/>
              </a:rPr>
              <a:t>luật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trật </a:t>
            </a:r>
            <a:r>
              <a:rPr sz="1400" spc="5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ATGT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thông. Làm </a:t>
            </a:r>
            <a:r>
              <a:rPr sz="1400" dirty="0">
                <a:latin typeface="Times New Roman"/>
                <a:cs typeface="Times New Roman"/>
              </a:rPr>
              <a:t>cho </a:t>
            </a:r>
            <a:r>
              <a:rPr sz="1400" dirty="0" err="1">
                <a:latin typeface="Times New Roman"/>
                <a:cs typeface="Times New Roman"/>
              </a:rPr>
              <a:t>mọi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50" dirty="0" smtClean="0">
                <a:latin typeface="Times New Roman"/>
                <a:cs typeface="Times New Roman"/>
              </a:rPr>
              <a:t>ng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err="1" smtClean="0">
                <a:latin typeface="Times New Roman"/>
                <a:cs typeface="Times New Roman"/>
              </a:rPr>
              <a:t>ời</a:t>
            </a:r>
            <a:r>
              <a:rPr sz="1400" spc="-150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dân </a:t>
            </a:r>
            <a:r>
              <a:rPr sz="1400" spc="5" dirty="0">
                <a:latin typeface="Times New Roman"/>
                <a:cs typeface="Times New Roman"/>
              </a:rPr>
              <a:t>đều </a:t>
            </a:r>
            <a:r>
              <a:rPr sz="1400" spc="-5" dirty="0">
                <a:latin typeface="Times New Roman"/>
                <a:cs typeface="Times New Roman"/>
              </a:rPr>
              <a:t>nhận thức đúng, hành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đúng, </a:t>
            </a:r>
            <a:r>
              <a:rPr sz="1400" dirty="0">
                <a:latin typeface="Times New Roman"/>
                <a:cs typeface="Times New Roman"/>
              </a:rPr>
              <a:t>biết bảo vệ hạnh </a:t>
            </a:r>
            <a:r>
              <a:rPr sz="1400" spc="-5" dirty="0">
                <a:latin typeface="Times New Roman"/>
                <a:cs typeface="Times New Roman"/>
              </a:rPr>
              <a:t>phúc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bản thân </a:t>
            </a:r>
            <a:r>
              <a:rPr sz="1400" spc="-10" dirty="0">
                <a:latin typeface="Times New Roman"/>
                <a:cs typeface="Times New Roman"/>
              </a:rPr>
              <a:t>mình, 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đình mình và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thái </a:t>
            </a:r>
            <a:r>
              <a:rPr sz="1400" spc="5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phê phán </a:t>
            </a:r>
            <a:r>
              <a:rPr sz="1400" dirty="0">
                <a:latin typeface="Times New Roman"/>
                <a:cs typeface="Times New Roman"/>
              </a:rPr>
              <a:t>đấu tranh với </a:t>
            </a:r>
            <a:r>
              <a:rPr sz="1400" spc="-5" dirty="0">
                <a:latin typeface="Times New Roman"/>
                <a:cs typeface="Times New Roman"/>
              </a:rPr>
              <a:t>những hành </a:t>
            </a:r>
            <a:r>
              <a:rPr sz="1400" dirty="0">
                <a:latin typeface="Times New Roman"/>
                <a:cs typeface="Times New Roman"/>
              </a:rPr>
              <a:t>vi vi phạm pháp </a:t>
            </a:r>
            <a:r>
              <a:rPr sz="1400" spc="-5" dirty="0">
                <a:latin typeface="Times New Roman"/>
                <a:cs typeface="Times New Roman"/>
              </a:rPr>
              <a:t>luật 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10" dirty="0">
                <a:latin typeface="Times New Roman"/>
                <a:cs typeface="Times New Roman"/>
              </a:rPr>
              <a:t>ATGT, </a:t>
            </a:r>
            <a:r>
              <a:rPr sz="1400" dirty="0">
                <a:latin typeface="Times New Roman"/>
                <a:cs typeface="Times New Roman"/>
              </a:rPr>
              <a:t>tạo ra ý thức </a:t>
            </a:r>
            <a:r>
              <a:rPr sz="1400" spc="-5" dirty="0">
                <a:latin typeface="Times New Roman"/>
                <a:cs typeface="Times New Roman"/>
              </a:rPr>
              <a:t>thi đua </a:t>
            </a:r>
            <a:r>
              <a:rPr sz="1400" dirty="0">
                <a:latin typeface="Times New Roman"/>
                <a:cs typeface="Times New Roman"/>
              </a:rPr>
              <a:t>chấp </a:t>
            </a:r>
            <a:r>
              <a:rPr sz="1400" spc="-5" dirty="0">
                <a:latin typeface="Times New Roman"/>
                <a:cs typeface="Times New Roman"/>
              </a:rPr>
              <a:t>hành pháp luật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ATGT </a:t>
            </a:r>
            <a:r>
              <a:rPr sz="1400" dirty="0">
                <a:latin typeface="Times New Roman"/>
                <a:cs typeface="Times New Roman"/>
              </a:rPr>
              <a:t>ở các cấp, các </a:t>
            </a:r>
            <a:r>
              <a:rPr sz="1400" spc="-5" dirty="0">
                <a:latin typeface="Times New Roman"/>
                <a:cs typeface="Times New Roman"/>
              </a:rPr>
              <a:t>ngành,  mọi </a:t>
            </a:r>
            <a:r>
              <a:rPr sz="1400" dirty="0">
                <a:latin typeface="Times New Roman"/>
                <a:cs typeface="Times New Roman"/>
              </a:rPr>
              <a:t>nơi, </a:t>
            </a:r>
            <a:r>
              <a:rPr sz="1400" spc="-5" dirty="0">
                <a:latin typeface="Times New Roman"/>
                <a:cs typeface="Times New Roman"/>
              </a:rPr>
              <a:t>mọi </a:t>
            </a:r>
            <a:r>
              <a:rPr sz="1400" dirty="0">
                <a:latin typeface="Times New Roman"/>
                <a:cs typeface="Times New Roman"/>
              </a:rPr>
              <a:t>chỗ, </a:t>
            </a:r>
            <a:r>
              <a:rPr sz="1400" spc="-5" dirty="0">
                <a:latin typeface="Times New Roman"/>
                <a:cs typeface="Times New Roman"/>
              </a:rPr>
              <a:t>trên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 err="1">
                <a:latin typeface="Times New Roman"/>
                <a:cs typeface="Times New Roman"/>
              </a:rPr>
              <a:t>tuyến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 tham </a:t>
            </a:r>
            <a:r>
              <a:rPr sz="1400" dirty="0">
                <a:latin typeface="Times New Roman"/>
                <a:cs typeface="Times New Roman"/>
              </a:rPr>
              <a:t>gia giao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9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spc="-5" dirty="0" err="1">
                <a:latin typeface="Times New Roman"/>
                <a:cs typeface="Times New Roman"/>
              </a:rPr>
              <a:t>chiến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l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xây </a:t>
            </a:r>
            <a:r>
              <a:rPr sz="1400" dirty="0">
                <a:latin typeface="Times New Roman"/>
                <a:cs typeface="Times New Roman"/>
              </a:rPr>
              <a:t>dựng </a:t>
            </a:r>
            <a:r>
              <a:rPr sz="1400" dirty="0" err="1">
                <a:latin typeface="Times New Roman"/>
                <a:cs typeface="Times New Roman"/>
              </a:rPr>
              <a:t>đất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thời </a:t>
            </a:r>
            <a:r>
              <a:rPr sz="1400" dirty="0">
                <a:latin typeface="Times New Roman"/>
                <a:cs typeface="Times New Roman"/>
              </a:rPr>
              <a:t>kỳ công </a:t>
            </a:r>
            <a:r>
              <a:rPr sz="1400" spc="-5" dirty="0">
                <a:latin typeface="Times New Roman"/>
                <a:cs typeface="Times New Roman"/>
              </a:rPr>
              <a:t>nghiệp hoá, </a:t>
            </a:r>
            <a:r>
              <a:rPr sz="1400" dirty="0">
                <a:latin typeface="Times New Roman"/>
                <a:cs typeface="Times New Roman"/>
              </a:rPr>
              <a:t>hiện </a:t>
            </a:r>
            <a:r>
              <a:rPr sz="1400" spc="-5" dirty="0">
                <a:latin typeface="Times New Roman"/>
                <a:cs typeface="Times New Roman"/>
              </a:rPr>
              <a:t>đại </a:t>
            </a:r>
            <a:r>
              <a:rPr sz="1400" spc="-80" dirty="0">
                <a:latin typeface="Times New Roman"/>
                <a:cs typeface="Times New Roman"/>
              </a:rPr>
              <a:t>hoá, 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luôn </a:t>
            </a:r>
            <a:r>
              <a:rPr sz="1400" spc="-5" dirty="0" err="1">
                <a:latin typeface="Times New Roman"/>
                <a:cs typeface="Times New Roman"/>
              </a:rPr>
              <a:t>luôn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Đảng, </a:t>
            </a:r>
            <a:r>
              <a:rPr sz="1400" spc="-5" dirty="0" err="1">
                <a:latin typeface="Times New Roman"/>
                <a:cs typeface="Times New Roman"/>
              </a:rPr>
              <a:t>Nhà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quan tâm </a:t>
            </a:r>
            <a:r>
              <a:rPr sz="1400" spc="5" dirty="0" err="1">
                <a:latin typeface="Times New Roman"/>
                <a:cs typeface="Times New Roman"/>
              </a:rPr>
              <a:t>đầu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ngày </a:t>
            </a:r>
            <a:r>
              <a:rPr sz="1400" spc="-125" dirty="0">
                <a:latin typeface="Times New Roman"/>
                <a:cs typeface="Times New Roman"/>
              </a:rPr>
              <a:t>càng  </a:t>
            </a:r>
            <a:r>
              <a:rPr sz="1400" spc="-5" dirty="0">
                <a:latin typeface="Times New Roman"/>
                <a:cs typeface="Times New Roman"/>
              </a:rPr>
              <a:t>hoàn thiện hơn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dirty="0">
                <a:latin typeface="Times New Roman"/>
                <a:cs typeface="Times New Roman"/>
              </a:rPr>
              <a:t>cơ sở hạ </a:t>
            </a:r>
            <a:r>
              <a:rPr sz="1400" spc="-5" dirty="0">
                <a:latin typeface="Times New Roman"/>
                <a:cs typeface="Times New Roman"/>
              </a:rPr>
              <a:t>tầng,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năng </a:t>
            </a:r>
            <a:r>
              <a:rPr sz="1400" dirty="0">
                <a:latin typeface="Times New Roman"/>
                <a:cs typeface="Times New Roman"/>
              </a:rPr>
              <a:t>lực quản lý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và ý </a:t>
            </a:r>
            <a:r>
              <a:rPr sz="1400" spc="5" dirty="0">
                <a:latin typeface="Times New Roman"/>
                <a:cs typeface="Times New Roman"/>
              </a:rPr>
              <a:t>thức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ng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ời</a:t>
            </a:r>
            <a:r>
              <a:rPr sz="1400" spc="-105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dirty="0">
                <a:latin typeface="Times New Roman"/>
                <a:cs typeface="Times New Roman"/>
              </a:rPr>
              <a:t>thông. Ba vấn </a:t>
            </a:r>
            <a:r>
              <a:rPr sz="1400" spc="-5" dirty="0">
                <a:latin typeface="Times New Roman"/>
                <a:cs typeface="Times New Roman"/>
              </a:rPr>
              <a:t>đề trên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mối quan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10" dirty="0">
                <a:latin typeface="Times New Roman"/>
                <a:cs typeface="Times New Roman"/>
              </a:rPr>
              <a:t>mật </a:t>
            </a:r>
            <a:r>
              <a:rPr sz="1400" spc="-5" dirty="0">
                <a:latin typeface="Times New Roman"/>
                <a:cs typeface="Times New Roman"/>
              </a:rPr>
              <a:t>thiết với nhau, trong </a:t>
            </a:r>
            <a:r>
              <a:rPr sz="1400" dirty="0">
                <a:latin typeface="Times New Roman"/>
                <a:cs typeface="Times New Roman"/>
              </a:rPr>
              <a:t>đó ý </a:t>
            </a:r>
            <a:r>
              <a:rPr sz="1400" spc="-5" dirty="0">
                <a:latin typeface="Times New Roman"/>
                <a:cs typeface="Times New Roman"/>
              </a:rPr>
              <a:t>thức 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tham </a:t>
            </a:r>
            <a:r>
              <a:rPr sz="1400" spc="-5" dirty="0">
                <a:latin typeface="Times New Roman"/>
                <a:cs typeface="Times New Roman"/>
              </a:rPr>
              <a:t>gia </a:t>
            </a:r>
            <a:r>
              <a:rPr sz="1400" dirty="0">
                <a:latin typeface="Times New Roman"/>
                <a:cs typeface="Times New Roman"/>
              </a:rPr>
              <a:t>giao </a:t>
            </a:r>
            <a:r>
              <a:rPr sz="1400" spc="-5" dirty="0">
                <a:latin typeface="Times New Roman"/>
                <a:cs typeface="Times New Roman"/>
              </a:rPr>
              <a:t>thông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vai trò </a:t>
            </a:r>
            <a:r>
              <a:rPr sz="1400" dirty="0">
                <a:latin typeface="Times New Roman"/>
                <a:cs typeface="Times New Roman"/>
              </a:rPr>
              <a:t>quan trọng </a:t>
            </a:r>
            <a:r>
              <a:rPr sz="1400" spc="-5" dirty="0">
                <a:latin typeface="Times New Roman"/>
                <a:cs typeface="Times New Roman"/>
              </a:rPr>
              <a:t>nhất trong </a:t>
            </a:r>
            <a:r>
              <a:rPr sz="1400" dirty="0">
                <a:latin typeface="Times New Roman"/>
                <a:cs typeface="Times New Roman"/>
              </a:rPr>
              <a:t>3 nội </a:t>
            </a:r>
            <a:r>
              <a:rPr sz="1400" spc="-5" dirty="0">
                <a:latin typeface="Times New Roman"/>
                <a:cs typeface="Times New Roman"/>
              </a:rPr>
              <a:t>dung trên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95" dirty="0" smtClean="0">
                <a:latin typeface="Times New Roman"/>
                <a:cs typeface="Times New Roman"/>
              </a:rPr>
              <a:t>đ</a:t>
            </a:r>
            <a:r>
              <a:rPr lang="vi-VN" sz="1400" spc="-195" dirty="0" smtClean="0">
                <a:latin typeface="Times New Roman"/>
                <a:cs typeface="Times New Roman"/>
              </a:rPr>
              <a:t>ư</a:t>
            </a:r>
            <a:r>
              <a:rPr sz="1400" spc="-195" dirty="0" err="1" smtClean="0">
                <a:latin typeface="Times New Roman"/>
                <a:cs typeface="Times New Roman"/>
              </a:rPr>
              <a:t>ợc</a:t>
            </a:r>
            <a:r>
              <a:rPr sz="1400" spc="-195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tâm </a:t>
            </a:r>
            <a:r>
              <a:rPr sz="1400" spc="-5" dirty="0">
                <a:latin typeface="Times New Roman"/>
                <a:cs typeface="Times New Roman"/>
              </a:rPr>
              <a:t>tuyên truyền, phổ </a:t>
            </a:r>
            <a:r>
              <a:rPr sz="1400" dirty="0">
                <a:latin typeface="Times New Roman"/>
                <a:cs typeface="Times New Roman"/>
              </a:rPr>
              <a:t>biến </a:t>
            </a:r>
            <a:r>
              <a:rPr sz="1400" spc="-5" dirty="0">
                <a:latin typeface="Times New Roman"/>
                <a:cs typeface="Times New Roman"/>
              </a:rPr>
              <a:t>giáo </a:t>
            </a:r>
            <a:r>
              <a:rPr sz="1400" dirty="0">
                <a:latin typeface="Times New Roman"/>
                <a:cs typeface="Times New Roman"/>
              </a:rPr>
              <a:t>dục, giám sát thực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dirty="0">
                <a:latin typeface="Times New Roman"/>
                <a:cs typeface="Times New Roman"/>
              </a:rPr>
              <a:t>nhằm xây dựng nếp </a:t>
            </a:r>
            <a:r>
              <a:rPr sz="1400" spc="-5" dirty="0">
                <a:latin typeface="Times New Roman"/>
                <a:cs typeface="Times New Roman"/>
              </a:rPr>
              <a:t>sống  văn hoá giao thông cộng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đồng.</a:t>
            </a:r>
          </a:p>
          <a:p>
            <a:pPr marL="12700" algn="just">
              <a:lnSpc>
                <a:spcPct val="100000"/>
              </a:lnSpc>
              <a:spcBef>
                <a:spcPts val="550"/>
              </a:spcBef>
            </a:pPr>
            <a:r>
              <a:rPr sz="1400" b="1" dirty="0">
                <a:latin typeface="Times New Roman"/>
                <a:cs typeface="Times New Roman"/>
              </a:rPr>
              <a:t>5.3. </a:t>
            </a:r>
            <a:r>
              <a:rPr sz="1400" b="1" spc="-5" dirty="0">
                <a:latin typeface="Times New Roman"/>
                <a:cs typeface="Times New Roman"/>
              </a:rPr>
              <a:t>Các tình huống </a:t>
            </a:r>
            <a:r>
              <a:rPr sz="1400" b="1" dirty="0">
                <a:latin typeface="Times New Roman"/>
                <a:cs typeface="Times New Roman"/>
              </a:rPr>
              <a:t>ứng xử </a:t>
            </a:r>
            <a:r>
              <a:rPr sz="1400" b="1" spc="-10" dirty="0">
                <a:latin typeface="Times New Roman"/>
                <a:cs typeface="Times New Roman"/>
              </a:rPr>
              <a:t>khi </a:t>
            </a:r>
            <a:r>
              <a:rPr sz="1400" b="1" dirty="0">
                <a:latin typeface="Times New Roman"/>
                <a:cs typeface="Times New Roman"/>
              </a:rPr>
              <a:t>tham gia giao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ts val="1610"/>
              </a:lnSpc>
              <a:spcBef>
                <a:spcPts val="615"/>
              </a:spcBef>
            </a:pPr>
            <a:r>
              <a:rPr sz="1400" spc="-5" dirty="0">
                <a:latin typeface="Times New Roman"/>
                <a:cs typeface="Times New Roman"/>
              </a:rPr>
              <a:t>Xây </a:t>
            </a:r>
            <a:r>
              <a:rPr sz="1400" dirty="0">
                <a:latin typeface="Times New Roman"/>
                <a:cs typeface="Times New Roman"/>
              </a:rPr>
              <a:t>dựng nếp sống </a:t>
            </a:r>
            <a:r>
              <a:rPr sz="1400" spc="-5" dirty="0">
                <a:latin typeface="Times New Roman"/>
                <a:cs typeface="Times New Roman"/>
              </a:rPr>
              <a:t>văn hoá giao thông khi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spc="10" dirty="0">
                <a:latin typeface="Times New Roman"/>
                <a:cs typeface="Times New Roman"/>
              </a:rPr>
              <a:t>nhằm </a:t>
            </a:r>
            <a:r>
              <a:rPr sz="1400" spc="-5" dirty="0">
                <a:latin typeface="Times New Roman"/>
                <a:cs typeface="Times New Roman"/>
              </a:rPr>
              <a:t>tạo nên  nếp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sống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95" dirty="0" smtClean="0">
                <a:latin typeface="Times New Roman"/>
                <a:cs typeface="Times New Roman"/>
              </a:rPr>
              <a:t>c</a:t>
            </a:r>
            <a:r>
              <a:rPr lang="vi-VN" sz="1400" spc="-195" dirty="0" smtClean="0">
                <a:latin typeface="Times New Roman"/>
                <a:cs typeface="Times New Roman"/>
              </a:rPr>
              <a:t>ư</a:t>
            </a:r>
            <a:r>
              <a:rPr sz="1400" spc="-195" dirty="0" smtClean="0">
                <a:latin typeface="Times New Roman"/>
                <a:cs typeface="Times New Roman"/>
              </a:rPr>
              <a:t>  </a:t>
            </a:r>
            <a:r>
              <a:rPr sz="1400" spc="5" dirty="0">
                <a:latin typeface="Times New Roman"/>
                <a:cs typeface="Times New Roman"/>
              </a:rPr>
              <a:t>xử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có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văn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hoá,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đúng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luật,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an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toàn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có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ý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thức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lịch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sự,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tự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giác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tuân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45" dirty="0">
                <a:latin typeface="Times New Roman"/>
                <a:cs typeface="Times New Roman"/>
              </a:rPr>
              <a:t>thủ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511556"/>
            <a:ext cx="6245860" cy="4119589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715" algn="just">
              <a:lnSpc>
                <a:spcPct val="95800"/>
              </a:lnSpc>
              <a:spcBef>
                <a:spcPts val="175"/>
              </a:spcBef>
            </a:pPr>
            <a:r>
              <a:rPr sz="1400" spc="-5" dirty="0">
                <a:latin typeface="Times New Roman"/>
                <a:cs typeface="Times New Roman"/>
              </a:rPr>
              <a:t>pháp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luật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về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an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toàn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(ATGT)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một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chuẩn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mực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đạo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đức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truyền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thống,  </a:t>
            </a:r>
            <a:r>
              <a:rPr sz="1400" spc="-5" dirty="0">
                <a:latin typeface="Times New Roman"/>
                <a:cs typeface="Times New Roman"/>
              </a:rPr>
              <a:t>khơi </a:t>
            </a:r>
            <a:r>
              <a:rPr sz="1400" dirty="0">
                <a:latin typeface="Times New Roman"/>
                <a:cs typeface="Times New Roman"/>
              </a:rPr>
              <a:t>dậy nét đẹp </a:t>
            </a:r>
            <a:r>
              <a:rPr sz="1400" spc="-5" dirty="0">
                <a:latin typeface="Times New Roman"/>
                <a:cs typeface="Times New Roman"/>
              </a:rPr>
              <a:t>thuần phong mỹ </a:t>
            </a:r>
            <a:r>
              <a:rPr sz="1400" spc="5" dirty="0">
                <a:latin typeface="Times New Roman"/>
                <a:cs typeface="Times New Roman"/>
              </a:rPr>
              <a:t>tục </a:t>
            </a:r>
            <a:r>
              <a:rPr sz="1400" spc="-5" dirty="0">
                <a:latin typeface="Times New Roman"/>
                <a:cs typeface="Times New Roman"/>
              </a:rPr>
              <a:t>khi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thông, giúp cho chúng ta </a:t>
            </a:r>
            <a:r>
              <a:rPr sz="1400" dirty="0">
                <a:latin typeface="Times New Roman"/>
                <a:cs typeface="Times New Roman"/>
              </a:rPr>
              <a:t>ý  thức và </a:t>
            </a:r>
            <a:r>
              <a:rPr sz="1400" spc="-5" dirty="0">
                <a:latin typeface="Times New Roman"/>
                <a:cs typeface="Times New Roman"/>
              </a:rPr>
              <a:t>trách </a:t>
            </a:r>
            <a:r>
              <a:rPr sz="1400" dirty="0">
                <a:latin typeface="Times New Roman"/>
                <a:cs typeface="Times New Roman"/>
              </a:rPr>
              <a:t>nhiệm </a:t>
            </a:r>
            <a:r>
              <a:rPr sz="1400" spc="-5" dirty="0">
                <a:latin typeface="Times New Roman"/>
                <a:cs typeface="Times New Roman"/>
              </a:rPr>
              <a:t>đúng khi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dirty="0">
                <a:latin typeface="Times New Roman"/>
                <a:cs typeface="Times New Roman"/>
              </a:rPr>
              <a:t>thông,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chỉ vì </a:t>
            </a:r>
            <a:r>
              <a:rPr sz="1400" spc="-5" dirty="0">
                <a:latin typeface="Times New Roman"/>
                <a:cs typeface="Times New Roman"/>
              </a:rPr>
              <a:t>lợi ích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bản thân  mình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còn </a:t>
            </a:r>
            <a:r>
              <a:rPr sz="1400" spc="-5" dirty="0">
                <a:latin typeface="Times New Roman"/>
                <a:cs typeface="Times New Roman"/>
              </a:rPr>
              <a:t>phải đảm </a:t>
            </a:r>
            <a:r>
              <a:rPr sz="1400" dirty="0">
                <a:latin typeface="Times New Roman"/>
                <a:cs typeface="Times New Roman"/>
              </a:rPr>
              <a:t>bảo an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spc="-10" dirty="0">
                <a:latin typeface="Times New Roman"/>
                <a:cs typeface="Times New Roman"/>
              </a:rPr>
              <a:t>cho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95900"/>
              </a:lnSpc>
              <a:spcBef>
                <a:spcPts val="595"/>
              </a:spcBef>
            </a:pPr>
            <a:r>
              <a:rPr sz="1400" spc="-5" dirty="0">
                <a:latin typeface="Times New Roman"/>
                <a:cs typeface="Times New Roman"/>
              </a:rPr>
              <a:t>Xây </a:t>
            </a:r>
            <a:r>
              <a:rPr sz="1400" dirty="0">
                <a:latin typeface="Times New Roman"/>
                <a:cs typeface="Times New Roman"/>
              </a:rPr>
              <a:t>dựng nếp </a:t>
            </a:r>
            <a:r>
              <a:rPr sz="1400" spc="-5" dirty="0">
                <a:latin typeface="Times New Roman"/>
                <a:cs typeface="Times New Roman"/>
              </a:rPr>
              <a:t>sống VHGT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nâng cao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spc="5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và thái độ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 err="1">
                <a:latin typeface="Times New Roman"/>
                <a:cs typeface="Times New Roman"/>
              </a:rPr>
              <a:t>mọi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35" dirty="0">
                <a:latin typeface="Times New Roman"/>
                <a:cs typeface="Times New Roman"/>
              </a:rPr>
              <a:t>khi 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giao thông. </a:t>
            </a:r>
            <a:r>
              <a:rPr sz="1400" dirty="0">
                <a:latin typeface="Times New Roman"/>
                <a:cs typeface="Times New Roman"/>
              </a:rPr>
              <a:t>Biết từ </a:t>
            </a:r>
            <a:r>
              <a:rPr sz="1400" spc="-5" dirty="0">
                <a:latin typeface="Times New Roman"/>
                <a:cs typeface="Times New Roman"/>
              </a:rPr>
              <a:t>tốn, bình tĩnh, 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tiên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nh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nhịn </a:t>
            </a:r>
            <a:r>
              <a:rPr sz="1400" spc="-5" dirty="0" err="1">
                <a:latin typeface="Times New Roman"/>
                <a:cs typeface="Times New Roman"/>
              </a:rPr>
              <a:t>cho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già,</a:t>
            </a:r>
            <a:r>
              <a:rPr lang="en-US" sz="1400" spc="-5" dirty="0" err="1" smtClean="0">
                <a:latin typeface="Times New Roman"/>
                <a:cs typeface="Times New Roman"/>
              </a:rPr>
              <a:t>trẻ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em</a:t>
            </a:r>
            <a:r>
              <a:rPr sz="1400" spc="-5" dirty="0" smtClean="0">
                <a:latin typeface="Times New Roman"/>
                <a:cs typeface="Times New Roman"/>
              </a:rPr>
              <a:t>. </a:t>
            </a:r>
            <a:r>
              <a:rPr sz="1400" dirty="0">
                <a:latin typeface="Times New Roman"/>
                <a:cs typeface="Times New Roman"/>
              </a:rPr>
              <a:t>Biết </a:t>
            </a:r>
            <a:r>
              <a:rPr sz="1400" spc="-5" dirty="0">
                <a:latin typeface="Times New Roman"/>
                <a:cs typeface="Times New Roman"/>
              </a:rPr>
              <a:t>xin </a:t>
            </a:r>
            <a:r>
              <a:rPr sz="1400" dirty="0">
                <a:latin typeface="Times New Roman"/>
                <a:cs typeface="Times New Roman"/>
              </a:rPr>
              <a:t>lỗi, cảm ơn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va </a:t>
            </a:r>
            <a:r>
              <a:rPr sz="1400" dirty="0">
                <a:latin typeface="Times New Roman"/>
                <a:cs typeface="Times New Roman"/>
              </a:rPr>
              <a:t>quệt. </a:t>
            </a:r>
            <a:r>
              <a:rPr sz="1400" spc="-5" dirty="0">
                <a:latin typeface="Times New Roman"/>
                <a:cs typeface="Times New Roman"/>
              </a:rPr>
              <a:t>VHGT </a:t>
            </a:r>
            <a:r>
              <a:rPr sz="1400" dirty="0">
                <a:latin typeface="Times New Roman"/>
                <a:cs typeface="Times New Roman"/>
              </a:rPr>
              <a:t>nâng </a:t>
            </a:r>
            <a:r>
              <a:rPr sz="1400" spc="-5" dirty="0">
                <a:latin typeface="Times New Roman"/>
                <a:cs typeface="Times New Roman"/>
              </a:rPr>
              <a:t>lên, </a:t>
            </a:r>
            <a:r>
              <a:rPr sz="1400" spc="-10" dirty="0">
                <a:latin typeface="Times New Roman"/>
                <a:cs typeface="Times New Roman"/>
              </a:rPr>
              <a:t>thì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dirty="0">
                <a:latin typeface="Times New Roman"/>
                <a:cs typeface="Times New Roman"/>
              </a:rPr>
              <a:t>vi </a:t>
            </a:r>
            <a:r>
              <a:rPr sz="1400" spc="-5" dirty="0">
                <a:latin typeface="Times New Roman"/>
                <a:cs typeface="Times New Roman"/>
              </a:rPr>
              <a:t>sai trái,  </a:t>
            </a:r>
            <a:r>
              <a:rPr sz="1400" dirty="0">
                <a:latin typeface="Times New Roman"/>
                <a:cs typeface="Times New Roman"/>
              </a:rPr>
              <a:t>quậy phá,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đội </a:t>
            </a:r>
            <a:r>
              <a:rPr sz="1400" spc="-10" dirty="0">
                <a:latin typeface="Times New Roman"/>
                <a:cs typeface="Times New Roman"/>
              </a:rPr>
              <a:t>mũ </a:t>
            </a:r>
            <a:r>
              <a:rPr sz="1400" spc="5" dirty="0">
                <a:latin typeface="Times New Roman"/>
                <a:cs typeface="Times New Roman"/>
              </a:rPr>
              <a:t>bảo </a:t>
            </a:r>
            <a:r>
              <a:rPr sz="1400" spc="-5" dirty="0">
                <a:latin typeface="Times New Roman"/>
                <a:cs typeface="Times New Roman"/>
              </a:rPr>
              <a:t>hiểm… </a:t>
            </a:r>
            <a:r>
              <a:rPr sz="1400" dirty="0">
                <a:latin typeface="Times New Roman"/>
                <a:cs typeface="Times New Roman"/>
              </a:rPr>
              <a:t>sẽ trở </a:t>
            </a:r>
            <a:r>
              <a:rPr sz="1400" spc="-5" dirty="0">
                <a:latin typeface="Times New Roman"/>
                <a:cs typeface="Times New Roman"/>
              </a:rPr>
              <a:t>thành </a:t>
            </a:r>
            <a:r>
              <a:rPr sz="1400" dirty="0">
                <a:latin typeface="Times New Roman"/>
                <a:cs typeface="Times New Roman"/>
              </a:rPr>
              <a:t>lố bịch, </a:t>
            </a:r>
            <a:r>
              <a:rPr sz="1400" spc="-5" dirty="0">
                <a:latin typeface="Times New Roman"/>
                <a:cs typeface="Times New Roman"/>
              </a:rPr>
              <a:t>bị cộng đồng lên án, VHGT 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cả cộng đồng </a:t>
            </a:r>
            <a:r>
              <a:rPr sz="1400" dirty="0" err="1">
                <a:latin typeface="Times New Roman"/>
                <a:cs typeface="Times New Roman"/>
              </a:rPr>
              <a:t>sẽ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nâng </a:t>
            </a:r>
            <a:r>
              <a:rPr sz="1400" dirty="0">
                <a:latin typeface="Times New Roman"/>
                <a:cs typeface="Times New Roman"/>
              </a:rPr>
              <a:t>lên, </a:t>
            </a:r>
            <a:r>
              <a:rPr sz="1400" spc="-5" dirty="0">
                <a:latin typeface="Times New Roman"/>
                <a:cs typeface="Times New Roman"/>
              </a:rPr>
              <a:t>TNGT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ùn </a:t>
            </a:r>
            <a:r>
              <a:rPr sz="1400" dirty="0">
                <a:latin typeface="Times New Roman"/>
                <a:cs typeface="Times New Roman"/>
              </a:rPr>
              <a:t>tắc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sẽ</a:t>
            </a:r>
            <a:r>
              <a:rPr sz="1400" spc="-1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giảm.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900"/>
              </a:lnSpc>
              <a:spcBef>
                <a:spcPts val="595"/>
              </a:spcBef>
            </a:pP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nền </a:t>
            </a:r>
            <a:r>
              <a:rPr sz="1400" spc="-5" dirty="0">
                <a:latin typeface="Times New Roman"/>
                <a:cs typeface="Times New Roman"/>
              </a:rPr>
              <a:t>kinh </a:t>
            </a:r>
            <a:r>
              <a:rPr sz="1400" spc="5" dirty="0">
                <a:latin typeface="Times New Roman"/>
                <a:cs typeface="Times New Roman"/>
              </a:rPr>
              <a:t>tế </a:t>
            </a:r>
            <a:r>
              <a:rPr sz="1400" spc="-5" dirty="0" err="1">
                <a:latin typeface="Times New Roman"/>
                <a:cs typeface="Times New Roman"/>
              </a:rPr>
              <a:t>thị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định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xã </a:t>
            </a:r>
            <a:r>
              <a:rPr sz="1400" dirty="0">
                <a:latin typeface="Times New Roman"/>
                <a:cs typeface="Times New Roman"/>
              </a:rPr>
              <a:t>hội </a:t>
            </a:r>
            <a:r>
              <a:rPr sz="1400" spc="-5" dirty="0">
                <a:latin typeface="Times New Roman"/>
                <a:cs typeface="Times New Roman"/>
              </a:rPr>
              <a:t>chủ nghĩa, </a:t>
            </a:r>
            <a:r>
              <a:rPr sz="1400" dirty="0">
                <a:latin typeface="Times New Roman"/>
                <a:cs typeface="Times New Roman"/>
              </a:rPr>
              <a:t>cuộc sống </a:t>
            </a:r>
            <a:r>
              <a:rPr sz="1400" spc="-5" dirty="0">
                <a:latin typeface="Times New Roman"/>
                <a:cs typeface="Times New Roman"/>
              </a:rPr>
              <a:t>mới </a:t>
            </a:r>
            <a:r>
              <a:rPr sz="1400" spc="-90" dirty="0">
                <a:latin typeface="Times New Roman"/>
                <a:cs typeface="Times New Roman"/>
              </a:rPr>
              <a:t>luôn  </a:t>
            </a:r>
            <a:r>
              <a:rPr sz="1400" spc="-5" dirty="0">
                <a:latin typeface="Times New Roman"/>
                <a:cs typeface="Times New Roman"/>
              </a:rPr>
              <a:t>đòi </a:t>
            </a:r>
            <a:r>
              <a:rPr sz="1400" dirty="0">
                <a:latin typeface="Times New Roman"/>
                <a:cs typeface="Times New Roman"/>
              </a:rPr>
              <a:t>hỏi phải xây dựng nền </a:t>
            </a:r>
            <a:r>
              <a:rPr sz="1400" spc="-5" dirty="0">
                <a:latin typeface="Times New Roman"/>
                <a:cs typeface="Times New Roman"/>
              </a:rPr>
              <a:t>văn hoá </a:t>
            </a:r>
            <a:r>
              <a:rPr sz="1400" dirty="0">
                <a:latin typeface="Times New Roman"/>
                <a:cs typeface="Times New Roman"/>
              </a:rPr>
              <a:t>đạo </a:t>
            </a:r>
            <a:r>
              <a:rPr sz="1400" spc="-5" dirty="0">
                <a:latin typeface="Times New Roman"/>
                <a:cs typeface="Times New Roman"/>
              </a:rPr>
              <a:t>đức </a:t>
            </a:r>
            <a:r>
              <a:rPr sz="1400" spc="-10" dirty="0">
                <a:latin typeface="Times New Roman"/>
                <a:cs typeface="Times New Roman"/>
              </a:rPr>
              <a:t>mới </a:t>
            </a:r>
            <a:r>
              <a:rPr sz="1400" dirty="0">
                <a:latin typeface="Times New Roman"/>
                <a:cs typeface="Times New Roman"/>
              </a:rPr>
              <a:t>Việt </a:t>
            </a:r>
            <a:r>
              <a:rPr sz="1400" spc="-5" dirty="0">
                <a:latin typeface="Times New Roman"/>
                <a:cs typeface="Times New Roman"/>
              </a:rPr>
              <a:t>Nam ngang </a:t>
            </a:r>
            <a:r>
              <a:rPr sz="1400" spc="5" dirty="0">
                <a:latin typeface="Times New Roman"/>
                <a:cs typeface="Times New Roman"/>
              </a:rPr>
              <a:t>tầm </a:t>
            </a:r>
            <a:r>
              <a:rPr sz="1400" dirty="0">
                <a:latin typeface="Times New Roman"/>
                <a:cs typeface="Times New Roman"/>
              </a:rPr>
              <a:t>với </a:t>
            </a:r>
            <a:r>
              <a:rPr sz="1400" spc="-5" dirty="0">
                <a:latin typeface="Times New Roman"/>
                <a:cs typeface="Times New Roman"/>
              </a:rPr>
              <a:t>yêu cầu </a:t>
            </a:r>
            <a:r>
              <a:rPr sz="1400" dirty="0">
                <a:latin typeface="Times New Roman"/>
                <a:cs typeface="Times New Roman"/>
              </a:rPr>
              <a:t>của  cuộc </a:t>
            </a:r>
            <a:r>
              <a:rPr sz="1400" spc="-5" dirty="0">
                <a:latin typeface="Times New Roman"/>
                <a:cs typeface="Times New Roman"/>
              </a:rPr>
              <a:t>cách mạng mới </a:t>
            </a:r>
            <a:r>
              <a:rPr sz="1400" dirty="0">
                <a:latin typeface="Times New Roman"/>
                <a:cs typeface="Times New Roman"/>
              </a:rPr>
              <a:t>và hội nhập quốc </a:t>
            </a:r>
            <a:r>
              <a:rPr sz="1400" spc="-5" dirty="0">
                <a:latin typeface="Times New Roman"/>
                <a:cs typeface="Times New Roman"/>
              </a:rPr>
              <a:t>tế. </a:t>
            </a:r>
            <a:r>
              <a:rPr sz="1400" dirty="0" err="1">
                <a:latin typeface="Times New Roman"/>
                <a:cs typeface="Times New Roman"/>
              </a:rPr>
              <a:t>Mỗi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chúng ta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nghiêm </a:t>
            </a:r>
            <a:r>
              <a:rPr sz="1400" dirty="0">
                <a:latin typeface="Times New Roman"/>
                <a:cs typeface="Times New Roman"/>
              </a:rPr>
              <a:t>túc </a:t>
            </a:r>
            <a:r>
              <a:rPr sz="1400" spc="-25" dirty="0">
                <a:latin typeface="Times New Roman"/>
                <a:cs typeface="Times New Roman"/>
              </a:rPr>
              <a:t>vận  </a:t>
            </a:r>
            <a:r>
              <a:rPr sz="1400" spc="-5" dirty="0" err="1">
                <a:latin typeface="Times New Roman"/>
                <a:cs typeface="Times New Roman"/>
              </a:rPr>
              <a:t>dụng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t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ởng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Hồ Chí Minh vào </a:t>
            </a:r>
            <a:r>
              <a:rPr sz="1400" spc="5" dirty="0">
                <a:latin typeface="Times New Roman"/>
                <a:cs typeface="Times New Roman"/>
              </a:rPr>
              <a:t>nếp </a:t>
            </a:r>
            <a:r>
              <a:rPr sz="1400" spc="-10" dirty="0">
                <a:latin typeface="Times New Roman"/>
                <a:cs typeface="Times New Roman"/>
              </a:rPr>
              <a:t>sống </a:t>
            </a:r>
            <a:r>
              <a:rPr sz="1400" spc="-5" dirty="0">
                <a:latin typeface="Times New Roman"/>
                <a:cs typeface="Times New Roman"/>
              </a:rPr>
              <a:t>VHGT, góp </a:t>
            </a:r>
            <a:r>
              <a:rPr sz="1400" spc="-5" dirty="0" err="1">
                <a:latin typeface="Times New Roman"/>
                <a:cs typeface="Times New Roman"/>
              </a:rPr>
              <a:t>phần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spc="5" dirty="0" err="1">
                <a:latin typeface="Times New Roman"/>
                <a:cs typeface="Times New Roman"/>
              </a:rPr>
              <a:t>đất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phát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triển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bền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vững.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176530" algn="just">
              <a:lnSpc>
                <a:spcPts val="1610"/>
              </a:lnSpc>
              <a:spcBef>
                <a:spcPts val="640"/>
              </a:spcBef>
            </a:pPr>
            <a:r>
              <a:rPr sz="1400" spc="-5" dirty="0">
                <a:latin typeface="Times New Roman"/>
                <a:cs typeface="Times New Roman"/>
              </a:rPr>
              <a:t>Để </a:t>
            </a:r>
            <a:r>
              <a:rPr sz="140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giao thông </a:t>
            </a:r>
            <a:r>
              <a:rPr sz="1400" dirty="0">
                <a:latin typeface="Times New Roman"/>
                <a:cs typeface="Times New Roman"/>
              </a:rPr>
              <a:t>là hạnh </a:t>
            </a:r>
            <a:r>
              <a:rPr sz="1400" spc="-5" dirty="0">
                <a:latin typeface="Times New Roman"/>
                <a:cs typeface="Times New Roman"/>
              </a:rPr>
              <a:t>phúc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mỗi </a:t>
            </a:r>
            <a:r>
              <a:rPr sz="1400" dirty="0">
                <a:latin typeface="Times New Roman"/>
                <a:cs typeface="Times New Roman"/>
              </a:rPr>
              <a:t>cá nhân, </a:t>
            </a:r>
            <a:r>
              <a:rPr sz="1400" spc="-5" dirty="0">
                <a:latin typeface="Times New Roman"/>
                <a:cs typeface="Times New Roman"/>
              </a:rPr>
              <a:t>gia đình </a:t>
            </a:r>
            <a:r>
              <a:rPr sz="1400" dirty="0">
                <a:latin typeface="Times New Roman"/>
                <a:cs typeface="Times New Roman"/>
              </a:rPr>
              <a:t>và xã hội, </a:t>
            </a:r>
            <a:r>
              <a:rPr sz="1400" spc="-5" dirty="0" err="1">
                <a:latin typeface="Times New Roman"/>
                <a:cs typeface="Times New Roman"/>
              </a:rPr>
              <a:t>mỗi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ng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ời</a:t>
            </a:r>
            <a:r>
              <a:rPr sz="1400" spc="-105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giao thông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cần:</a:t>
            </a:r>
          </a:p>
          <a:p>
            <a:pPr marL="12700" algn="just">
              <a:lnSpc>
                <a:spcPct val="100000"/>
              </a:lnSpc>
              <a:spcBef>
                <a:spcPts val="509"/>
              </a:spcBef>
            </a:pPr>
            <a:r>
              <a:rPr sz="1400" b="1" spc="-5" dirty="0">
                <a:latin typeface="Times New Roman"/>
                <a:cs typeface="Times New Roman"/>
              </a:rPr>
              <a:t>5.3.1. Thực hiện </a:t>
            </a:r>
            <a:r>
              <a:rPr sz="1400" b="1" dirty="0">
                <a:latin typeface="Times New Roman"/>
                <a:cs typeface="Times New Roman"/>
              </a:rPr>
              <a:t>quy tắc </a:t>
            </a:r>
            <a:r>
              <a:rPr sz="1400" b="1" spc="-5" dirty="0">
                <a:latin typeface="Times New Roman"/>
                <a:cs typeface="Times New Roman"/>
              </a:rPr>
              <a:t>chung </a:t>
            </a:r>
            <a:r>
              <a:rPr sz="1400" b="1" spc="-10" dirty="0">
                <a:latin typeface="Times New Roman"/>
                <a:cs typeface="Times New Roman"/>
              </a:rPr>
              <a:t>khi </a:t>
            </a:r>
            <a:r>
              <a:rPr sz="1400" b="1" dirty="0">
                <a:latin typeface="Times New Roman"/>
                <a:cs typeface="Times New Roman"/>
              </a:rPr>
              <a:t>tham </a:t>
            </a:r>
            <a:r>
              <a:rPr sz="1400" b="1" spc="-5" dirty="0">
                <a:latin typeface="Times New Roman"/>
                <a:cs typeface="Times New Roman"/>
              </a:rPr>
              <a:t>gia giao </a:t>
            </a:r>
            <a:r>
              <a:rPr sz="1400" b="1" spc="-5" dirty="0" err="1">
                <a:latin typeface="Times New Roman"/>
                <a:cs typeface="Times New Roman"/>
              </a:rPr>
              <a:t>thông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60" dirty="0" smtClean="0">
                <a:latin typeface="Times New Roman"/>
                <a:cs typeface="Times New Roman"/>
              </a:rPr>
              <a:t>đ</a:t>
            </a:r>
            <a:r>
              <a:rPr lang="vi-VN" sz="1400" b="1" spc="-60" dirty="0" smtClean="0">
                <a:latin typeface="Times New Roman"/>
                <a:cs typeface="Times New Roman"/>
              </a:rPr>
              <a:t>ư</a:t>
            </a:r>
            <a:r>
              <a:rPr sz="1400" b="1" spc="-60" dirty="0" err="1" smtClean="0">
                <a:latin typeface="Times New Roman"/>
                <a:cs typeface="Times New Roman"/>
              </a:rPr>
              <a:t>ờng</a:t>
            </a:r>
            <a:r>
              <a:rPr sz="1400" b="1" spc="55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bộ:</a:t>
            </a:r>
            <a:endParaRPr sz="1400" dirty="0">
              <a:latin typeface="Times New Roman"/>
              <a:cs typeface="Times New Roman"/>
            </a:endParaRPr>
          </a:p>
          <a:p>
            <a:pPr marL="12700" marR="7620" indent="456565" algn="just">
              <a:lnSpc>
                <a:spcPts val="1610"/>
              </a:lnSpc>
              <a:spcBef>
                <a:spcPts val="615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đi bên phải theo </a:t>
            </a:r>
            <a:r>
              <a:rPr sz="1400" dirty="0">
                <a:latin typeface="Times New Roman"/>
                <a:cs typeface="Times New Roman"/>
              </a:rPr>
              <a:t>chiều đi của </a:t>
            </a:r>
            <a:r>
              <a:rPr sz="1400" spc="-5" dirty="0">
                <a:latin typeface="Times New Roman"/>
                <a:cs typeface="Times New Roman"/>
              </a:rPr>
              <a:t>mình, </a:t>
            </a:r>
            <a:r>
              <a:rPr sz="1400" dirty="0">
                <a:latin typeface="Times New Roman"/>
                <a:cs typeface="Times New Roman"/>
              </a:rPr>
              <a:t>đi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spc="-5" dirty="0" err="1">
                <a:latin typeface="Times New Roman"/>
                <a:cs typeface="Times New Roman"/>
              </a:rPr>
              <a:t>làn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65" dirty="0" smtClean="0">
                <a:latin typeface="Times New Roman"/>
                <a:cs typeface="Times New Roman"/>
              </a:rPr>
              <a:t>đ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-5" dirty="0" err="1">
                <a:latin typeface="Times New Roman"/>
                <a:cs typeface="Times New Roman"/>
              </a:rPr>
              <a:t>phần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định và phải </a:t>
            </a:r>
            <a:r>
              <a:rPr sz="1400" spc="-5" dirty="0">
                <a:latin typeface="Times New Roman"/>
                <a:cs typeface="Times New Roman"/>
              </a:rPr>
              <a:t>chấp hành </a:t>
            </a:r>
            <a:r>
              <a:rPr sz="1400" spc="5" dirty="0">
                <a:latin typeface="Times New Roman"/>
                <a:cs typeface="Times New Roman"/>
              </a:rPr>
              <a:t>hệ </a:t>
            </a:r>
            <a:r>
              <a:rPr sz="1400" spc="-5" dirty="0">
                <a:latin typeface="Times New Roman"/>
                <a:cs typeface="Times New Roman"/>
              </a:rPr>
              <a:t>thống báo </a:t>
            </a:r>
            <a:r>
              <a:rPr sz="1400" dirty="0" err="1">
                <a:latin typeface="Times New Roman"/>
                <a:cs typeface="Times New Roman"/>
              </a:rPr>
              <a:t>hiệu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13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15998" y="7120508"/>
            <a:ext cx="40163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Hình 5-1: dừng </a:t>
            </a:r>
            <a:r>
              <a:rPr sz="1400" dirty="0" err="1">
                <a:latin typeface="Times New Roman"/>
                <a:cs typeface="Times New Roman"/>
              </a:rPr>
              <a:t>xe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tr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vạch </a:t>
            </a:r>
            <a:r>
              <a:rPr sz="1400" dirty="0">
                <a:latin typeface="Times New Roman"/>
                <a:cs typeface="Times New Roman"/>
              </a:rPr>
              <a:t>dừng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tín </a:t>
            </a:r>
            <a:r>
              <a:rPr sz="1400" dirty="0">
                <a:latin typeface="Times New Roman"/>
                <a:cs typeface="Times New Roman"/>
              </a:rPr>
              <a:t>hiệu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35" dirty="0">
                <a:latin typeface="Times New Roman"/>
                <a:cs typeface="Times New Roman"/>
              </a:rPr>
              <a:t>dừng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81707" y="4882896"/>
            <a:ext cx="4082796" cy="21899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41</a:t>
            </a:fld>
            <a:endParaRPr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616578"/>
            <a:ext cx="6245860" cy="2179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Hình 5-2:Dừng </a:t>
            </a:r>
            <a:r>
              <a:rPr sz="1400" dirty="0" err="1">
                <a:latin typeface="Times New Roman"/>
                <a:cs typeface="Times New Roman"/>
              </a:rPr>
              <a:t>xe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nh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 err="1">
                <a:latin typeface="Times New Roman"/>
                <a:cs typeface="Times New Roman"/>
              </a:rPr>
              <a:t>cho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457200" lvl="2" indent="-445134" algn="just">
              <a:lnSpc>
                <a:spcPct val="100000"/>
              </a:lnSpc>
              <a:spcBef>
                <a:spcPts val="1035"/>
              </a:spcBef>
              <a:buAutoNum type="arabicPeriod" startAt="2"/>
              <a:tabLst>
                <a:tab pos="457834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Có trách nhiệm </a:t>
            </a:r>
            <a:r>
              <a:rPr sz="1400" b="1" dirty="0">
                <a:latin typeface="Times New Roman"/>
                <a:cs typeface="Times New Roman"/>
              </a:rPr>
              <a:t>cao nhất với bản </a:t>
            </a:r>
            <a:r>
              <a:rPr sz="1400" b="1" spc="-5" dirty="0">
                <a:latin typeface="Times New Roman"/>
                <a:cs typeface="Times New Roman"/>
              </a:rPr>
              <a:t>thân và </a:t>
            </a:r>
            <a:r>
              <a:rPr sz="1400" b="1" dirty="0">
                <a:latin typeface="Times New Roman"/>
                <a:cs typeface="Times New Roman"/>
              </a:rPr>
              <a:t>với </a:t>
            </a:r>
            <a:r>
              <a:rPr sz="1400" b="1" spc="-5" dirty="0">
                <a:latin typeface="Times New Roman"/>
                <a:cs typeface="Times New Roman"/>
              </a:rPr>
              <a:t>cộng </a:t>
            </a:r>
            <a:r>
              <a:rPr sz="1400" b="1" spc="-10" dirty="0">
                <a:latin typeface="Times New Roman"/>
                <a:cs typeface="Times New Roman"/>
              </a:rPr>
              <a:t>đồng</a:t>
            </a:r>
            <a:endParaRPr sz="1400" dirty="0">
              <a:latin typeface="Times New Roman"/>
              <a:cs typeface="Times New Roman"/>
            </a:endParaRPr>
          </a:p>
          <a:p>
            <a:pPr marL="12700" marR="5715" lvl="3" indent="456565" algn="just">
              <a:lnSpc>
                <a:spcPts val="1610"/>
              </a:lnSpc>
              <a:spcBef>
                <a:spcPts val="615"/>
              </a:spcBef>
              <a:buChar char="-"/>
              <a:tabLst>
                <a:tab pos="589280" algn="l"/>
              </a:tabLst>
            </a:pP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 thông không </a:t>
            </a:r>
            <a:r>
              <a:rPr sz="1400" spc="5" dirty="0" err="1">
                <a:latin typeface="Times New Roman"/>
                <a:cs typeface="Times New Roman"/>
              </a:rPr>
              <a:t>phải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đua, không phóng nhanh, </a:t>
            </a:r>
            <a:r>
              <a:rPr sz="1400" spc="-105" dirty="0" smtClean="0">
                <a:latin typeface="Times New Roman"/>
                <a:cs typeface="Times New Roman"/>
              </a:rPr>
              <a:t>v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ợt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ẩu. </a:t>
            </a:r>
            <a:r>
              <a:rPr sz="1400" spc="-190" dirty="0">
                <a:latin typeface="Times New Roman"/>
                <a:cs typeface="Times New Roman"/>
              </a:rPr>
              <a:t>Hãy  </a:t>
            </a:r>
            <a:r>
              <a:rPr sz="1400" spc="-5" dirty="0">
                <a:latin typeface="Times New Roman"/>
                <a:cs typeface="Times New Roman"/>
              </a:rPr>
              <a:t>tôn trọng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cùng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lvl="3" indent="456565" algn="just">
              <a:lnSpc>
                <a:spcPct val="96000"/>
              </a:lnSpc>
              <a:spcBef>
                <a:spcPts val="550"/>
              </a:spcBef>
              <a:buChar char="-"/>
              <a:tabLst>
                <a:tab pos="594995" algn="l"/>
              </a:tabLst>
            </a:pP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spc="-5" dirty="0" err="1">
                <a:latin typeface="Times New Roman"/>
                <a:cs typeface="Times New Roman"/>
              </a:rPr>
              <a:t>trời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4" dirty="0" smtClean="0">
                <a:latin typeface="Times New Roman"/>
                <a:cs typeface="Times New Roman"/>
              </a:rPr>
              <a:t>m</a:t>
            </a:r>
            <a:r>
              <a:rPr lang="vi-VN" sz="1400" spc="-114" dirty="0" smtClean="0">
                <a:latin typeface="Times New Roman"/>
                <a:cs typeface="Times New Roman"/>
              </a:rPr>
              <a:t>ư</a:t>
            </a:r>
            <a:r>
              <a:rPr sz="1400" spc="-114" dirty="0" smtClean="0">
                <a:latin typeface="Times New Roman"/>
                <a:cs typeface="Times New Roman"/>
              </a:rPr>
              <a:t>a</a:t>
            </a:r>
            <a:r>
              <a:rPr sz="1400" spc="-114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cần giảm </a:t>
            </a:r>
            <a:r>
              <a:rPr sz="1400" spc="5" dirty="0">
                <a:latin typeface="Times New Roman"/>
                <a:cs typeface="Times New Roman"/>
              </a:rPr>
              <a:t>tốc </a:t>
            </a:r>
            <a:r>
              <a:rPr sz="1400" dirty="0">
                <a:latin typeface="Times New Roman"/>
                <a:cs typeface="Times New Roman"/>
              </a:rPr>
              <a:t>độ, </a:t>
            </a:r>
            <a:r>
              <a:rPr sz="1400" spc="-5" dirty="0">
                <a:latin typeface="Times New Roman"/>
                <a:cs typeface="Times New Roman"/>
              </a:rPr>
              <a:t>đi chậm </a:t>
            </a:r>
            <a:r>
              <a:rPr sz="1400" dirty="0">
                <a:latin typeface="Times New Roman"/>
                <a:cs typeface="Times New Roman"/>
              </a:rPr>
              <a:t>vì </a:t>
            </a:r>
            <a:r>
              <a:rPr sz="1400" spc="5" dirty="0">
                <a:latin typeface="Times New Roman"/>
                <a:cs typeface="Times New Roman"/>
              </a:rPr>
              <a:t>tầm </a:t>
            </a:r>
            <a:r>
              <a:rPr sz="1400" spc="-5" dirty="0">
                <a:latin typeface="Times New Roman"/>
                <a:cs typeface="Times New Roman"/>
              </a:rPr>
              <a:t>quan sát </a:t>
            </a:r>
            <a:r>
              <a:rPr sz="1400" dirty="0">
                <a:latin typeface="Times New Roman"/>
                <a:cs typeface="Times New Roman"/>
              </a:rPr>
              <a:t>giảm, độ </a:t>
            </a:r>
            <a:r>
              <a:rPr sz="1400" spc="-5" dirty="0">
                <a:latin typeface="Times New Roman"/>
                <a:cs typeface="Times New Roman"/>
              </a:rPr>
              <a:t>bám </a:t>
            </a:r>
            <a:r>
              <a:rPr sz="1400" spc="-30" dirty="0">
                <a:latin typeface="Times New Roman"/>
                <a:cs typeface="Times New Roman"/>
              </a:rPr>
              <a:t>giữa  </a:t>
            </a:r>
            <a:r>
              <a:rPr sz="1400" spc="-5" dirty="0">
                <a:latin typeface="Times New Roman"/>
                <a:cs typeface="Times New Roman"/>
              </a:rPr>
              <a:t>bánh </a:t>
            </a:r>
            <a:r>
              <a:rPr sz="1400" dirty="0">
                <a:latin typeface="Times New Roman"/>
                <a:cs typeface="Times New Roman"/>
              </a:rPr>
              <a:t>xe và </a:t>
            </a:r>
            <a:r>
              <a:rPr sz="1400" spc="-5" dirty="0" err="1">
                <a:latin typeface="Times New Roman"/>
                <a:cs typeface="Times New Roman"/>
              </a:rPr>
              <a:t>mặt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giảm. </a:t>
            </a:r>
            <a:r>
              <a:rPr sz="1400" dirty="0">
                <a:latin typeface="Times New Roman"/>
                <a:cs typeface="Times New Roman"/>
              </a:rPr>
              <a:t>Đặc </a:t>
            </a:r>
            <a:r>
              <a:rPr sz="1400" spc="-5" dirty="0">
                <a:latin typeface="Times New Roman"/>
                <a:cs typeface="Times New Roman"/>
              </a:rPr>
              <a:t>biệt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khi đi </a:t>
            </a:r>
            <a:r>
              <a:rPr sz="1400" dirty="0">
                <a:latin typeface="Times New Roman"/>
                <a:cs typeface="Times New Roman"/>
              </a:rPr>
              <a:t>qua </a:t>
            </a:r>
            <a:r>
              <a:rPr sz="1400" spc="-5" dirty="0" err="1">
                <a:latin typeface="Times New Roman"/>
                <a:cs typeface="Times New Roman"/>
              </a:rPr>
              <a:t>vũng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n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đọng trên </a:t>
            </a:r>
            <a:r>
              <a:rPr sz="1400" spc="-5" dirty="0" err="1">
                <a:latin typeface="Times New Roman"/>
                <a:cs typeface="Times New Roman"/>
              </a:rPr>
              <a:t>mặt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260" dirty="0">
                <a:latin typeface="Times New Roman"/>
                <a:cs typeface="Times New Roman"/>
              </a:rPr>
              <a:t>để  </a:t>
            </a:r>
            <a:r>
              <a:rPr sz="1400" spc="-5" dirty="0">
                <a:latin typeface="Times New Roman"/>
                <a:cs typeface="Times New Roman"/>
              </a:rPr>
              <a:t>tránh </a:t>
            </a:r>
            <a:r>
              <a:rPr sz="1400" dirty="0" err="1">
                <a:latin typeface="Times New Roman"/>
                <a:cs typeface="Times New Roman"/>
              </a:rPr>
              <a:t>hiện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t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bánh </a:t>
            </a:r>
            <a:r>
              <a:rPr sz="1400" dirty="0" err="1">
                <a:latin typeface="Times New Roman"/>
                <a:cs typeface="Times New Roman"/>
              </a:rPr>
              <a:t>xe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tr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ợt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trên </a:t>
            </a:r>
            <a:r>
              <a:rPr sz="1400" spc="-5" dirty="0" err="1">
                <a:latin typeface="Times New Roman"/>
                <a:cs typeface="Times New Roman"/>
              </a:rPr>
              <a:t>mặt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gây </a:t>
            </a:r>
            <a:r>
              <a:rPr sz="1400" spc="-5" dirty="0">
                <a:latin typeface="Times New Roman"/>
                <a:cs typeface="Times New Roman"/>
              </a:rPr>
              <a:t>mất </a:t>
            </a:r>
            <a:r>
              <a:rPr sz="1400" dirty="0">
                <a:latin typeface="Times New Roman"/>
                <a:cs typeface="Times New Roman"/>
              </a:rPr>
              <a:t>lái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dirty="0" err="1">
                <a:latin typeface="Times New Roman"/>
                <a:cs typeface="Times New Roman"/>
              </a:rPr>
              <a:t>té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n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vào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những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người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tham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cùng.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8546389"/>
            <a:ext cx="6245860" cy="79057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112520">
              <a:lnSpc>
                <a:spcPct val="100000"/>
              </a:lnSpc>
              <a:spcBef>
                <a:spcPts val="625"/>
              </a:spcBef>
            </a:pPr>
            <a:r>
              <a:rPr sz="1400" spc="-5" dirty="0">
                <a:latin typeface="Times New Roman"/>
                <a:cs typeface="Times New Roman"/>
              </a:rPr>
              <a:t>Hình 5-3: 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spc="-5" dirty="0" err="1">
                <a:latin typeface="Times New Roman"/>
                <a:cs typeface="Times New Roman"/>
              </a:rPr>
              <a:t>té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lên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610"/>
              </a:lnSpc>
              <a:spcBef>
                <a:spcPts val="640"/>
              </a:spcBef>
            </a:pP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tự </a:t>
            </a:r>
            <a:r>
              <a:rPr sz="1400" spc="-10" dirty="0">
                <a:latin typeface="Times New Roman"/>
                <a:cs typeface="Times New Roman"/>
              </a:rPr>
              <a:t>cô </a:t>
            </a:r>
            <a:r>
              <a:rPr sz="1400" dirty="0">
                <a:latin typeface="Times New Roman"/>
                <a:cs typeface="Times New Roman"/>
              </a:rPr>
              <a:t>lập </a:t>
            </a:r>
            <a:r>
              <a:rPr sz="1400" spc="-5" dirty="0">
                <a:latin typeface="Times New Roman"/>
                <a:cs typeface="Times New Roman"/>
              </a:rPr>
              <a:t>mình </a:t>
            </a:r>
            <a:r>
              <a:rPr sz="1400" dirty="0">
                <a:latin typeface="Times New Roman"/>
                <a:cs typeface="Times New Roman"/>
              </a:rPr>
              <a:t>– hãy báo </a:t>
            </a:r>
            <a:r>
              <a:rPr sz="1400" dirty="0" err="1">
                <a:latin typeface="Times New Roman"/>
                <a:cs typeface="Times New Roman"/>
              </a:rPr>
              <a:t>hiệu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tr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ớc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cho các tài </a:t>
            </a:r>
            <a:r>
              <a:rPr sz="1400" spc="5" dirty="0">
                <a:latin typeface="Times New Roman"/>
                <a:cs typeface="Times New Roman"/>
              </a:rPr>
              <a:t>xế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dirty="0">
                <a:latin typeface="Times New Roman"/>
                <a:cs typeface="Times New Roman"/>
              </a:rPr>
              <a:t>ý định </a:t>
            </a:r>
            <a:r>
              <a:rPr sz="1400" spc="-45" dirty="0" err="1">
                <a:latin typeface="Times New Roman"/>
                <a:cs typeface="Times New Roman"/>
              </a:rPr>
              <a:t>của</a:t>
            </a:r>
            <a:r>
              <a:rPr sz="1400" spc="-45" dirty="0">
                <a:latin typeface="Times New Roman"/>
                <a:cs typeface="Times New Roman"/>
              </a:rPr>
              <a:t>  </a:t>
            </a:r>
            <a:r>
              <a:rPr sz="1400" spc="-5" dirty="0" err="1" smtClean="0">
                <a:latin typeface="Times New Roman"/>
                <a:cs typeface="Times New Roman"/>
              </a:rPr>
              <a:t>mình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như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chuẩn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spc="-10" dirty="0">
                <a:latin typeface="Times New Roman"/>
                <a:cs typeface="Times New Roman"/>
              </a:rPr>
              <a:t>rẽ, </a:t>
            </a:r>
            <a:r>
              <a:rPr sz="1400" spc="-85" dirty="0" smtClean="0">
                <a:latin typeface="Times New Roman"/>
                <a:cs typeface="Times New Roman"/>
              </a:rPr>
              <a:t>v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ợt</a:t>
            </a:r>
            <a:r>
              <a:rPr sz="1400" spc="-85" dirty="0">
                <a:latin typeface="Times New Roman"/>
                <a:cs typeface="Times New Roman"/>
              </a:rPr>
              <a:t>,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đỗ…</a:t>
            </a:r>
          </a:p>
        </p:txBody>
      </p:sp>
      <p:sp>
        <p:nvSpPr>
          <p:cNvPr id="4" name="object 4"/>
          <p:cNvSpPr/>
          <p:nvPr/>
        </p:nvSpPr>
        <p:spPr>
          <a:xfrm>
            <a:off x="2013330" y="541019"/>
            <a:ext cx="4032885" cy="30276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99083" y="5865876"/>
            <a:ext cx="5458460" cy="26986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42</a:t>
            </a:fld>
            <a:endParaRPr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511556"/>
            <a:ext cx="6245860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456565">
              <a:lnSpc>
                <a:spcPts val="161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Luôn luôn biết mình đang </a:t>
            </a:r>
            <a:r>
              <a:rPr sz="1400" dirty="0">
                <a:latin typeface="Times New Roman"/>
                <a:cs typeface="Times New Roman"/>
              </a:rPr>
              <a:t>làm gì – </a:t>
            </a:r>
            <a:r>
              <a:rPr sz="1400" spc="-5" dirty="0">
                <a:latin typeface="Times New Roman"/>
                <a:cs typeface="Times New Roman"/>
              </a:rPr>
              <a:t>đó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nguyên </a:t>
            </a:r>
            <a:r>
              <a:rPr sz="1400" spc="5" dirty="0">
                <a:latin typeface="Times New Roman"/>
                <a:cs typeface="Times New Roman"/>
              </a:rPr>
              <a:t>tắc </a:t>
            </a:r>
            <a:r>
              <a:rPr sz="1400" spc="-5" dirty="0">
                <a:latin typeface="Times New Roman"/>
                <a:cs typeface="Times New Roman"/>
              </a:rPr>
              <a:t>quan trọng </a:t>
            </a:r>
            <a:r>
              <a:rPr sz="1400" dirty="0">
                <a:latin typeface="Times New Roman"/>
                <a:cs typeface="Times New Roman"/>
              </a:rPr>
              <a:t>nhất. </a:t>
            </a:r>
            <a:r>
              <a:rPr sz="1400" spc="-5" dirty="0">
                <a:latin typeface="Times New Roman"/>
                <a:cs typeface="Times New Roman"/>
              </a:rPr>
              <a:t>Hãy </a:t>
            </a:r>
            <a:r>
              <a:rPr sz="1400" spc="5" dirty="0">
                <a:latin typeface="Times New Roman"/>
                <a:cs typeface="Times New Roman"/>
              </a:rPr>
              <a:t>nhớ 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rằng lái xe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dễ </a:t>
            </a:r>
            <a:r>
              <a:rPr sz="1400" spc="-5" dirty="0">
                <a:latin typeface="Times New Roman"/>
                <a:cs typeface="Times New Roman"/>
              </a:rPr>
              <a:t>dàng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lá</a:t>
            </a:r>
            <a:r>
              <a:rPr sz="1400" spc="-5" dirty="0">
                <a:latin typeface="Times New Roman"/>
                <a:cs typeface="Times New Roman"/>
                <a:hlinkClick r:id="rId2"/>
              </a:rPr>
              <a:t>i </a:t>
            </a:r>
            <a:r>
              <a:rPr sz="1400" spc="-5" dirty="0">
                <a:latin typeface="Times New Roman"/>
                <a:cs typeface="Times New Roman"/>
              </a:rPr>
              <a:t>xe giỏi phải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lái xe </a:t>
            </a:r>
            <a:r>
              <a:rPr sz="1400" dirty="0">
                <a:latin typeface="Times New Roman"/>
                <a:cs typeface="Times New Roman"/>
              </a:rPr>
              <a:t>an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toàn.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254477"/>
            <a:ext cx="6245860" cy="99504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897890" algn="just">
              <a:lnSpc>
                <a:spcPct val="100000"/>
              </a:lnSpc>
              <a:spcBef>
                <a:spcPts val="625"/>
              </a:spcBef>
            </a:pPr>
            <a:r>
              <a:rPr sz="1400" spc="-5" dirty="0">
                <a:latin typeface="Times New Roman"/>
                <a:cs typeface="Times New Roman"/>
              </a:rPr>
              <a:t>Hình 5-4: Không </a:t>
            </a:r>
            <a:r>
              <a:rPr sz="1400" dirty="0">
                <a:latin typeface="Times New Roman"/>
                <a:cs typeface="Times New Roman"/>
              </a:rPr>
              <a:t>cố </a:t>
            </a:r>
            <a:r>
              <a:rPr sz="1400" spc="-10" dirty="0">
                <a:latin typeface="Times New Roman"/>
                <a:cs typeface="Times New Roman"/>
              </a:rPr>
              <a:t>chen </a:t>
            </a:r>
            <a:r>
              <a:rPr sz="1400" spc="-5" dirty="0">
                <a:latin typeface="Times New Roman"/>
                <a:cs typeface="Times New Roman"/>
              </a:rPr>
              <a:t>vào </a:t>
            </a:r>
            <a:r>
              <a:rPr sz="1400" dirty="0">
                <a:latin typeface="Times New Roman"/>
                <a:cs typeface="Times New Roman"/>
              </a:rPr>
              <a:t>chỗ </a:t>
            </a:r>
            <a:r>
              <a:rPr sz="1400" spc="-5" dirty="0">
                <a:latin typeface="Times New Roman"/>
                <a:cs typeface="Times New Roman"/>
              </a:rPr>
              <a:t>trống khi </a:t>
            </a:r>
            <a:r>
              <a:rPr sz="1400" dirty="0">
                <a:latin typeface="Times New Roman"/>
                <a:cs typeface="Times New Roman"/>
              </a:rPr>
              <a:t>có xe </a:t>
            </a:r>
            <a:r>
              <a:rPr sz="1400" spc="-5" dirty="0">
                <a:latin typeface="Times New Roman"/>
                <a:cs typeface="Times New Roman"/>
              </a:rPr>
              <a:t>đang rẽ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phải</a:t>
            </a:r>
            <a:endParaRPr sz="140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610"/>
              </a:lnSpc>
              <a:spcBef>
                <a:spcPts val="640"/>
              </a:spcBef>
            </a:pP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Tình huống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báo </a:t>
            </a:r>
            <a:r>
              <a:rPr sz="1400" spc="5" dirty="0">
                <a:latin typeface="Times New Roman"/>
                <a:cs typeface="Times New Roman"/>
              </a:rPr>
              <a:t>rẽ </a:t>
            </a:r>
            <a:r>
              <a:rPr sz="1400" spc="-5" dirty="0">
                <a:latin typeface="Times New Roman"/>
                <a:cs typeface="Times New Roman"/>
              </a:rPr>
              <a:t>và đang </a:t>
            </a:r>
            <a:r>
              <a:rPr sz="1400" dirty="0">
                <a:latin typeface="Times New Roman"/>
                <a:cs typeface="Times New Roman"/>
              </a:rPr>
              <a:t>rẽ phải, tuy </a:t>
            </a:r>
            <a:r>
              <a:rPr sz="1400" spc="-5" dirty="0">
                <a:latin typeface="Times New Roman"/>
                <a:cs typeface="Times New Roman"/>
              </a:rPr>
              <a:t>nhiên xe máy </a:t>
            </a:r>
            <a:r>
              <a:rPr sz="1400" dirty="0">
                <a:latin typeface="Times New Roman"/>
                <a:cs typeface="Times New Roman"/>
              </a:rPr>
              <a:t>nhìn </a:t>
            </a:r>
            <a:r>
              <a:rPr sz="1400" spc="5" dirty="0">
                <a:latin typeface="Times New Roman"/>
                <a:cs typeface="Times New Roman"/>
              </a:rPr>
              <a:t>thấy </a:t>
            </a:r>
            <a:r>
              <a:rPr sz="1400" dirty="0">
                <a:latin typeface="Times New Roman"/>
                <a:cs typeface="Times New Roman"/>
              </a:rPr>
              <a:t>chỗ  </a:t>
            </a:r>
            <a:r>
              <a:rPr sz="1400" spc="-5" dirty="0">
                <a:latin typeface="Times New Roman"/>
                <a:cs typeface="Times New Roman"/>
              </a:rPr>
              <a:t>trống vẫn cố tình </a:t>
            </a:r>
            <a:r>
              <a:rPr sz="1400" dirty="0">
                <a:latin typeface="Times New Roman"/>
                <a:cs typeface="Times New Roman"/>
              </a:rPr>
              <a:t>đi </a:t>
            </a:r>
            <a:r>
              <a:rPr sz="1400" spc="-5" dirty="0">
                <a:latin typeface="Times New Roman"/>
                <a:cs typeface="Times New Roman"/>
              </a:rPr>
              <a:t>vào </a:t>
            </a:r>
            <a:r>
              <a:rPr sz="1400" dirty="0">
                <a:latin typeface="Times New Roman"/>
                <a:cs typeface="Times New Roman"/>
              </a:rPr>
              <a:t>quỹ đạo </a:t>
            </a:r>
            <a:r>
              <a:rPr sz="1400" spc="-5" dirty="0">
                <a:latin typeface="Times New Roman"/>
                <a:cs typeface="Times New Roman"/>
              </a:rPr>
              <a:t>chuyển động </a:t>
            </a:r>
            <a:r>
              <a:rPr sz="1400" dirty="0">
                <a:latin typeface="Times New Roman"/>
                <a:cs typeface="Times New Roman"/>
              </a:rPr>
              <a:t>của ô </a:t>
            </a:r>
            <a:r>
              <a:rPr sz="1400" spc="-5" dirty="0">
                <a:latin typeface="Times New Roman"/>
                <a:cs typeface="Times New Roman"/>
              </a:rPr>
              <a:t>tô, rất </a:t>
            </a:r>
            <a:r>
              <a:rPr sz="1400" dirty="0">
                <a:latin typeface="Times New Roman"/>
                <a:cs typeface="Times New Roman"/>
              </a:rPr>
              <a:t>dễ </a:t>
            </a:r>
            <a:r>
              <a:rPr sz="1400" spc="-5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tai nạn </a:t>
            </a:r>
            <a:r>
              <a:rPr sz="1400" spc="-5" dirty="0">
                <a:latin typeface="Times New Roman"/>
                <a:cs typeface="Times New Roman"/>
              </a:rPr>
              <a:t>khi xe máy  </a:t>
            </a:r>
            <a:r>
              <a:rPr sz="1400" dirty="0">
                <a:latin typeface="Times New Roman"/>
                <a:cs typeface="Times New Roman"/>
              </a:rPr>
              <a:t>nằm trong </a:t>
            </a:r>
            <a:r>
              <a:rPr sz="1400" spc="-5" dirty="0">
                <a:latin typeface="Times New Roman"/>
                <a:cs typeface="Times New Roman"/>
              </a:rPr>
              <a:t>vùng </a:t>
            </a:r>
            <a:r>
              <a:rPr sz="1400" spc="-15" dirty="0">
                <a:latin typeface="Times New Roman"/>
                <a:cs typeface="Times New Roman"/>
              </a:rPr>
              <a:t>mù </a:t>
            </a:r>
            <a:r>
              <a:rPr sz="1400" dirty="0">
                <a:latin typeface="Times New Roman"/>
                <a:cs typeface="Times New Roman"/>
              </a:rPr>
              <a:t>của ô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6855942"/>
            <a:ext cx="6242685" cy="79375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695450">
              <a:lnSpc>
                <a:spcPct val="100000"/>
              </a:lnSpc>
              <a:spcBef>
                <a:spcPts val="640"/>
              </a:spcBef>
            </a:pPr>
            <a:r>
              <a:rPr sz="1400" spc="-5" dirty="0">
                <a:latin typeface="Times New Roman"/>
                <a:cs typeface="Times New Roman"/>
              </a:rPr>
              <a:t>Hình 5-5: Chú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sát </a:t>
            </a:r>
            <a:r>
              <a:rPr sz="1400" spc="-5" dirty="0">
                <a:latin typeface="Times New Roman"/>
                <a:cs typeface="Times New Roman"/>
              </a:rPr>
              <a:t>khi mở </a:t>
            </a:r>
            <a:r>
              <a:rPr sz="1400" dirty="0">
                <a:latin typeface="Times New Roman"/>
                <a:cs typeface="Times New Roman"/>
              </a:rPr>
              <a:t>cửa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</a:t>
            </a:r>
          </a:p>
          <a:p>
            <a:pPr marL="12700" marR="5080">
              <a:lnSpc>
                <a:spcPts val="1610"/>
              </a:lnSpc>
              <a:spcBef>
                <a:spcPts val="650"/>
              </a:spcBef>
            </a:pPr>
            <a:r>
              <a:rPr sz="1400" dirty="0">
                <a:latin typeface="Times New Roman"/>
                <a:cs typeface="Times New Roman"/>
              </a:rPr>
              <a:t>- Mở cửa xe </a:t>
            </a:r>
            <a:r>
              <a:rPr sz="1400" spc="-5" dirty="0">
                <a:latin typeface="Times New Roman"/>
                <a:cs typeface="Times New Roman"/>
              </a:rPr>
              <a:t>không chú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spc="-5" dirty="0">
                <a:latin typeface="Times New Roman"/>
                <a:cs typeface="Times New Roman"/>
              </a:rPr>
              <a:t>quan sát </a:t>
            </a:r>
            <a:r>
              <a:rPr sz="1400" dirty="0">
                <a:latin typeface="Times New Roman"/>
                <a:cs typeface="Times New Roman"/>
              </a:rPr>
              <a:t>có thể gây tai nạn </a:t>
            </a:r>
            <a:r>
              <a:rPr sz="1400" spc="-10" dirty="0" err="1">
                <a:latin typeface="Times New Roman"/>
                <a:cs typeface="Times New Roman"/>
              </a:rPr>
              <a:t>cho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giam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20" dirty="0" err="1">
                <a:latin typeface="Times New Roman"/>
                <a:cs typeface="Times New Roman"/>
              </a:rPr>
              <a:t>thông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trên hình </a:t>
            </a:r>
            <a:r>
              <a:rPr sz="1400" dirty="0">
                <a:latin typeface="Times New Roman"/>
                <a:cs typeface="Times New Roman"/>
              </a:rPr>
              <a:t>vẽ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5-5.</a:t>
            </a:r>
          </a:p>
        </p:txBody>
      </p:sp>
      <p:sp>
        <p:nvSpPr>
          <p:cNvPr id="5" name="object 5"/>
          <p:cNvSpPr/>
          <p:nvPr/>
        </p:nvSpPr>
        <p:spPr>
          <a:xfrm>
            <a:off x="1794129" y="1025652"/>
            <a:ext cx="4476750" cy="22477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27529" y="4320540"/>
            <a:ext cx="3409569" cy="25563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43</a:t>
            </a:fld>
            <a:endParaRPr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2919959"/>
            <a:ext cx="6101715" cy="79438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42240" algn="ctr">
              <a:lnSpc>
                <a:spcPct val="100000"/>
              </a:lnSpc>
              <a:spcBef>
                <a:spcPts val="640"/>
              </a:spcBef>
            </a:pPr>
            <a:r>
              <a:rPr sz="1400" spc="-5" dirty="0">
                <a:latin typeface="Times New Roman"/>
                <a:cs typeface="Times New Roman"/>
              </a:rPr>
              <a:t>Hình 5-6: Dàn hàng </a:t>
            </a:r>
            <a:r>
              <a:rPr sz="1400" dirty="0">
                <a:latin typeface="Times New Roman"/>
                <a:cs typeface="Times New Roman"/>
              </a:rPr>
              <a:t>5 đi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endParaRPr sz="1400" dirty="0">
              <a:latin typeface="Times New Roman"/>
              <a:cs typeface="Times New Roman"/>
            </a:endParaRPr>
          </a:p>
          <a:p>
            <a:pPr marL="456565" algn="ctr">
              <a:lnSpc>
                <a:spcPts val="1645"/>
              </a:lnSpc>
              <a:spcBef>
                <a:spcPts val="545"/>
              </a:spcBef>
            </a:pP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Khi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dàn </a:t>
            </a:r>
            <a:r>
              <a:rPr sz="1400" dirty="0">
                <a:latin typeface="Times New Roman"/>
                <a:cs typeface="Times New Roman"/>
              </a:rPr>
              <a:t>hàng </a:t>
            </a:r>
            <a:r>
              <a:rPr sz="1400" spc="-5" dirty="0">
                <a:latin typeface="Times New Roman"/>
                <a:cs typeface="Times New Roman"/>
              </a:rPr>
              <a:t>ngang </a:t>
            </a:r>
            <a:r>
              <a:rPr sz="1400" spc="-5" dirty="0" err="1">
                <a:latin typeface="Times New Roman"/>
                <a:cs typeface="Times New Roman"/>
              </a:rPr>
              <a:t>đi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trên hình </a:t>
            </a:r>
            <a:r>
              <a:rPr sz="1400" spc="10" dirty="0">
                <a:latin typeface="Times New Roman"/>
                <a:cs typeface="Times New Roman"/>
              </a:rPr>
              <a:t>vẽ</a:t>
            </a:r>
            <a:r>
              <a:rPr sz="1400" spc="-18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5-6.</a:t>
            </a:r>
            <a:endParaRPr sz="1400" dirty="0">
              <a:latin typeface="Times New Roman"/>
              <a:cs typeface="Times New Roman"/>
            </a:endParaRPr>
          </a:p>
          <a:p>
            <a:pPr marR="3303270" algn="ctr">
              <a:lnSpc>
                <a:spcPts val="1645"/>
              </a:lnSpc>
            </a:pPr>
            <a:r>
              <a:rPr sz="1400" spc="-5" dirty="0">
                <a:latin typeface="Times New Roman"/>
                <a:cs typeface="Times New Roman"/>
              </a:rPr>
              <a:t>Gây </a:t>
            </a:r>
            <a:r>
              <a:rPr sz="1400" dirty="0">
                <a:latin typeface="Times New Roman"/>
                <a:cs typeface="Times New Roman"/>
              </a:rPr>
              <a:t>cản trở và </a:t>
            </a:r>
            <a:r>
              <a:rPr sz="1400" spc="-10" dirty="0">
                <a:latin typeface="Times New Roman"/>
                <a:cs typeface="Times New Roman"/>
              </a:rPr>
              <a:t>mất </a:t>
            </a:r>
            <a:r>
              <a:rPr sz="140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giao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6759930"/>
            <a:ext cx="6225540" cy="23761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73380">
              <a:lnSpc>
                <a:spcPct val="100000"/>
              </a:lnSpc>
              <a:spcBef>
                <a:spcPts val="625"/>
              </a:spcBef>
            </a:pPr>
            <a:r>
              <a:rPr sz="1400" spc="-5" dirty="0">
                <a:latin typeface="Times New Roman"/>
                <a:cs typeface="Times New Roman"/>
              </a:rPr>
              <a:t>Hình 5-7: Tai nạn </a:t>
            </a:r>
            <a:r>
              <a:rPr sz="1400" dirty="0">
                <a:latin typeface="Times New Roman"/>
                <a:cs typeface="Times New Roman"/>
              </a:rPr>
              <a:t>do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5" dirty="0">
                <a:latin typeface="Times New Roman"/>
                <a:cs typeface="Times New Roman"/>
              </a:rPr>
              <a:t>giữ </a:t>
            </a:r>
            <a:r>
              <a:rPr sz="1400" spc="-5" dirty="0">
                <a:latin typeface="Times New Roman"/>
                <a:cs typeface="Times New Roman"/>
              </a:rPr>
              <a:t>khoảng cách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khi tham </a:t>
            </a:r>
            <a:r>
              <a:rPr sz="1400" spc="5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  <a:p>
            <a:pPr marL="12700" marR="263525" indent="456565">
              <a:lnSpc>
                <a:spcPct val="96200"/>
              </a:lnSpc>
              <a:spcBef>
                <a:spcPts val="595"/>
              </a:spcBef>
              <a:buChar char="-"/>
              <a:tabLst>
                <a:tab pos="574040" algn="l"/>
              </a:tabLst>
            </a:pPr>
            <a:r>
              <a:rPr sz="1400" spc="-5" dirty="0">
                <a:latin typeface="Times New Roman"/>
                <a:cs typeface="Times New Roman"/>
              </a:rPr>
              <a:t>Khi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phải </a:t>
            </a:r>
            <a:r>
              <a:rPr sz="1400" dirty="0">
                <a:latin typeface="Times New Roman"/>
                <a:cs typeface="Times New Roman"/>
              </a:rPr>
              <a:t>giữ </a:t>
            </a:r>
            <a:r>
              <a:rPr sz="1400" spc="-5" dirty="0">
                <a:latin typeface="Times New Roman"/>
                <a:cs typeface="Times New Roman"/>
              </a:rPr>
              <a:t>khoảng </a:t>
            </a:r>
            <a:r>
              <a:rPr sz="1400" dirty="0">
                <a:latin typeface="Times New Roman"/>
                <a:cs typeface="Times New Roman"/>
              </a:rPr>
              <a:t>cách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>
                <a:latin typeface="Times New Roman"/>
                <a:cs typeface="Times New Roman"/>
              </a:rPr>
              <a:t>với xe </a:t>
            </a:r>
            <a:r>
              <a:rPr sz="1400" spc="-5" dirty="0" err="1">
                <a:latin typeface="Times New Roman"/>
                <a:cs typeface="Times New Roman"/>
              </a:rPr>
              <a:t>phía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tr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ớc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-80" dirty="0">
                <a:latin typeface="Times New Roman"/>
                <a:cs typeface="Times New Roman"/>
              </a:rPr>
              <a:t>đề  </a:t>
            </a:r>
            <a:r>
              <a:rPr sz="1400" spc="-5" dirty="0" err="1">
                <a:latin typeface="Times New Roman"/>
                <a:cs typeface="Times New Roman"/>
              </a:rPr>
              <a:t>phòng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 xe </a:t>
            </a:r>
            <a:r>
              <a:rPr sz="1400" spc="-5" dirty="0" err="1">
                <a:latin typeface="Times New Roman"/>
                <a:cs typeface="Times New Roman"/>
              </a:rPr>
              <a:t>phía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tr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gặp </a:t>
            </a:r>
            <a:r>
              <a:rPr sz="1400" dirty="0">
                <a:latin typeface="Times New Roman"/>
                <a:cs typeface="Times New Roman"/>
              </a:rPr>
              <a:t>sự cố bất ngờ </a:t>
            </a:r>
            <a:r>
              <a:rPr sz="1400" spc="-10" dirty="0">
                <a:latin typeface="Times New Roman"/>
                <a:cs typeface="Times New Roman"/>
              </a:rPr>
              <a:t>thì </a:t>
            </a:r>
            <a:r>
              <a:rPr sz="1400" dirty="0">
                <a:latin typeface="Times New Roman"/>
                <a:cs typeface="Times New Roman"/>
              </a:rPr>
              <a:t>có đủ </a:t>
            </a:r>
            <a:r>
              <a:rPr sz="1400" spc="-5" dirty="0">
                <a:latin typeface="Times New Roman"/>
                <a:cs typeface="Times New Roman"/>
              </a:rPr>
              <a:t>khoảng cách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phanh  dừng </a:t>
            </a:r>
            <a:r>
              <a:rPr sz="1400" dirty="0">
                <a:latin typeface="Times New Roman"/>
                <a:cs typeface="Times New Roman"/>
              </a:rPr>
              <a:t>xe an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toàn.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610"/>
              </a:lnSpc>
              <a:spcBef>
                <a:spcPts val="640"/>
              </a:spcBef>
              <a:buChar char="-"/>
              <a:tabLst>
                <a:tab pos="574040" algn="l"/>
              </a:tabLst>
            </a:pPr>
            <a:r>
              <a:rPr sz="1400" spc="-5" dirty="0">
                <a:latin typeface="Times New Roman"/>
                <a:cs typeface="Times New Roman"/>
              </a:rPr>
              <a:t>Khi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chở đúng </a:t>
            </a:r>
            <a:r>
              <a:rPr sz="1400" spc="-5" dirty="0" err="1">
                <a:latin typeface="Times New Roman"/>
                <a:cs typeface="Times New Roman"/>
              </a:rPr>
              <a:t>số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đúng trọng tải cho phép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tiện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cầu,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bộ,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spc="-5" dirty="0" err="1">
                <a:latin typeface="Times New Roman"/>
                <a:cs typeface="Times New Roman"/>
              </a:rPr>
              <a:t>kích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err="1" smtClean="0">
                <a:latin typeface="Times New Roman"/>
                <a:cs typeface="Times New Roman"/>
              </a:rPr>
              <a:t>th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khổ giới hạn 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trên </a:t>
            </a:r>
            <a:r>
              <a:rPr sz="1400" dirty="0" err="1">
                <a:latin typeface="Times New Roman"/>
                <a:cs typeface="Times New Roman"/>
              </a:rPr>
              <a:t>từng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loạ</a:t>
            </a:r>
            <a:r>
              <a:rPr lang="en-US" sz="1400" spc="-5" dirty="0" err="1" smtClean="0">
                <a:latin typeface="Times New Roman"/>
                <a:cs typeface="Times New Roman"/>
              </a:rPr>
              <a:t>i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xe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để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đảm </a:t>
            </a:r>
            <a:r>
              <a:rPr sz="1400" dirty="0">
                <a:latin typeface="Times New Roman"/>
                <a:cs typeface="Times New Roman"/>
              </a:rPr>
              <a:t>bảo an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toàn.</a:t>
            </a:r>
            <a:endParaRPr sz="1400" dirty="0">
              <a:latin typeface="Times New Roman"/>
              <a:cs typeface="Times New Roman"/>
            </a:endParaRPr>
          </a:p>
          <a:p>
            <a:pPr marL="12700" marR="152400" indent="456565">
              <a:lnSpc>
                <a:spcPct val="96100"/>
              </a:lnSpc>
              <a:spcBef>
                <a:spcPts val="545"/>
              </a:spcBef>
            </a:pPr>
            <a:r>
              <a:rPr sz="1400" spc="-5" dirty="0">
                <a:latin typeface="Times New Roman"/>
                <a:cs typeface="Times New Roman"/>
              </a:rPr>
              <a:t>Khi chở hàng </a:t>
            </a:r>
            <a:r>
              <a:rPr sz="1400" dirty="0">
                <a:latin typeface="Times New Roman"/>
                <a:cs typeface="Times New Roman"/>
              </a:rPr>
              <a:t>hóa </a:t>
            </a:r>
            <a:r>
              <a:rPr sz="1400" spc="-5" dirty="0">
                <a:latin typeface="Times New Roman"/>
                <a:cs typeface="Times New Roman"/>
              </a:rPr>
              <a:t>quá </a:t>
            </a:r>
            <a:r>
              <a:rPr sz="1400" dirty="0">
                <a:latin typeface="Times New Roman"/>
                <a:cs typeface="Times New Roman"/>
              </a:rPr>
              <a:t>khổ, </a:t>
            </a:r>
            <a:r>
              <a:rPr sz="1400" spc="-5" dirty="0">
                <a:latin typeface="Times New Roman"/>
                <a:cs typeface="Times New Roman"/>
              </a:rPr>
              <a:t>quá </a:t>
            </a:r>
            <a:r>
              <a:rPr sz="1400" dirty="0">
                <a:latin typeface="Times New Roman"/>
                <a:cs typeface="Times New Roman"/>
              </a:rPr>
              <a:t>tải: đặc </a:t>
            </a:r>
            <a:r>
              <a:rPr sz="1400" spc="-10" dirty="0">
                <a:latin typeface="Times New Roman"/>
                <a:cs typeface="Times New Roman"/>
              </a:rPr>
              <a:t>tính </a:t>
            </a:r>
            <a:r>
              <a:rPr sz="1400" dirty="0">
                <a:latin typeface="Times New Roman"/>
                <a:cs typeface="Times New Roman"/>
              </a:rPr>
              <a:t>kỹ thuật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bị thay </a:t>
            </a:r>
            <a:r>
              <a:rPr sz="1400" spc="5" dirty="0">
                <a:latin typeface="Times New Roman"/>
                <a:cs typeface="Times New Roman"/>
              </a:rPr>
              <a:t>đổi </a:t>
            </a:r>
            <a:r>
              <a:rPr sz="1400" dirty="0">
                <a:latin typeface="Times New Roman"/>
                <a:cs typeface="Times New Roman"/>
              </a:rPr>
              <a:t>so với  </a:t>
            </a:r>
            <a:r>
              <a:rPr sz="1400" spc="-5" dirty="0">
                <a:latin typeface="Times New Roman"/>
                <a:cs typeface="Times New Roman"/>
              </a:rPr>
              <a:t>thiết </a:t>
            </a:r>
            <a:r>
              <a:rPr sz="1400" dirty="0">
                <a:latin typeface="Times New Roman"/>
                <a:cs typeface="Times New Roman"/>
              </a:rPr>
              <a:t>kế </a:t>
            </a:r>
            <a:r>
              <a:rPr sz="1400" spc="-5" dirty="0">
                <a:latin typeface="Times New Roman"/>
                <a:cs typeface="Times New Roman"/>
              </a:rPr>
              <a:t>ban đầu, </a:t>
            </a:r>
            <a:r>
              <a:rPr sz="1400" dirty="0">
                <a:latin typeface="Times New Roman"/>
                <a:cs typeface="Times New Roman"/>
              </a:rPr>
              <a:t>dẫn đến hệ số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bị </a:t>
            </a:r>
            <a:r>
              <a:rPr sz="1400" spc="-5" dirty="0">
                <a:latin typeface="Times New Roman"/>
                <a:cs typeface="Times New Roman"/>
              </a:rPr>
              <a:t>thay </a:t>
            </a:r>
            <a:r>
              <a:rPr sz="1400" dirty="0">
                <a:latin typeface="Times New Roman"/>
                <a:cs typeface="Times New Roman"/>
              </a:rPr>
              <a:t>đổi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gây </a:t>
            </a:r>
            <a:r>
              <a:rPr sz="1400" spc="-10" dirty="0">
                <a:latin typeface="Times New Roman"/>
                <a:cs typeface="Times New Roman"/>
              </a:rPr>
              <a:t>mất </a:t>
            </a:r>
            <a:r>
              <a:rPr sz="1400" spc="-60" dirty="0">
                <a:latin typeface="Times New Roman"/>
                <a:cs typeface="Times New Roman"/>
              </a:rPr>
              <a:t>an 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>
                <a:latin typeface="Times New Roman"/>
                <a:cs typeface="Times New Roman"/>
              </a:rPr>
              <a:t>khi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22754" y="541019"/>
            <a:ext cx="3613023" cy="24009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22754" y="4064508"/>
            <a:ext cx="3619500" cy="27146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44</a:t>
            </a:fld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09189" y="3674490"/>
            <a:ext cx="323088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Hình 5-8: Chở quá </a:t>
            </a:r>
            <a:r>
              <a:rPr sz="1400" spc="-5" dirty="0" err="1">
                <a:latin typeface="Times New Roman"/>
                <a:cs typeface="Times New Roman"/>
              </a:rPr>
              <a:t>số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trên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65" dirty="0">
                <a:latin typeface="Times New Roman"/>
                <a:cs typeface="Times New Roman"/>
              </a:rPr>
              <a:t>xe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7271613"/>
            <a:ext cx="6244590" cy="79438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193165">
              <a:lnSpc>
                <a:spcPct val="100000"/>
              </a:lnSpc>
              <a:spcBef>
                <a:spcPts val="640"/>
              </a:spcBef>
            </a:pPr>
            <a:r>
              <a:rPr sz="1400" spc="-5" dirty="0">
                <a:latin typeface="Times New Roman"/>
                <a:cs typeface="Times New Roman"/>
              </a:rPr>
              <a:t>Hình 5-9: Xe </a:t>
            </a:r>
            <a:r>
              <a:rPr sz="1400" dirty="0">
                <a:latin typeface="Times New Roman"/>
                <a:cs typeface="Times New Roman"/>
              </a:rPr>
              <a:t>chở </a:t>
            </a:r>
            <a:r>
              <a:rPr sz="1400" spc="-5" dirty="0">
                <a:latin typeface="Times New Roman"/>
                <a:cs typeface="Times New Roman"/>
              </a:rPr>
              <a:t>quá </a:t>
            </a:r>
            <a:r>
              <a:rPr sz="1400" dirty="0">
                <a:latin typeface="Times New Roman"/>
                <a:cs typeface="Times New Roman"/>
              </a:rPr>
              <a:t>khổ </a:t>
            </a:r>
            <a:r>
              <a:rPr sz="1400" spc="-5" dirty="0" err="1">
                <a:latin typeface="Times New Roman"/>
                <a:cs typeface="Times New Roman"/>
              </a:rPr>
              <a:t>kích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err="1" smtClean="0">
                <a:latin typeface="Times New Roman"/>
                <a:cs typeface="Times New Roman"/>
              </a:rPr>
              <a:t>th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giới </a:t>
            </a:r>
            <a:r>
              <a:rPr sz="1400" spc="-5" dirty="0">
                <a:latin typeface="Times New Roman"/>
                <a:cs typeface="Times New Roman"/>
              </a:rPr>
              <a:t>hạn, quá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tải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610"/>
              </a:lnSpc>
              <a:spcBef>
                <a:spcPts val="655"/>
              </a:spcBef>
            </a:pP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5" dirty="0">
                <a:latin typeface="Times New Roman"/>
                <a:cs typeface="Times New Roman"/>
              </a:rPr>
              <a:t>sử </a:t>
            </a:r>
            <a:r>
              <a:rPr sz="1400" spc="-5" dirty="0" err="1">
                <a:latin typeface="Times New Roman"/>
                <a:cs typeface="Times New Roman"/>
              </a:rPr>
              <a:t>dụng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r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ợu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spc="-5" dirty="0" err="1">
                <a:latin typeface="Times New Roman"/>
                <a:cs typeface="Times New Roman"/>
              </a:rPr>
              <a:t>bia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err="1" smtClean="0">
                <a:latin typeface="Times New Roman"/>
                <a:cs typeface="Times New Roman"/>
              </a:rPr>
              <a:t>tr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trong khi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 err="1">
                <a:latin typeface="Times New Roman"/>
                <a:cs typeface="Times New Roman"/>
              </a:rPr>
              <a:t>khiển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ph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ơng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tiện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tham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gia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giao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05229" y="541019"/>
            <a:ext cx="4654550" cy="30854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56029" y="4264152"/>
            <a:ext cx="4546600" cy="30288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45</a:t>
            </a:fld>
            <a:endParaRPr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376396"/>
            <a:ext cx="6245860" cy="360426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86510" algn="just">
              <a:lnSpc>
                <a:spcPct val="100000"/>
              </a:lnSpc>
              <a:spcBef>
                <a:spcPts val="650"/>
              </a:spcBef>
            </a:pPr>
            <a:r>
              <a:rPr sz="1400" spc="-5" dirty="0">
                <a:latin typeface="Times New Roman"/>
                <a:cs typeface="Times New Roman"/>
              </a:rPr>
              <a:t>Hình 5-10: Không </a:t>
            </a:r>
            <a:r>
              <a:rPr sz="1400" spc="-5" dirty="0" err="1">
                <a:latin typeface="Times New Roman"/>
                <a:cs typeface="Times New Roman"/>
              </a:rPr>
              <a:t>uống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r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ợu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bia khi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10"/>
              </a:lnSpc>
              <a:spcBef>
                <a:spcPts val="665"/>
              </a:spcBef>
            </a:pPr>
            <a:r>
              <a:rPr sz="1400" b="1" spc="-5" dirty="0">
                <a:latin typeface="Times New Roman"/>
                <a:cs typeface="Times New Roman"/>
              </a:rPr>
              <a:t>5.3.3. Lái </a:t>
            </a:r>
            <a:r>
              <a:rPr sz="1400" b="1" dirty="0">
                <a:latin typeface="Times New Roman"/>
                <a:cs typeface="Times New Roman"/>
              </a:rPr>
              <a:t>xe an </a:t>
            </a:r>
            <a:r>
              <a:rPr sz="1400" b="1" spc="-10" dirty="0">
                <a:latin typeface="Times New Roman"/>
                <a:cs typeface="Times New Roman"/>
              </a:rPr>
              <a:t>toàn; </a:t>
            </a:r>
            <a:r>
              <a:rPr sz="1400" b="1" spc="-5" dirty="0">
                <a:latin typeface="Times New Roman"/>
                <a:cs typeface="Times New Roman"/>
              </a:rPr>
              <a:t>luôn bình tĩnh, tôn trọng, </a:t>
            </a:r>
            <a:r>
              <a:rPr sz="1400" b="1" spc="-50" dirty="0" err="1" smtClean="0">
                <a:latin typeface="Times New Roman"/>
                <a:cs typeface="Times New Roman"/>
              </a:rPr>
              <a:t>nh</a:t>
            </a:r>
            <a:r>
              <a:rPr lang="vi-VN" sz="1400" b="1" spc="-50" dirty="0" smtClean="0">
                <a:latin typeface="Times New Roman"/>
                <a:cs typeface="Times New Roman"/>
              </a:rPr>
              <a:t>ư</a:t>
            </a:r>
            <a:r>
              <a:rPr sz="1400" b="1" spc="-50" dirty="0" err="1" smtClean="0">
                <a:latin typeface="Times New Roman"/>
                <a:cs typeface="Times New Roman"/>
              </a:rPr>
              <a:t>ờng</a:t>
            </a:r>
            <a:r>
              <a:rPr sz="1400" b="1" spc="-50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nhịn </a:t>
            </a:r>
            <a:r>
              <a:rPr sz="1400" b="1" dirty="0">
                <a:latin typeface="Times New Roman"/>
                <a:cs typeface="Times New Roman"/>
              </a:rPr>
              <a:t>và </a:t>
            </a:r>
            <a:r>
              <a:rPr sz="1400" b="1" spc="-5" dirty="0">
                <a:latin typeface="Times New Roman"/>
                <a:cs typeface="Times New Roman"/>
              </a:rPr>
              <a:t>giúp </a:t>
            </a:r>
            <a:r>
              <a:rPr sz="1400" b="1" spc="5" dirty="0" err="1">
                <a:latin typeface="Times New Roman"/>
                <a:cs typeface="Times New Roman"/>
              </a:rPr>
              <a:t>đỡ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150" dirty="0" smtClean="0">
                <a:latin typeface="Times New Roman"/>
                <a:cs typeface="Times New Roman"/>
              </a:rPr>
              <a:t>ng</a:t>
            </a:r>
            <a:r>
              <a:rPr lang="vi-VN" sz="1400" b="1" spc="-150" dirty="0" smtClean="0">
                <a:latin typeface="Times New Roman"/>
                <a:cs typeface="Times New Roman"/>
              </a:rPr>
              <a:t>ư</a:t>
            </a:r>
            <a:r>
              <a:rPr sz="1400" b="1" spc="-150" dirty="0" err="1" smtClean="0">
                <a:latin typeface="Times New Roman"/>
                <a:cs typeface="Times New Roman"/>
              </a:rPr>
              <a:t>ời</a:t>
            </a:r>
            <a:r>
              <a:rPr sz="1400" b="1" spc="-150" dirty="0" smtClean="0">
                <a:latin typeface="Times New Roman"/>
                <a:cs typeface="Times New Roman"/>
              </a:rPr>
              <a:t>  </a:t>
            </a:r>
            <a:r>
              <a:rPr sz="1400" b="1" spc="-5" dirty="0">
                <a:latin typeface="Times New Roman"/>
                <a:cs typeface="Times New Roman"/>
              </a:rPr>
              <a:t>khác </a:t>
            </a:r>
            <a:r>
              <a:rPr sz="1400" b="1" spc="-10" dirty="0">
                <a:latin typeface="Times New Roman"/>
                <a:cs typeface="Times New Roman"/>
              </a:rPr>
              <a:t>khi </a:t>
            </a:r>
            <a:r>
              <a:rPr sz="1400" b="1" dirty="0">
                <a:latin typeface="Times New Roman"/>
                <a:cs typeface="Times New Roman"/>
              </a:rPr>
              <a:t>tham gia </a:t>
            </a:r>
            <a:r>
              <a:rPr sz="1400" b="1" spc="-5" dirty="0">
                <a:latin typeface="Times New Roman"/>
                <a:cs typeface="Times New Roman"/>
              </a:rPr>
              <a:t>giao thông.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09245" algn="just">
              <a:lnSpc>
                <a:spcPct val="95800"/>
              </a:lnSpc>
              <a:spcBef>
                <a:spcPts val="530"/>
              </a:spcBef>
            </a:pP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an </a:t>
            </a:r>
            <a:r>
              <a:rPr sz="1400" spc="-5" dirty="0">
                <a:latin typeface="Times New Roman"/>
                <a:cs typeface="Times New Roman"/>
              </a:rPr>
              <a:t>toàn, tuân </a:t>
            </a:r>
            <a:r>
              <a:rPr sz="1400" spc="5" dirty="0">
                <a:latin typeface="Times New Roman"/>
                <a:cs typeface="Times New Roman"/>
              </a:rPr>
              <a:t>thủ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giao thông, </a:t>
            </a:r>
            <a:r>
              <a:rPr sz="1400" dirty="0">
                <a:latin typeface="Times New Roman"/>
                <a:cs typeface="Times New Roman"/>
              </a:rPr>
              <a:t>chủ </a:t>
            </a:r>
            <a:r>
              <a:rPr sz="1400" spc="-5" dirty="0">
                <a:latin typeface="Times New Roman"/>
                <a:cs typeface="Times New Roman"/>
              </a:rPr>
              <a:t>động phán đoán phòng tránh </a:t>
            </a:r>
            <a:r>
              <a:rPr sz="1400" dirty="0">
                <a:latin typeface="Times New Roman"/>
                <a:cs typeface="Times New Roman"/>
              </a:rPr>
              <a:t>tai  </a:t>
            </a:r>
            <a:r>
              <a:rPr sz="1400" spc="-5" dirty="0">
                <a:latin typeface="Times New Roman"/>
                <a:cs typeface="Times New Roman"/>
              </a:rPr>
              <a:t>nạn trong mọi tình huống chính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cách để bảo </a:t>
            </a:r>
            <a:r>
              <a:rPr sz="1400" spc="5" dirty="0">
                <a:latin typeface="Times New Roman"/>
                <a:cs typeface="Times New Roman"/>
              </a:rPr>
              <a:t>vệ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cho </a:t>
            </a:r>
            <a:r>
              <a:rPr sz="1400" dirty="0">
                <a:latin typeface="Times New Roman"/>
                <a:cs typeface="Times New Roman"/>
              </a:rPr>
              <a:t>bản thân, </a:t>
            </a:r>
            <a:r>
              <a:rPr sz="1400" spc="-5" dirty="0">
                <a:latin typeface="Times New Roman"/>
                <a:cs typeface="Times New Roman"/>
              </a:rPr>
              <a:t>cộng đồng </a:t>
            </a:r>
            <a:r>
              <a:rPr sz="1400" dirty="0">
                <a:latin typeface="Times New Roman"/>
                <a:cs typeface="Times New Roman"/>
              </a:rPr>
              <a:t>và 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>
                <a:latin typeface="Times New Roman"/>
                <a:cs typeface="Times New Roman"/>
              </a:rPr>
              <a:t>xã hội là </a:t>
            </a:r>
            <a:r>
              <a:rPr sz="1400" spc="-5" dirty="0">
                <a:latin typeface="Times New Roman"/>
                <a:cs typeface="Times New Roman"/>
              </a:rPr>
              <a:t>nét </a:t>
            </a:r>
            <a:r>
              <a:rPr sz="1400" dirty="0">
                <a:latin typeface="Times New Roman"/>
                <a:cs typeface="Times New Roman"/>
              </a:rPr>
              <a:t>đẹp cao nhất </a:t>
            </a:r>
            <a:r>
              <a:rPr sz="1400" spc="-5" dirty="0">
                <a:latin typeface="Times New Roman"/>
                <a:cs typeface="Times New Roman"/>
              </a:rPr>
              <a:t>trong văn hóa giao thông. Cùng với đó luôn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một </a:t>
            </a:r>
            <a:r>
              <a:rPr sz="1400" spc="-5" dirty="0">
                <a:latin typeface="Times New Roman"/>
                <a:cs typeface="Times New Roman"/>
              </a:rPr>
              <a:t>thái 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bình tĩnh khi </a:t>
            </a:r>
            <a:r>
              <a:rPr sz="1400" dirty="0">
                <a:latin typeface="Times New Roman"/>
                <a:cs typeface="Times New Roman"/>
              </a:rPr>
              <a:t>ngồi sau </a:t>
            </a:r>
            <a:r>
              <a:rPr sz="1400" spc="-5" dirty="0">
                <a:latin typeface="Times New Roman"/>
                <a:cs typeface="Times New Roman"/>
              </a:rPr>
              <a:t>vô lăng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điều vô </a:t>
            </a:r>
            <a:r>
              <a:rPr sz="1400" spc="-5" dirty="0">
                <a:latin typeface="Times New Roman"/>
                <a:cs typeface="Times New Roman"/>
              </a:rPr>
              <a:t>cùng quan </a:t>
            </a:r>
            <a:r>
              <a:rPr sz="1400" dirty="0">
                <a:latin typeface="Times New Roman"/>
                <a:cs typeface="Times New Roman"/>
              </a:rPr>
              <a:t>trọng. </a:t>
            </a:r>
            <a:r>
              <a:rPr sz="1400" spc="-5" dirty="0">
                <a:latin typeface="Times New Roman"/>
                <a:cs typeface="Times New Roman"/>
              </a:rPr>
              <a:t>Thái </a:t>
            </a:r>
            <a:r>
              <a:rPr sz="1400" spc="5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giận </a:t>
            </a:r>
            <a:r>
              <a:rPr sz="1400" dirty="0">
                <a:latin typeface="Times New Roman"/>
                <a:cs typeface="Times New Roman"/>
              </a:rPr>
              <a:t>dữ và  </a:t>
            </a:r>
            <a:r>
              <a:rPr sz="1400" spc="-5" dirty="0">
                <a:latin typeface="Times New Roman"/>
                <a:cs typeface="Times New Roman"/>
              </a:rPr>
              <a:t>hung hăng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bắt </a:t>
            </a:r>
            <a:r>
              <a:rPr sz="1400" spc="-5" dirty="0">
                <a:latin typeface="Times New Roman"/>
                <a:cs typeface="Times New Roman"/>
              </a:rPr>
              <a:t>nguồn </a:t>
            </a:r>
            <a:r>
              <a:rPr sz="1400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hành vi </a:t>
            </a:r>
            <a:r>
              <a:rPr sz="1400" dirty="0">
                <a:latin typeface="Times New Roman"/>
                <a:cs typeface="Times New Roman"/>
              </a:rPr>
              <a:t>lái xe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khác,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cắt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đ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90" dirty="0">
                <a:latin typeface="Times New Roman"/>
                <a:cs typeface="Times New Roman"/>
              </a:rPr>
              <a:t>chuyển  </a:t>
            </a:r>
            <a:r>
              <a:rPr sz="1400" dirty="0">
                <a:latin typeface="Times New Roman"/>
                <a:cs typeface="Times New Roman"/>
              </a:rPr>
              <a:t>làn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toàn, phóng nhanh, </a:t>
            </a:r>
            <a:r>
              <a:rPr sz="1400" spc="-105" dirty="0" smtClean="0">
                <a:latin typeface="Times New Roman"/>
                <a:cs typeface="Times New Roman"/>
              </a:rPr>
              <a:t>v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ợt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ẩu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không tuân theo </a:t>
            </a:r>
            <a:r>
              <a:rPr sz="1400" dirty="0">
                <a:latin typeface="Times New Roman"/>
                <a:cs typeface="Times New Roman"/>
              </a:rPr>
              <a:t>các biển </a:t>
            </a:r>
            <a:r>
              <a:rPr sz="1400" spc="-5" dirty="0">
                <a:latin typeface="Times New Roman"/>
                <a:cs typeface="Times New Roman"/>
              </a:rPr>
              <a:t>chỉ dẫn giao  thông; </a:t>
            </a:r>
            <a:r>
              <a:rPr sz="1400" dirty="0">
                <a:latin typeface="Times New Roman"/>
                <a:cs typeface="Times New Roman"/>
              </a:rPr>
              <a:t>lạng </a:t>
            </a:r>
            <a:r>
              <a:rPr sz="1400" spc="-5" dirty="0">
                <a:latin typeface="Times New Roman"/>
                <a:cs typeface="Times New Roman"/>
              </a:rPr>
              <a:t>lách, đánh võng, </a:t>
            </a:r>
            <a:r>
              <a:rPr sz="1400" spc="-10" dirty="0">
                <a:latin typeface="Times New Roman"/>
                <a:cs typeface="Times New Roman"/>
              </a:rPr>
              <a:t>chen </a:t>
            </a:r>
            <a:r>
              <a:rPr sz="1400" spc="10" dirty="0">
                <a:latin typeface="Times New Roman"/>
                <a:cs typeface="Times New Roman"/>
              </a:rPr>
              <a:t>lấn </a:t>
            </a:r>
            <a:r>
              <a:rPr sz="1400" spc="-5" dirty="0">
                <a:latin typeface="Times New Roman"/>
                <a:cs typeface="Times New Roman"/>
              </a:rPr>
              <a:t>gây </a:t>
            </a:r>
            <a:r>
              <a:rPr sz="1400" dirty="0">
                <a:latin typeface="Times New Roman"/>
                <a:cs typeface="Times New Roman"/>
              </a:rPr>
              <a:t>thêm </a:t>
            </a:r>
            <a:r>
              <a:rPr sz="1400" spc="-5" dirty="0">
                <a:latin typeface="Times New Roman"/>
                <a:cs typeface="Times New Roman"/>
              </a:rPr>
              <a:t>tình trạng ùn tắc giao </a:t>
            </a:r>
            <a:r>
              <a:rPr sz="1400" dirty="0">
                <a:latin typeface="Times New Roman"/>
                <a:cs typeface="Times New Roman"/>
              </a:rPr>
              <a:t>thông. </a:t>
            </a:r>
            <a:r>
              <a:rPr sz="1400" spc="-1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xảy 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tiếp theo </a:t>
            </a:r>
            <a:r>
              <a:rPr sz="1400" spc="5" dirty="0">
                <a:latin typeface="Times New Roman"/>
                <a:cs typeface="Times New Roman"/>
              </a:rPr>
              <a:t>sẽ </a:t>
            </a:r>
            <a:r>
              <a:rPr sz="1400" spc="-5" dirty="0">
                <a:latin typeface="Times New Roman"/>
                <a:cs typeface="Times New Roman"/>
              </a:rPr>
              <a:t>là một vụ </a:t>
            </a:r>
            <a:r>
              <a:rPr sz="1400" dirty="0">
                <a:latin typeface="Times New Roman"/>
                <a:cs typeface="Times New Roman"/>
              </a:rPr>
              <a:t>xả </a:t>
            </a:r>
            <a:r>
              <a:rPr sz="1400" spc="-5" dirty="0">
                <a:latin typeface="Times New Roman"/>
                <a:cs typeface="Times New Roman"/>
              </a:rPr>
              <a:t>còi, quát tháo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những </a:t>
            </a:r>
            <a:r>
              <a:rPr sz="1400" dirty="0">
                <a:latin typeface="Times New Roman"/>
                <a:cs typeface="Times New Roman"/>
              </a:rPr>
              <a:t>cử </a:t>
            </a:r>
            <a:r>
              <a:rPr sz="1400" spc="-5" dirty="0">
                <a:latin typeface="Times New Roman"/>
                <a:cs typeface="Times New Roman"/>
              </a:rPr>
              <a:t>chỉ thô </a:t>
            </a:r>
            <a:r>
              <a:rPr sz="1400" dirty="0">
                <a:latin typeface="Times New Roman"/>
                <a:cs typeface="Times New Roman"/>
              </a:rPr>
              <a:t>tục. </a:t>
            </a:r>
            <a:r>
              <a:rPr sz="1400" spc="-5" dirty="0">
                <a:latin typeface="Times New Roman"/>
                <a:cs typeface="Times New Roman"/>
              </a:rPr>
              <a:t>Những hành </a:t>
            </a:r>
            <a:r>
              <a:rPr sz="1400" dirty="0">
                <a:latin typeface="Times New Roman"/>
                <a:cs typeface="Times New Roman"/>
              </a:rPr>
              <a:t>vi  này có thể dẫn </a:t>
            </a:r>
            <a:r>
              <a:rPr sz="1400" spc="-5" dirty="0">
                <a:latin typeface="Times New Roman"/>
                <a:cs typeface="Times New Roman"/>
              </a:rPr>
              <a:t>tới các vụ </a:t>
            </a:r>
            <a:r>
              <a:rPr sz="1400" dirty="0">
                <a:latin typeface="Times New Roman"/>
                <a:cs typeface="Times New Roman"/>
              </a:rPr>
              <a:t>ẩu đả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hoặc thậm chí </a:t>
            </a:r>
            <a:r>
              <a:rPr sz="1400" spc="-5" dirty="0">
                <a:latin typeface="Times New Roman"/>
                <a:cs typeface="Times New Roman"/>
              </a:rPr>
              <a:t>khiến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sử </a:t>
            </a:r>
            <a:r>
              <a:rPr sz="1400" spc="-25" dirty="0">
                <a:latin typeface="Times New Roman"/>
                <a:cs typeface="Times New Roman"/>
              </a:rPr>
              <a:t>dụng  </a:t>
            </a:r>
            <a:r>
              <a:rPr sz="1400" spc="-5" dirty="0">
                <a:latin typeface="Times New Roman"/>
                <a:cs typeface="Times New Roman"/>
              </a:rPr>
              <a:t>chính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mình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dirty="0">
                <a:latin typeface="Times New Roman"/>
                <a:cs typeface="Times New Roman"/>
              </a:rPr>
              <a:t>tấn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xe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610"/>
              </a:lnSpc>
              <a:spcBef>
                <a:spcPts val="650"/>
              </a:spcBef>
            </a:pPr>
            <a:r>
              <a:rPr sz="1400" spc="-5" dirty="0">
                <a:latin typeface="Times New Roman"/>
                <a:cs typeface="Times New Roman"/>
              </a:rPr>
              <a:t>Vào thời </a:t>
            </a:r>
            <a:r>
              <a:rPr sz="1400" dirty="0">
                <a:latin typeface="Times New Roman"/>
                <a:cs typeface="Times New Roman"/>
              </a:rPr>
              <a:t>điểm này thái </a:t>
            </a:r>
            <a:r>
              <a:rPr sz="1400" spc="-5" dirty="0">
                <a:latin typeface="Times New Roman"/>
                <a:cs typeface="Times New Roman"/>
              </a:rPr>
              <a:t>độ hung hăng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thể </a:t>
            </a:r>
            <a:r>
              <a:rPr sz="1400" spc="-5" dirty="0" err="1">
                <a:latin typeface="Times New Roman"/>
                <a:cs typeface="Times New Roman"/>
              </a:rPr>
              <a:t>ảnh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ởng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tới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ng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err="1" smtClean="0">
                <a:latin typeface="Times New Roman"/>
                <a:cs typeface="Times New Roman"/>
              </a:rPr>
              <a:t>ời</a:t>
            </a:r>
            <a:r>
              <a:rPr sz="1400" spc="-145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lái </a:t>
            </a:r>
            <a:r>
              <a:rPr sz="1400" spc="-5" dirty="0">
                <a:latin typeface="Times New Roman"/>
                <a:cs typeface="Times New Roman"/>
              </a:rPr>
              <a:t>xe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spc="-5" dirty="0" err="1">
                <a:latin typeface="Times New Roman"/>
                <a:cs typeface="Times New Roman"/>
              </a:rPr>
              <a:t>cùng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l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thông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smtClean="0">
                <a:latin typeface="Times New Roman"/>
                <a:cs typeface="Times New Roman"/>
              </a:rPr>
              <a:t>đ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>
                <a:latin typeface="Times New Roman"/>
                <a:cs typeface="Times New Roman"/>
              </a:rPr>
              <a:t>. </a:t>
            </a:r>
            <a:r>
              <a:rPr sz="1400" spc="-5" dirty="0">
                <a:latin typeface="Times New Roman"/>
                <a:cs typeface="Times New Roman"/>
              </a:rPr>
              <a:t>Sự bình tĩnh, dung </a:t>
            </a:r>
            <a:r>
              <a:rPr sz="1400" spc="-5" dirty="0" err="1">
                <a:latin typeface="Times New Roman"/>
                <a:cs typeface="Times New Roman"/>
              </a:rPr>
              <a:t>hòa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00" dirty="0" err="1" smtClean="0">
                <a:latin typeface="Times New Roman"/>
                <a:cs typeface="Times New Roman"/>
              </a:rPr>
              <a:t>nh</a:t>
            </a:r>
            <a:r>
              <a:rPr lang="vi-VN" sz="1400" spc="-200" dirty="0" smtClean="0">
                <a:latin typeface="Times New Roman"/>
                <a:cs typeface="Times New Roman"/>
              </a:rPr>
              <a:t>ư</a:t>
            </a:r>
            <a:r>
              <a:rPr sz="1400" spc="-200" dirty="0" err="1" smtClean="0">
                <a:latin typeface="Times New Roman"/>
                <a:cs typeface="Times New Roman"/>
              </a:rPr>
              <a:t>ờng</a:t>
            </a:r>
            <a:r>
              <a:rPr sz="1400" spc="-200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nhịn nhau trong </a:t>
            </a:r>
            <a:r>
              <a:rPr sz="1400" dirty="0">
                <a:latin typeface="Times New Roman"/>
                <a:cs typeface="Times New Roman"/>
              </a:rPr>
              <a:t>lúc </a:t>
            </a:r>
            <a:r>
              <a:rPr sz="1400" spc="-5" dirty="0">
                <a:latin typeface="Times New Roman"/>
                <a:cs typeface="Times New Roman"/>
              </a:rPr>
              <a:t>này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5" dirty="0">
                <a:latin typeface="Times New Roman"/>
                <a:cs typeface="Times New Roman"/>
              </a:rPr>
              <a:t>điều </a:t>
            </a:r>
            <a:r>
              <a:rPr sz="1400" dirty="0">
                <a:latin typeface="Times New Roman"/>
                <a:cs typeface="Times New Roman"/>
              </a:rPr>
              <a:t>cần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thiết.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27504" y="541019"/>
            <a:ext cx="3810000" cy="28568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46</a:t>
            </a:fld>
            <a:endParaRPr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2910814"/>
            <a:ext cx="6245225" cy="311721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856615" algn="just">
              <a:lnSpc>
                <a:spcPct val="100000"/>
              </a:lnSpc>
              <a:spcBef>
                <a:spcPts val="630"/>
              </a:spcBef>
            </a:pPr>
            <a:r>
              <a:rPr sz="1400" spc="-5" dirty="0">
                <a:latin typeface="Times New Roman"/>
                <a:cs typeface="Times New Roman"/>
              </a:rPr>
              <a:t>Hình 5-11: Giao thông </a:t>
            </a:r>
            <a:r>
              <a:rPr sz="1400" dirty="0">
                <a:latin typeface="Times New Roman"/>
                <a:cs typeface="Times New Roman"/>
              </a:rPr>
              <a:t>hỗn loạn </a:t>
            </a:r>
            <a:r>
              <a:rPr sz="1400" spc="-5" dirty="0">
                <a:latin typeface="Times New Roman"/>
                <a:cs typeface="Times New Roman"/>
              </a:rPr>
              <a:t>khi không </a:t>
            </a:r>
            <a:r>
              <a:rPr sz="1400" dirty="0" err="1">
                <a:latin typeface="Times New Roman"/>
                <a:cs typeface="Times New Roman"/>
              </a:rPr>
              <a:t>biết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nh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nhịn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531495" algn="just">
              <a:lnSpc>
                <a:spcPct val="959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Đặc biệt khi </a:t>
            </a:r>
            <a:r>
              <a:rPr sz="1400" spc="5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 thông, chúng </a:t>
            </a:r>
            <a:r>
              <a:rPr sz="1400" dirty="0">
                <a:latin typeface="Times New Roman"/>
                <a:cs typeface="Times New Roman"/>
              </a:rPr>
              <a:t>ta </a:t>
            </a:r>
            <a:r>
              <a:rPr sz="1400" spc="5" dirty="0">
                <a:latin typeface="Times New Roman"/>
                <a:cs typeface="Times New Roman"/>
              </a:rPr>
              <a:t>đều </a:t>
            </a:r>
            <a:r>
              <a:rPr sz="1400" dirty="0">
                <a:latin typeface="Times New Roman"/>
                <a:cs typeface="Times New Roman"/>
              </a:rPr>
              <a:t>biết </a:t>
            </a:r>
            <a:r>
              <a:rPr sz="1400" spc="-5" dirty="0">
                <a:latin typeface="Times New Roman"/>
                <a:cs typeface="Times New Roman"/>
              </a:rPr>
              <a:t>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là  sự việc </a:t>
            </a:r>
            <a:r>
              <a:rPr sz="1400" spc="-5" dirty="0">
                <a:latin typeface="Times New Roman"/>
                <a:cs typeface="Times New Roman"/>
              </a:rPr>
              <a:t>bất </a:t>
            </a:r>
            <a:r>
              <a:rPr sz="1400" dirty="0">
                <a:latin typeface="Times New Roman"/>
                <a:cs typeface="Times New Roman"/>
              </a:rPr>
              <a:t>ngờ xảy ra </a:t>
            </a:r>
            <a:r>
              <a:rPr sz="1400" spc="-5" dirty="0">
                <a:latin typeface="Times New Roman"/>
                <a:cs typeface="Times New Roman"/>
              </a:rPr>
              <a:t>ngoài </a:t>
            </a:r>
            <a:r>
              <a:rPr sz="1400" dirty="0">
                <a:latin typeface="Times New Roman"/>
                <a:cs typeface="Times New Roman"/>
              </a:rPr>
              <a:t>ý muốn </a:t>
            </a:r>
            <a:r>
              <a:rPr sz="1400" spc="-5" dirty="0">
                <a:latin typeface="Times New Roman"/>
                <a:cs typeface="Times New Roman"/>
              </a:rPr>
              <a:t>chủ quan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điều </a:t>
            </a:r>
            <a:r>
              <a:rPr sz="1400" spc="-5" dirty="0" err="1">
                <a:latin typeface="Times New Roman"/>
                <a:cs typeface="Times New Roman"/>
              </a:rPr>
              <a:t>khiển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  <a:hlinkClick r:id="rId2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  <a:hlinkClick r:id="rId2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  <a:hlinkClick r:id="rId2"/>
              </a:rPr>
              <a:t>ơng</a:t>
            </a:r>
            <a:r>
              <a:rPr sz="1400" spc="-75" dirty="0" smtClean="0">
                <a:latin typeface="Times New Roman"/>
                <a:cs typeface="Times New Roman"/>
                <a:hlinkClick r:id="rId2"/>
              </a:rPr>
              <a:t> </a:t>
            </a:r>
            <a:r>
              <a:rPr sz="1400" dirty="0">
                <a:latin typeface="Times New Roman"/>
                <a:cs typeface="Times New Roman"/>
                <a:hlinkClick r:id="rId2"/>
              </a:rPr>
              <a:t>tiện </a:t>
            </a:r>
            <a:r>
              <a:rPr sz="1400" spc="-80" dirty="0">
                <a:latin typeface="Times New Roman"/>
                <a:cs typeface="Times New Roman"/>
                <a:hlinkClick r:id="rId2"/>
              </a:rPr>
              <a:t>giao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  <a:hlinkClick r:id="rId2"/>
              </a:rPr>
              <a:t>thông </a:t>
            </a:r>
            <a:r>
              <a:rPr sz="1400" spc="-5" dirty="0">
                <a:latin typeface="Times New Roman"/>
                <a:cs typeface="Times New Roman"/>
              </a:rPr>
              <a:t>khi đang di chuyển </a:t>
            </a:r>
            <a:r>
              <a:rPr sz="1400" dirty="0" err="1">
                <a:latin typeface="Times New Roman"/>
                <a:cs typeface="Times New Roman"/>
              </a:rPr>
              <a:t>trên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 thông, </a:t>
            </a:r>
            <a:r>
              <a:rPr sz="1400" dirty="0">
                <a:latin typeface="Times New Roman"/>
                <a:cs typeface="Times New Roman"/>
              </a:rPr>
              <a:t>do </a:t>
            </a:r>
            <a:r>
              <a:rPr sz="1400" spc="-5" dirty="0">
                <a:latin typeface="Times New Roman"/>
                <a:cs typeface="Times New Roman"/>
              </a:rPr>
              <a:t>vi </a:t>
            </a:r>
            <a:r>
              <a:rPr sz="1400" dirty="0">
                <a:latin typeface="Times New Roman"/>
                <a:cs typeface="Times New Roman"/>
              </a:rPr>
              <a:t>phạm </a:t>
            </a:r>
            <a:r>
              <a:rPr sz="1400" spc="5" dirty="0">
                <a:latin typeface="Times New Roman"/>
                <a:cs typeface="Times New Roman"/>
              </a:rPr>
              <a:t>các </a:t>
            </a:r>
            <a:r>
              <a:rPr sz="1400" dirty="0">
                <a:latin typeface="Times New Roman"/>
                <a:cs typeface="Times New Roman"/>
              </a:rPr>
              <a:t>quy </a:t>
            </a:r>
            <a:r>
              <a:rPr sz="1400" spc="5" dirty="0">
                <a:latin typeface="Times New Roman"/>
                <a:cs typeface="Times New Roman"/>
              </a:rPr>
              <a:t>tắc </a:t>
            </a:r>
            <a:r>
              <a:rPr sz="1400" dirty="0">
                <a:latin typeface="Times New Roman"/>
                <a:cs typeface="Times New Roman"/>
                <a:hlinkClick r:id="rId3"/>
              </a:rPr>
              <a:t>an 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toàn 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giao 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thông </a:t>
            </a:r>
            <a:r>
              <a:rPr sz="1400" dirty="0">
                <a:latin typeface="Times New Roman"/>
                <a:cs typeface="Times New Roman"/>
              </a:rPr>
              <a:t>hay do gặp </a:t>
            </a:r>
            <a:r>
              <a:rPr sz="1400" spc="-5" dirty="0">
                <a:latin typeface="Times New Roman"/>
                <a:cs typeface="Times New Roman"/>
              </a:rPr>
              <a:t>những tình huống bất ngờ, </a:t>
            </a:r>
            <a:r>
              <a:rPr sz="1400" dirty="0">
                <a:latin typeface="Times New Roman"/>
                <a:cs typeface="Times New Roman"/>
              </a:rPr>
              <a:t>sự cố </a:t>
            </a:r>
            <a:r>
              <a:rPr sz="1400" spc="-5" dirty="0">
                <a:latin typeface="Times New Roman"/>
                <a:cs typeface="Times New Roman"/>
              </a:rPr>
              <a:t>đột </a:t>
            </a:r>
            <a:r>
              <a:rPr sz="1400" dirty="0">
                <a:latin typeface="Times New Roman"/>
                <a:cs typeface="Times New Roman"/>
              </a:rPr>
              <a:t>xuất </a:t>
            </a:r>
            <a:r>
              <a:rPr sz="1400" spc="-5" dirty="0">
                <a:latin typeface="Times New Roman"/>
                <a:cs typeface="Times New Roman"/>
              </a:rPr>
              <a:t>không kịp </a:t>
            </a:r>
            <a:r>
              <a:rPr sz="1400" dirty="0">
                <a:latin typeface="Times New Roman"/>
                <a:cs typeface="Times New Roman"/>
              </a:rPr>
              <a:t>phòng </a:t>
            </a:r>
            <a:r>
              <a:rPr sz="1400" spc="-5" dirty="0">
                <a:latin typeface="Times New Roman"/>
                <a:cs typeface="Times New Roman"/>
              </a:rPr>
              <a:t>tránh, </a:t>
            </a:r>
            <a:r>
              <a:rPr sz="1400" dirty="0">
                <a:latin typeface="Times New Roman"/>
                <a:cs typeface="Times New Roman"/>
              </a:rPr>
              <a:t>gây  </a:t>
            </a:r>
            <a:r>
              <a:rPr sz="1400" spc="-5" dirty="0">
                <a:latin typeface="Times New Roman"/>
                <a:cs typeface="Times New Roman"/>
              </a:rPr>
              <a:t>nên thiệt </a:t>
            </a:r>
            <a:r>
              <a:rPr sz="1400" dirty="0">
                <a:latin typeface="Times New Roman"/>
                <a:cs typeface="Times New Roman"/>
              </a:rPr>
              <a:t>hại </a:t>
            </a:r>
            <a:r>
              <a:rPr sz="1400" spc="-5" dirty="0">
                <a:latin typeface="Times New Roman"/>
                <a:cs typeface="Times New Roman"/>
              </a:rPr>
              <a:t>nhất định </a:t>
            </a:r>
            <a:r>
              <a:rPr sz="1400" spc="5" dirty="0" err="1">
                <a:latin typeface="Times New Roman"/>
                <a:cs typeface="Times New Roman"/>
              </a:rPr>
              <a:t>về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dirty="0">
                <a:latin typeface="Times New Roman"/>
                <a:cs typeface="Times New Roman"/>
              </a:rPr>
              <a:t>tài sản. </a:t>
            </a:r>
            <a:r>
              <a:rPr sz="1400" spc="-5" dirty="0">
                <a:latin typeface="Times New Roman"/>
                <a:cs typeface="Times New Roman"/>
              </a:rPr>
              <a:t>Khi không </a:t>
            </a:r>
            <a:r>
              <a:rPr sz="1400" spc="-10" dirty="0">
                <a:latin typeface="Times New Roman"/>
                <a:cs typeface="Times New Roman"/>
              </a:rPr>
              <a:t>may </a:t>
            </a:r>
            <a:r>
              <a:rPr sz="1400" spc="5" dirty="0">
                <a:latin typeface="Times New Roman"/>
                <a:cs typeface="Times New Roman"/>
              </a:rPr>
              <a:t>gặp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20" dirty="0">
                <a:latin typeface="Times New Roman"/>
                <a:cs typeface="Times New Roman"/>
              </a:rPr>
              <a:t>thông  </a:t>
            </a:r>
            <a:r>
              <a:rPr sz="1400" spc="-5" dirty="0" err="1">
                <a:latin typeface="Times New Roman"/>
                <a:cs typeface="Times New Roman"/>
              </a:rPr>
              <a:t>thì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ng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ời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cần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thực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bình tĩnh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giải quyết mọi </a:t>
            </a:r>
            <a:r>
              <a:rPr sz="1400" dirty="0">
                <a:latin typeface="Times New Roman"/>
                <a:cs typeface="Times New Roman"/>
              </a:rPr>
              <a:t>việc, </a:t>
            </a:r>
            <a:r>
              <a:rPr sz="1400" spc="-40" dirty="0">
                <a:latin typeface="Times New Roman"/>
                <a:cs typeface="Times New Roman"/>
              </a:rPr>
              <a:t>trên  </a:t>
            </a:r>
            <a:r>
              <a:rPr sz="1400" dirty="0">
                <a:latin typeface="Times New Roman"/>
                <a:cs typeface="Times New Roman"/>
              </a:rPr>
              <a:t>cơ sở </a:t>
            </a:r>
            <a:r>
              <a:rPr sz="1400" spc="-5" dirty="0">
                <a:latin typeface="Times New Roman"/>
                <a:cs typeface="Times New Roman"/>
              </a:rPr>
              <a:t>nhìn </a:t>
            </a:r>
            <a:r>
              <a:rPr sz="1400" dirty="0">
                <a:latin typeface="Times New Roman"/>
                <a:cs typeface="Times New Roman"/>
              </a:rPr>
              <a:t>nhận </a:t>
            </a:r>
            <a:r>
              <a:rPr sz="1400" spc="-10" dirty="0">
                <a:latin typeface="Times New Roman"/>
                <a:cs typeface="Times New Roman"/>
              </a:rPr>
              <a:t>khách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thái </a:t>
            </a:r>
            <a:r>
              <a:rPr sz="1400" spc="5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dung hòa, nhã nhặn. Đôi khi chính cách ứng xử 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chúng </a:t>
            </a:r>
            <a:r>
              <a:rPr sz="1400" dirty="0">
                <a:latin typeface="Times New Roman"/>
                <a:cs typeface="Times New Roman"/>
              </a:rPr>
              <a:t>ta có thể </a:t>
            </a:r>
            <a:r>
              <a:rPr sz="1400" spc="-5" dirty="0">
                <a:latin typeface="Times New Roman"/>
                <a:cs typeface="Times New Roman"/>
              </a:rPr>
              <a:t>làm mọi chuyện </a:t>
            </a:r>
            <a:r>
              <a:rPr sz="1400" dirty="0">
                <a:latin typeface="Times New Roman"/>
                <a:cs typeface="Times New Roman"/>
              </a:rPr>
              <a:t>thêm </a:t>
            </a:r>
            <a:r>
              <a:rPr sz="1400" spc="5" dirty="0">
                <a:latin typeface="Times New Roman"/>
                <a:cs typeface="Times New Roman"/>
              </a:rPr>
              <a:t>hỗn </a:t>
            </a:r>
            <a:r>
              <a:rPr sz="1400" spc="-5" dirty="0">
                <a:latin typeface="Times New Roman"/>
                <a:cs typeface="Times New Roman"/>
              </a:rPr>
              <a:t>loạn, </a:t>
            </a:r>
            <a:r>
              <a:rPr sz="1400" dirty="0">
                <a:latin typeface="Times New Roman"/>
                <a:cs typeface="Times New Roman"/>
              </a:rPr>
              <a:t>căng </a:t>
            </a:r>
            <a:r>
              <a:rPr sz="1400" spc="-5" dirty="0" err="1">
                <a:latin typeface="Times New Roman"/>
                <a:cs typeface="Times New Roman"/>
              </a:rPr>
              <a:t>thẳng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cũng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spc="-40" dirty="0">
                <a:latin typeface="Times New Roman"/>
                <a:cs typeface="Times New Roman"/>
              </a:rPr>
              <a:t>giúp  </a:t>
            </a:r>
            <a:r>
              <a:rPr sz="1400" spc="-5" dirty="0">
                <a:latin typeface="Times New Roman"/>
                <a:cs typeface="Times New Roman"/>
              </a:rPr>
              <a:t>dàn xếp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vụ </a:t>
            </a:r>
            <a:r>
              <a:rPr sz="1400" dirty="0">
                <a:latin typeface="Times New Roman"/>
                <a:cs typeface="Times New Roman"/>
              </a:rPr>
              <a:t>va </a:t>
            </a:r>
            <a:r>
              <a:rPr sz="1400" spc="-5" dirty="0">
                <a:latin typeface="Times New Roman"/>
                <a:cs typeface="Times New Roman"/>
              </a:rPr>
              <a:t>chạm một </a:t>
            </a:r>
            <a:r>
              <a:rPr sz="1400" dirty="0">
                <a:latin typeface="Times New Roman"/>
                <a:cs typeface="Times New Roman"/>
              </a:rPr>
              <a:t>cách </a:t>
            </a:r>
            <a:r>
              <a:rPr sz="1400" spc="-5" dirty="0">
                <a:latin typeface="Times New Roman"/>
                <a:cs typeface="Times New Roman"/>
              </a:rPr>
              <a:t>hợp </a:t>
            </a:r>
            <a:r>
              <a:rPr sz="1400" dirty="0">
                <a:latin typeface="Times New Roman"/>
                <a:cs typeface="Times New Roman"/>
              </a:rPr>
              <a:t>lý, hợp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tình.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43230" algn="just">
              <a:lnSpc>
                <a:spcPct val="95800"/>
              </a:lnSpc>
              <a:spcBef>
                <a:spcPts val="595"/>
              </a:spcBef>
            </a:pPr>
            <a:r>
              <a:rPr sz="1400" dirty="0">
                <a:latin typeface="Times New Roman"/>
                <a:cs typeface="Times New Roman"/>
              </a:rPr>
              <a:t>Còn </a:t>
            </a:r>
            <a:r>
              <a:rPr sz="1400" spc="-5" dirty="0">
                <a:latin typeface="Times New Roman"/>
                <a:cs typeface="Times New Roman"/>
              </a:rPr>
              <a:t>rất nhiều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5" dirty="0">
                <a:latin typeface="Times New Roman"/>
                <a:cs typeface="Times New Roman"/>
              </a:rPr>
              <a:t>tình huống bất </a:t>
            </a:r>
            <a:r>
              <a:rPr sz="1400" dirty="0">
                <a:latin typeface="Times New Roman"/>
                <a:cs typeface="Times New Roman"/>
              </a:rPr>
              <a:t>ngờ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dirty="0">
                <a:latin typeface="Times New Roman"/>
                <a:cs typeface="Times New Roman"/>
              </a:rPr>
              <a:t>xảy ra </a:t>
            </a:r>
            <a:r>
              <a:rPr sz="1400" spc="-5" dirty="0">
                <a:latin typeface="Times New Roman"/>
                <a:cs typeface="Times New Roman"/>
              </a:rPr>
              <a:t>khi chúng </a:t>
            </a:r>
            <a:r>
              <a:rPr sz="1400" dirty="0">
                <a:latin typeface="Times New Roman"/>
                <a:cs typeface="Times New Roman"/>
              </a:rPr>
              <a:t>ta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 thông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bình tĩnh, </a:t>
            </a:r>
            <a:r>
              <a:rPr sz="1400" dirty="0">
                <a:latin typeface="Times New Roman"/>
                <a:cs typeface="Times New Roman"/>
              </a:rPr>
              <a:t>biết </a:t>
            </a:r>
            <a:r>
              <a:rPr sz="1400" spc="-5" dirty="0">
                <a:latin typeface="Times New Roman"/>
                <a:cs typeface="Times New Roman"/>
              </a:rPr>
              <a:t>cách </a:t>
            </a:r>
            <a:r>
              <a:rPr sz="1400" dirty="0">
                <a:latin typeface="Times New Roman"/>
                <a:cs typeface="Times New Roman"/>
              </a:rPr>
              <a:t>kiềm chế cảm </a:t>
            </a:r>
            <a:r>
              <a:rPr sz="1400" spc="-5" dirty="0">
                <a:latin typeface="Times New Roman"/>
                <a:cs typeface="Times New Roman"/>
              </a:rPr>
              <a:t>xúc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bản thân, </a:t>
            </a:r>
            <a:r>
              <a:rPr sz="1400" spc="-114" dirty="0">
                <a:latin typeface="Times New Roman"/>
                <a:cs typeface="Times New Roman"/>
              </a:rPr>
              <a:t>tôn  </a:t>
            </a:r>
            <a:r>
              <a:rPr sz="1400" spc="-5" dirty="0">
                <a:latin typeface="Times New Roman"/>
                <a:cs typeface="Times New Roman"/>
              </a:rPr>
              <a:t>trọng, </a:t>
            </a:r>
            <a:r>
              <a:rPr sz="1400" spc="-75" dirty="0" err="1" smtClean="0">
                <a:latin typeface="Times New Roman"/>
                <a:cs typeface="Times New Roman"/>
              </a:rPr>
              <a:t>nh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nhịn nhau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là chìa khóa </a:t>
            </a:r>
            <a:r>
              <a:rPr sz="1400" dirty="0">
                <a:latin typeface="Times New Roman"/>
                <a:cs typeface="Times New Roman"/>
              </a:rPr>
              <a:t>giải </a:t>
            </a:r>
            <a:r>
              <a:rPr sz="1400" spc="-5" dirty="0">
                <a:latin typeface="Times New Roman"/>
                <a:cs typeface="Times New Roman"/>
              </a:rPr>
              <a:t>quyết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-85" dirty="0">
                <a:latin typeface="Times New Roman"/>
                <a:cs typeface="Times New Roman"/>
              </a:rPr>
              <a:t>vấn  </a:t>
            </a:r>
            <a:r>
              <a:rPr sz="1400" dirty="0">
                <a:latin typeface="Times New Roman"/>
                <a:cs typeface="Times New Roman"/>
              </a:rPr>
              <a:t>đề </a:t>
            </a:r>
            <a:r>
              <a:rPr sz="1400" spc="-5" dirty="0">
                <a:latin typeface="Times New Roman"/>
                <a:cs typeface="Times New Roman"/>
              </a:rPr>
              <a:t>đó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nét văn hóa </a:t>
            </a:r>
            <a:r>
              <a:rPr sz="1400" spc="5" dirty="0">
                <a:latin typeface="Times New Roman"/>
                <a:cs typeface="Times New Roman"/>
              </a:rPr>
              <a:t>đẹp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31822" y="9024315"/>
            <a:ext cx="37846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Hình 5-12: Xô sát sau khi </a:t>
            </a:r>
            <a:r>
              <a:rPr sz="1400" spc="5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va chạm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3450" y="541019"/>
            <a:ext cx="6096000" cy="2390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78280" y="6099047"/>
            <a:ext cx="5108448" cy="28777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47</a:t>
            </a:fld>
            <a:endParaRPr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51205"/>
            <a:ext cx="6238240" cy="98933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sz="1400" b="1" spc="-5" dirty="0">
                <a:latin typeface="Times New Roman"/>
                <a:cs typeface="Times New Roman"/>
              </a:rPr>
              <a:t>5.3.4. </a:t>
            </a:r>
            <a:r>
              <a:rPr sz="1400" b="1" dirty="0" err="1">
                <a:latin typeface="Times New Roman"/>
                <a:cs typeface="Times New Roman"/>
              </a:rPr>
              <a:t>Tình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70" dirty="0" smtClean="0">
                <a:latin typeface="Times New Roman"/>
                <a:cs typeface="Times New Roman"/>
              </a:rPr>
              <a:t>ng</a:t>
            </a:r>
            <a:r>
              <a:rPr lang="vi-VN" sz="1400" b="1" spc="-70" dirty="0" smtClean="0">
                <a:latin typeface="Times New Roman"/>
                <a:cs typeface="Times New Roman"/>
              </a:rPr>
              <a:t>ư</a:t>
            </a:r>
            <a:r>
              <a:rPr sz="1400" b="1" spc="-70" dirty="0" err="1" smtClean="0">
                <a:latin typeface="Times New Roman"/>
                <a:cs typeface="Times New Roman"/>
              </a:rPr>
              <a:t>ời</a:t>
            </a:r>
            <a:r>
              <a:rPr sz="1400" b="1" spc="-70" dirty="0" smtClean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khi </a:t>
            </a:r>
            <a:r>
              <a:rPr sz="1400" b="1" dirty="0">
                <a:latin typeface="Times New Roman"/>
                <a:cs typeface="Times New Roman"/>
              </a:rPr>
              <a:t>tham gia </a:t>
            </a:r>
            <a:r>
              <a:rPr sz="1400" b="1" spc="-5" dirty="0">
                <a:latin typeface="Times New Roman"/>
                <a:cs typeface="Times New Roman"/>
              </a:rPr>
              <a:t>giao</a:t>
            </a:r>
            <a:r>
              <a:rPr sz="1400" b="1" spc="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ts val="1610"/>
              </a:lnSpc>
              <a:spcBef>
                <a:spcPts val="620"/>
              </a:spcBef>
            </a:pPr>
            <a:r>
              <a:rPr sz="1400" spc="-5" dirty="0">
                <a:latin typeface="Times New Roman"/>
                <a:cs typeface="Times New Roman"/>
              </a:rPr>
              <a:t>Dừng lại </a:t>
            </a:r>
            <a:r>
              <a:rPr sz="1400" spc="-5" dirty="0" err="1">
                <a:latin typeface="Times New Roman"/>
                <a:cs typeface="Times New Roman"/>
              </a:rPr>
              <a:t>giúp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không </a:t>
            </a:r>
            <a:r>
              <a:rPr sz="1400" spc="-5" dirty="0">
                <a:latin typeface="Times New Roman"/>
                <a:cs typeface="Times New Roman"/>
              </a:rPr>
              <a:t>bận </a:t>
            </a:r>
            <a:r>
              <a:rPr sz="1400" dirty="0">
                <a:latin typeface="Times New Roman"/>
                <a:cs typeface="Times New Roman"/>
              </a:rPr>
              <a:t>tâm tới </a:t>
            </a:r>
            <a:r>
              <a:rPr sz="1400" spc="-5" dirty="0" err="1">
                <a:latin typeface="Times New Roman"/>
                <a:cs typeface="Times New Roman"/>
              </a:rPr>
              <a:t>việc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đền </a:t>
            </a:r>
            <a:r>
              <a:rPr sz="1400" dirty="0">
                <a:latin typeface="Times New Roman"/>
                <a:cs typeface="Times New Roman"/>
              </a:rPr>
              <a:t>ơn là </a:t>
            </a:r>
            <a:r>
              <a:rPr sz="1400" spc="-5" dirty="0">
                <a:latin typeface="Times New Roman"/>
                <a:cs typeface="Times New Roman"/>
              </a:rPr>
              <a:t>hành </a:t>
            </a:r>
            <a:r>
              <a:rPr sz="1400" spc="-80" dirty="0">
                <a:latin typeface="Times New Roman"/>
                <a:cs typeface="Times New Roman"/>
              </a:rPr>
              <a:t>động  </a:t>
            </a:r>
            <a:r>
              <a:rPr sz="1400" spc="-5" dirty="0">
                <a:latin typeface="Times New Roman"/>
                <a:cs typeface="Times New Roman"/>
              </a:rPr>
              <a:t>khiến việc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bớt </a:t>
            </a:r>
            <a:r>
              <a:rPr sz="1400" spc="-5" dirty="0">
                <a:latin typeface="Times New Roman"/>
                <a:cs typeface="Times New Roman"/>
              </a:rPr>
              <a:t>căng thẳng và đó cũng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spc="-5" dirty="0">
                <a:latin typeface="Times New Roman"/>
                <a:cs typeface="Times New Roman"/>
              </a:rPr>
              <a:t>nét đẹp trong văn hóa  ứng </a:t>
            </a:r>
            <a:r>
              <a:rPr sz="1400" dirty="0">
                <a:latin typeface="Times New Roman"/>
                <a:cs typeface="Times New Roman"/>
              </a:rPr>
              <a:t>xử của </a:t>
            </a:r>
            <a:r>
              <a:rPr sz="1400" spc="-10" dirty="0">
                <a:latin typeface="Times New Roman"/>
                <a:cs typeface="Times New Roman"/>
              </a:rPr>
              <a:t>con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khi </a:t>
            </a:r>
            <a:r>
              <a:rPr sz="1400" spc="-5" dirty="0">
                <a:latin typeface="Times New Roman"/>
                <a:cs typeface="Times New Roman"/>
              </a:rPr>
              <a:t>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4187164"/>
            <a:ext cx="6231890" cy="79057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21790">
              <a:lnSpc>
                <a:spcPct val="100000"/>
              </a:lnSpc>
              <a:spcBef>
                <a:spcPts val="625"/>
              </a:spcBef>
            </a:pPr>
            <a:r>
              <a:rPr sz="1400" spc="-5" dirty="0">
                <a:latin typeface="Times New Roman"/>
                <a:cs typeface="Times New Roman"/>
              </a:rPr>
              <a:t>Hình 5-13: </a:t>
            </a:r>
            <a:r>
              <a:rPr sz="1400" spc="-10" dirty="0">
                <a:latin typeface="Times New Roman"/>
                <a:cs typeface="Times New Roman"/>
              </a:rPr>
              <a:t>Giúp </a:t>
            </a:r>
            <a:r>
              <a:rPr sz="1400" dirty="0" err="1">
                <a:latin typeface="Times New Roman"/>
                <a:cs typeface="Times New Roman"/>
              </a:rPr>
              <a:t>đỡ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già sang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đ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>
              <a:lnSpc>
                <a:spcPts val="1610"/>
              </a:lnSpc>
              <a:spcBef>
                <a:spcPts val="640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già </a:t>
            </a:r>
            <a:r>
              <a:rPr sz="1400" spc="-10" dirty="0">
                <a:latin typeface="Times New Roman"/>
                <a:cs typeface="Times New Roman"/>
              </a:rPr>
              <a:t>yếu </a:t>
            </a:r>
            <a:r>
              <a:rPr sz="1400" spc="-5" dirty="0">
                <a:latin typeface="Times New Roman"/>
                <a:cs typeface="Times New Roman"/>
              </a:rPr>
              <a:t>bệnh tật, </a:t>
            </a:r>
            <a:r>
              <a:rPr sz="1400" dirty="0">
                <a:latin typeface="Times New Roman"/>
                <a:cs typeface="Times New Roman"/>
              </a:rPr>
              <a:t>trẻ </a:t>
            </a:r>
            <a:r>
              <a:rPr sz="1400" spc="-10" dirty="0">
                <a:latin typeface="Times New Roman"/>
                <a:cs typeface="Times New Roman"/>
              </a:rPr>
              <a:t>em, </a:t>
            </a:r>
            <a:r>
              <a:rPr sz="1400" dirty="0">
                <a:latin typeface="Times New Roman"/>
                <a:cs typeface="Times New Roman"/>
              </a:rPr>
              <a:t>phụ nữ có </a:t>
            </a:r>
            <a:r>
              <a:rPr sz="1400" spc="-5" dirty="0">
                <a:latin typeface="Times New Roman"/>
                <a:cs typeface="Times New Roman"/>
              </a:rPr>
              <a:t>thai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cần </a:t>
            </a:r>
            <a:r>
              <a:rPr sz="1400" spc="-5" dirty="0" err="1">
                <a:latin typeface="Times New Roman"/>
                <a:cs typeface="Times New Roman"/>
              </a:rPr>
              <a:t>nhận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300" dirty="0">
                <a:latin typeface="Times New Roman"/>
                <a:cs typeface="Times New Roman"/>
              </a:rPr>
              <a:t>sự 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dirty="0">
                <a:latin typeface="Times New Roman"/>
                <a:cs typeface="Times New Roman"/>
              </a:rPr>
              <a:t>đỡ </a:t>
            </a:r>
            <a:r>
              <a:rPr sz="1400" spc="-5" dirty="0">
                <a:latin typeface="Times New Roman"/>
                <a:cs typeface="Times New Roman"/>
              </a:rPr>
              <a:t>nhiều nhất khi tham </a:t>
            </a:r>
            <a:r>
              <a:rPr sz="1400" dirty="0">
                <a:latin typeface="Times New Roman"/>
                <a:cs typeface="Times New Roman"/>
              </a:rPr>
              <a:t>gia giao </a:t>
            </a:r>
            <a:r>
              <a:rPr sz="1400" spc="-5" dirty="0">
                <a:latin typeface="Times New Roman"/>
                <a:cs typeface="Times New Roman"/>
              </a:rPr>
              <a:t>thông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65" dirty="0" smtClean="0">
                <a:latin typeface="Times New Roman"/>
                <a:cs typeface="Times New Roman"/>
              </a:rPr>
              <a:t>đ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6839178"/>
            <a:ext cx="6245225" cy="229806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588645" algn="just">
              <a:lnSpc>
                <a:spcPct val="100000"/>
              </a:lnSpc>
              <a:spcBef>
                <a:spcPts val="625"/>
              </a:spcBef>
            </a:pPr>
            <a:r>
              <a:rPr sz="1400" spc="-5" dirty="0">
                <a:latin typeface="Times New Roman"/>
                <a:cs typeface="Times New Roman"/>
              </a:rPr>
              <a:t>5-14: Hình </a:t>
            </a:r>
            <a:r>
              <a:rPr sz="1400" spc="-10" dirty="0">
                <a:latin typeface="Times New Roman"/>
                <a:cs typeface="Times New Roman"/>
              </a:rPr>
              <a:t>ảnh </a:t>
            </a:r>
            <a:r>
              <a:rPr sz="1400" spc="-5" dirty="0">
                <a:latin typeface="Times New Roman"/>
                <a:cs typeface="Times New Roman"/>
              </a:rPr>
              <a:t>anh hùng trên </a:t>
            </a:r>
            <a:r>
              <a:rPr sz="1400" spc="-10" dirty="0">
                <a:latin typeface="Times New Roman"/>
                <a:cs typeface="Times New Roman"/>
              </a:rPr>
              <a:t>mặt </a:t>
            </a:r>
            <a:r>
              <a:rPr sz="1400" spc="-5" dirty="0">
                <a:latin typeface="Times New Roman"/>
                <a:cs typeface="Times New Roman"/>
              </a:rPr>
              <a:t>trận phòng, chống 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56565" algn="just">
              <a:lnSpc>
                <a:spcPct val="958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Hành </a:t>
            </a:r>
            <a:r>
              <a:rPr sz="1400" spc="-5" dirty="0">
                <a:latin typeface="Times New Roman"/>
                <a:cs typeface="Times New Roman"/>
              </a:rPr>
              <a:t>động chặn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khách chở 30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bị </a:t>
            </a:r>
            <a:r>
              <a:rPr sz="1400" spc="-10" dirty="0">
                <a:latin typeface="Times New Roman"/>
                <a:cs typeface="Times New Roman"/>
              </a:rPr>
              <a:t>mất </a:t>
            </a:r>
            <a:r>
              <a:rPr sz="1400" spc="-5" dirty="0">
                <a:latin typeface="Times New Roman"/>
                <a:cs typeface="Times New Roman"/>
              </a:rPr>
              <a:t>phanh khi đang </a:t>
            </a:r>
            <a:r>
              <a:rPr sz="1400" dirty="0">
                <a:latin typeface="Times New Roman"/>
                <a:cs typeface="Times New Roman"/>
              </a:rPr>
              <a:t>đổ </a:t>
            </a:r>
            <a:r>
              <a:rPr sz="1400" spc="-5" dirty="0">
                <a:latin typeface="Times New Roman"/>
                <a:cs typeface="Times New Roman"/>
              </a:rPr>
              <a:t>đèo của tài </a:t>
            </a:r>
            <a:r>
              <a:rPr sz="1400" spc="-45" dirty="0">
                <a:latin typeface="Times New Roman"/>
                <a:cs typeface="Times New Roman"/>
              </a:rPr>
              <a:t>xế  </a:t>
            </a:r>
            <a:r>
              <a:rPr sz="1400" spc="-5" dirty="0">
                <a:latin typeface="Times New Roman"/>
                <a:cs typeface="Times New Roman"/>
              </a:rPr>
              <a:t>Phan Văn </a:t>
            </a:r>
            <a:r>
              <a:rPr sz="1400" dirty="0">
                <a:latin typeface="Times New Roman"/>
                <a:cs typeface="Times New Roman"/>
              </a:rPr>
              <a:t>Bắc </a:t>
            </a:r>
            <a:r>
              <a:rPr sz="1400" spc="-5" dirty="0" err="1">
                <a:latin typeface="Times New Roman"/>
                <a:cs typeface="Times New Roman"/>
              </a:rPr>
              <a:t>đang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xem là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spc="-5" dirty="0">
                <a:latin typeface="Times New Roman"/>
                <a:cs typeface="Times New Roman"/>
              </a:rPr>
              <a:t>“</a:t>
            </a:r>
            <a:r>
              <a:rPr sz="1400" spc="-5" dirty="0" err="1">
                <a:latin typeface="Times New Roman"/>
                <a:cs typeface="Times New Roman"/>
              </a:rPr>
              <a:t>hiện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t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ợng</a:t>
            </a:r>
            <a:r>
              <a:rPr sz="1400" spc="-75" dirty="0">
                <a:latin typeface="Times New Roman"/>
                <a:cs typeface="Times New Roman"/>
              </a:rPr>
              <a:t>”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hình ảnh ngành GTVT </a:t>
            </a:r>
            <a:r>
              <a:rPr sz="1400" spc="-60" dirty="0">
                <a:latin typeface="Times New Roman"/>
                <a:cs typeface="Times New Roman"/>
              </a:rPr>
              <a:t>Việt  </a:t>
            </a:r>
            <a:r>
              <a:rPr sz="1400" spc="-5" dirty="0">
                <a:latin typeface="Times New Roman"/>
                <a:cs typeface="Times New Roman"/>
              </a:rPr>
              <a:t>Nam, </a:t>
            </a:r>
            <a:r>
              <a:rPr sz="1400" dirty="0">
                <a:latin typeface="Times New Roman"/>
                <a:cs typeface="Times New Roman"/>
              </a:rPr>
              <a:t>đặc </a:t>
            </a:r>
            <a:r>
              <a:rPr sz="1400" spc="-5" dirty="0">
                <a:latin typeface="Times New Roman"/>
                <a:cs typeface="Times New Roman"/>
              </a:rPr>
              <a:t>biệt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đội ngũ lái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xe.</a:t>
            </a:r>
          </a:p>
          <a:p>
            <a:pPr marL="12700" marR="5080" indent="487045" algn="just">
              <a:lnSpc>
                <a:spcPts val="1610"/>
              </a:lnSpc>
              <a:spcBef>
                <a:spcPts val="650"/>
              </a:spcBef>
            </a:pPr>
            <a:r>
              <a:rPr sz="1400" spc="-5" dirty="0" err="1">
                <a:latin typeface="Times New Roman"/>
                <a:cs typeface="Times New Roman"/>
              </a:rPr>
              <a:t>Tình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dirty="0">
                <a:latin typeface="Times New Roman"/>
                <a:cs typeface="Times New Roman"/>
              </a:rPr>
              <a:t>tham gia </a:t>
            </a:r>
            <a:r>
              <a:rPr sz="1400" spc="-5" dirty="0">
                <a:latin typeface="Times New Roman"/>
                <a:cs typeface="Times New Roman"/>
              </a:rPr>
              <a:t>giao thông còn thể hiện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5" dirty="0">
                <a:latin typeface="Times New Roman"/>
                <a:cs typeface="Times New Roman"/>
              </a:rPr>
              <a:t>việc tận </a:t>
            </a:r>
            <a:r>
              <a:rPr sz="1400" dirty="0">
                <a:latin typeface="Times New Roman"/>
                <a:cs typeface="Times New Roman"/>
              </a:rPr>
              <a:t>tâm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spc="-5" dirty="0" err="1">
                <a:latin typeface="Times New Roman"/>
                <a:cs typeface="Times New Roman"/>
              </a:rPr>
              <a:t>đỡ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35" dirty="0" smtClean="0">
                <a:latin typeface="Times New Roman"/>
                <a:cs typeface="Times New Roman"/>
              </a:rPr>
              <a:t>ng</a:t>
            </a:r>
            <a:r>
              <a:rPr lang="vi-VN" sz="1400" spc="-135" dirty="0" smtClean="0">
                <a:latin typeface="Times New Roman"/>
                <a:cs typeface="Times New Roman"/>
              </a:rPr>
              <a:t>ư</a:t>
            </a:r>
            <a:r>
              <a:rPr sz="1400" spc="-135" dirty="0" err="1" smtClean="0">
                <a:latin typeface="Times New Roman"/>
                <a:cs typeface="Times New Roman"/>
              </a:rPr>
              <a:t>ời</a:t>
            </a:r>
            <a:r>
              <a:rPr sz="1400" spc="-135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nạn, </a:t>
            </a:r>
            <a:r>
              <a:rPr sz="1400" dirty="0" err="1">
                <a:latin typeface="Times New Roman"/>
                <a:cs typeface="Times New Roman"/>
              </a:rPr>
              <a:t>sự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nh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nhịn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tôn trọng nhau </a:t>
            </a:r>
            <a:r>
              <a:rPr sz="1400" spc="10" dirty="0" err="1">
                <a:latin typeface="Times New Roman"/>
                <a:cs typeface="Times New Roman"/>
              </a:rPr>
              <a:t>trên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 thông. </a:t>
            </a:r>
            <a:r>
              <a:rPr sz="1400" dirty="0">
                <a:latin typeface="Times New Roman"/>
                <a:cs typeface="Times New Roman"/>
              </a:rPr>
              <a:t>Một cử </a:t>
            </a:r>
            <a:r>
              <a:rPr sz="1400" spc="-10" dirty="0">
                <a:latin typeface="Times New Roman"/>
                <a:cs typeface="Times New Roman"/>
              </a:rPr>
              <a:t>chỉ </a:t>
            </a:r>
            <a:r>
              <a:rPr sz="1400" dirty="0">
                <a:latin typeface="Times New Roman"/>
                <a:cs typeface="Times New Roman"/>
              </a:rPr>
              <a:t>đẹp, </a:t>
            </a:r>
            <a:r>
              <a:rPr sz="1400" spc="-95" dirty="0">
                <a:latin typeface="Times New Roman"/>
                <a:cs typeface="Times New Roman"/>
              </a:rPr>
              <a:t>một  </a:t>
            </a:r>
            <a:r>
              <a:rPr sz="1400" spc="-5" dirty="0">
                <a:latin typeface="Times New Roman"/>
                <a:cs typeface="Times New Roman"/>
              </a:rPr>
              <a:t>hành động nhỏ: dắt </a:t>
            </a:r>
            <a:r>
              <a:rPr sz="1400" spc="-10" dirty="0">
                <a:latin typeface="Times New Roman"/>
                <a:cs typeface="Times New Roman"/>
              </a:rPr>
              <a:t>cụ </a:t>
            </a:r>
            <a:r>
              <a:rPr sz="1400" spc="-5" dirty="0">
                <a:latin typeface="Times New Roman"/>
                <a:cs typeface="Times New Roman"/>
              </a:rPr>
              <a:t>già hoặc </a:t>
            </a:r>
            <a:r>
              <a:rPr sz="1400" dirty="0">
                <a:latin typeface="Times New Roman"/>
                <a:cs typeface="Times New Roman"/>
              </a:rPr>
              <a:t>em nhỏ </a:t>
            </a:r>
            <a:r>
              <a:rPr sz="1400" spc="-5" dirty="0">
                <a:latin typeface="Times New Roman"/>
                <a:cs typeface="Times New Roman"/>
              </a:rPr>
              <a:t>sang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 họ đang lúng túng vì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quá  đông xe cộ; </a:t>
            </a:r>
            <a:r>
              <a:rPr sz="1400" dirty="0">
                <a:latin typeface="Times New Roman"/>
                <a:cs typeface="Times New Roman"/>
              </a:rPr>
              <a:t>hay </a:t>
            </a:r>
            <a:r>
              <a:rPr sz="1400" spc="-5" dirty="0">
                <a:latin typeface="Times New Roman"/>
                <a:cs typeface="Times New Roman"/>
              </a:rPr>
              <a:t>những hành động </a:t>
            </a:r>
            <a:r>
              <a:rPr sz="1400" spc="-10" dirty="0">
                <a:latin typeface="Times New Roman"/>
                <a:cs typeface="Times New Roman"/>
              </a:rPr>
              <a:t>anh hùng </a:t>
            </a:r>
            <a:r>
              <a:rPr sz="1400" spc="-5" dirty="0" err="1">
                <a:latin typeface="Times New Roman"/>
                <a:cs typeface="Times New Roman"/>
              </a:rPr>
              <a:t>của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tài xế đã không màng đến nguy  </a:t>
            </a:r>
            <a:r>
              <a:rPr sz="1400" dirty="0">
                <a:latin typeface="Times New Roman"/>
                <a:cs typeface="Times New Roman"/>
              </a:rPr>
              <a:t>hiểm của </a:t>
            </a:r>
            <a:r>
              <a:rPr sz="1400" spc="-5" dirty="0">
                <a:latin typeface="Times New Roman"/>
                <a:cs typeface="Times New Roman"/>
              </a:rPr>
              <a:t>bản thân mình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mang lại </a:t>
            </a:r>
            <a:r>
              <a:rPr sz="140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cho những hành khách trên </a:t>
            </a:r>
            <a:r>
              <a:rPr sz="1400" dirty="0">
                <a:latin typeface="Times New Roman"/>
                <a:cs typeface="Times New Roman"/>
              </a:rPr>
              <a:t>xe và </a:t>
            </a:r>
            <a:r>
              <a:rPr sz="1400" spc="-5" dirty="0">
                <a:latin typeface="Times New Roman"/>
                <a:cs typeface="Times New Roman"/>
              </a:rPr>
              <a:t>cứu giúp 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13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xe,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hành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khách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trên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gặp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nạn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65" dirty="0" smtClean="0">
                <a:latin typeface="Times New Roman"/>
                <a:cs typeface="Times New Roman"/>
              </a:rPr>
              <a:t>đ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>
                <a:latin typeface="Times New Roman"/>
                <a:cs typeface="Times New Roman"/>
              </a:rPr>
              <a:t>,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từ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những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70" dirty="0">
                <a:latin typeface="Times New Roman"/>
                <a:cs typeface="Times New Roman"/>
              </a:rPr>
              <a:t>điều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35911" y="1510538"/>
            <a:ext cx="3900551" cy="2695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33450" y="5048122"/>
            <a:ext cx="5981700" cy="18097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48</a:t>
            </a:fld>
            <a:endParaRPr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49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11556"/>
            <a:ext cx="6244590" cy="133731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nhỏ </a:t>
            </a:r>
            <a:r>
              <a:rPr sz="1400" dirty="0">
                <a:latin typeface="Times New Roman"/>
                <a:cs typeface="Times New Roman"/>
              </a:rPr>
              <a:t>bé </a:t>
            </a:r>
            <a:r>
              <a:rPr sz="1400" spc="-5" dirty="0">
                <a:latin typeface="Times New Roman"/>
                <a:cs typeface="Times New Roman"/>
              </a:rPr>
              <a:t>bình </a:t>
            </a:r>
            <a:r>
              <a:rPr sz="1400" dirty="0">
                <a:latin typeface="Times New Roman"/>
                <a:cs typeface="Times New Roman"/>
              </a:rPr>
              <a:t>dị hay </a:t>
            </a:r>
            <a:r>
              <a:rPr sz="1400" spc="-5" dirty="0">
                <a:latin typeface="Times New Roman"/>
                <a:cs typeface="Times New Roman"/>
              </a:rPr>
              <a:t>những hành động </a:t>
            </a:r>
            <a:r>
              <a:rPr sz="1400" spc="-10" dirty="0">
                <a:latin typeface="Times New Roman"/>
                <a:cs typeface="Times New Roman"/>
              </a:rPr>
              <a:t>anh </a:t>
            </a:r>
            <a:r>
              <a:rPr sz="1400" spc="-5" dirty="0">
                <a:latin typeface="Times New Roman"/>
                <a:cs typeface="Times New Roman"/>
              </a:rPr>
              <a:t>hùng đó đều mang lại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spc="-5" dirty="0">
                <a:latin typeface="Times New Roman"/>
                <a:cs typeface="Times New Roman"/>
              </a:rPr>
              <a:t>nghĩa to lớn làm  gắn chặt thêm </a:t>
            </a:r>
            <a:r>
              <a:rPr sz="1400" dirty="0">
                <a:latin typeface="Times New Roman"/>
                <a:cs typeface="Times New Roman"/>
              </a:rPr>
              <a:t>tình </a:t>
            </a:r>
            <a:r>
              <a:rPr sz="1400" spc="-10" dirty="0" err="1">
                <a:latin typeface="Times New Roman"/>
                <a:cs typeface="Times New Roman"/>
              </a:rPr>
              <a:t>yêu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con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>
                <a:latin typeface="Times New Roman"/>
                <a:cs typeface="Times New Roman"/>
              </a:rPr>
              <a:t>, </a:t>
            </a:r>
            <a:r>
              <a:rPr sz="1400" spc="-5" dirty="0" err="1">
                <a:latin typeface="Times New Roman"/>
                <a:cs typeface="Times New Roman"/>
              </a:rPr>
              <a:t>yêu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đồng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loại.</a:t>
            </a:r>
            <a:endParaRPr sz="1400" dirty="0">
              <a:latin typeface="Times New Roman"/>
              <a:cs typeface="Times New Roman"/>
            </a:endParaRPr>
          </a:p>
          <a:p>
            <a:pPr marL="12700" marR="55244" indent="443230">
              <a:lnSpc>
                <a:spcPts val="1610"/>
              </a:lnSpc>
              <a:spcBef>
                <a:spcPts val="595"/>
              </a:spcBef>
            </a:pP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vậy chúng ta có </a:t>
            </a:r>
            <a:r>
              <a:rPr sz="1400" spc="-5" dirty="0">
                <a:latin typeface="Times New Roman"/>
                <a:cs typeface="Times New Roman"/>
              </a:rPr>
              <a:t>thể thấy Văn hóa giao thông là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phần </a:t>
            </a:r>
            <a:r>
              <a:rPr sz="1400" spc="-5" dirty="0">
                <a:latin typeface="Times New Roman"/>
                <a:cs typeface="Times New Roman"/>
              </a:rPr>
              <a:t>quan trọng của </a:t>
            </a:r>
            <a:r>
              <a:rPr sz="1400" spc="-65" dirty="0">
                <a:latin typeface="Times New Roman"/>
                <a:cs typeface="Times New Roman"/>
              </a:rPr>
              <a:t>sự  </a:t>
            </a:r>
            <a:r>
              <a:rPr sz="1400" spc="-5" dirty="0">
                <a:latin typeface="Times New Roman"/>
                <a:cs typeface="Times New Roman"/>
              </a:rPr>
              <a:t>nghiệp </a:t>
            </a:r>
            <a:r>
              <a:rPr sz="1400" dirty="0">
                <a:latin typeface="Times New Roman"/>
                <a:cs typeface="Times New Roman"/>
              </a:rPr>
              <a:t>xây dựng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spc="-5" dirty="0">
                <a:latin typeface="Times New Roman"/>
                <a:cs typeface="Times New Roman"/>
              </a:rPr>
              <a:t>nền văn hóa Việt </a:t>
            </a:r>
            <a:r>
              <a:rPr sz="1400" spc="-10" dirty="0">
                <a:latin typeface="Times New Roman"/>
                <a:cs typeface="Times New Roman"/>
              </a:rPr>
              <a:t>Nam </a:t>
            </a:r>
            <a:r>
              <a:rPr sz="1400" dirty="0">
                <a:latin typeface="Times New Roman"/>
                <a:cs typeface="Times New Roman"/>
              </a:rPr>
              <a:t>tiên </a:t>
            </a:r>
            <a:r>
              <a:rPr sz="1400" spc="-5" dirty="0">
                <a:latin typeface="Times New Roman"/>
                <a:cs typeface="Times New Roman"/>
              </a:rPr>
              <a:t>tiến, đậm </a:t>
            </a:r>
            <a:r>
              <a:rPr sz="1400" dirty="0">
                <a:latin typeface="Times New Roman"/>
                <a:cs typeface="Times New Roman"/>
              </a:rPr>
              <a:t>đà bản </a:t>
            </a:r>
            <a:r>
              <a:rPr sz="1400" spc="-5" dirty="0">
                <a:latin typeface="Times New Roman"/>
                <a:cs typeface="Times New Roman"/>
              </a:rPr>
              <a:t>sắc dân </a:t>
            </a:r>
            <a:r>
              <a:rPr sz="1400" dirty="0">
                <a:latin typeface="Times New Roman"/>
                <a:cs typeface="Times New Roman"/>
              </a:rPr>
              <a:t>tộc và là 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trong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th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ớc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đo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trình độ văn hóa, </a:t>
            </a:r>
            <a:r>
              <a:rPr sz="1400" spc="5" dirty="0">
                <a:latin typeface="Times New Roman"/>
                <a:cs typeface="Times New Roman"/>
              </a:rPr>
              <a:t>văn </a:t>
            </a:r>
            <a:r>
              <a:rPr sz="1400" spc="-5" dirty="0">
                <a:latin typeface="Times New Roman"/>
                <a:cs typeface="Times New Roman"/>
              </a:rPr>
              <a:t>hiến của dân </a:t>
            </a:r>
            <a:r>
              <a:rPr sz="1400" dirty="0">
                <a:latin typeface="Times New Roman"/>
                <a:cs typeface="Times New Roman"/>
              </a:rPr>
              <a:t>tộc, là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lĩnh </a:t>
            </a:r>
            <a:r>
              <a:rPr sz="1400" spc="-5" dirty="0">
                <a:latin typeface="Times New Roman"/>
                <a:cs typeface="Times New Roman"/>
              </a:rPr>
              <a:t>vực 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spc="-10" dirty="0">
                <a:latin typeface="Times New Roman"/>
                <a:cs typeface="Times New Roman"/>
              </a:rPr>
              <a:t>rõ </a:t>
            </a:r>
            <a:r>
              <a:rPr sz="1400" spc="-5" dirty="0">
                <a:latin typeface="Times New Roman"/>
                <a:cs typeface="Times New Roman"/>
              </a:rPr>
              <a:t>danh </a:t>
            </a:r>
            <a:r>
              <a:rPr sz="1400" dirty="0">
                <a:latin typeface="Times New Roman"/>
                <a:cs typeface="Times New Roman"/>
              </a:rPr>
              <a:t>dự của </a:t>
            </a:r>
            <a:r>
              <a:rPr sz="1400" spc="-5" dirty="0">
                <a:latin typeface="Times New Roman"/>
                <a:cs typeface="Times New Roman"/>
              </a:rPr>
              <a:t>tổ quốc, nhân phẩm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con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Việt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Nam.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16690" y="6143587"/>
            <a:ext cx="1907347" cy="23301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11556"/>
            <a:ext cx="6246495" cy="528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5" dirty="0" smtClean="0">
                <a:latin typeface="Times New Roman"/>
                <a:cs typeface="Times New Roman"/>
              </a:rPr>
              <a:t>CH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ƠNG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VI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THỰC HÀNH CẤP CỨU </a:t>
            </a:r>
            <a:r>
              <a:rPr sz="1400" b="1" dirty="0">
                <a:latin typeface="Times New Roman"/>
                <a:cs typeface="Times New Roman"/>
              </a:rPr>
              <a:t>KHI </a:t>
            </a:r>
            <a:r>
              <a:rPr sz="1400" b="1" spc="-5" dirty="0">
                <a:latin typeface="Times New Roman"/>
                <a:cs typeface="Times New Roman"/>
              </a:rPr>
              <a:t>XẢY RA TAI NẠN </a:t>
            </a:r>
            <a:r>
              <a:rPr sz="1400" b="1" dirty="0">
                <a:latin typeface="Times New Roman"/>
                <a:cs typeface="Times New Roman"/>
              </a:rPr>
              <a:t>GIAO THÔNG </a:t>
            </a:r>
            <a:r>
              <a:rPr sz="1400" b="1" dirty="0" smtClean="0">
                <a:latin typeface="Times New Roman"/>
                <a:cs typeface="Times New Roman"/>
              </a:rPr>
              <a:t>Đ</a:t>
            </a:r>
            <a:r>
              <a:rPr lang="vi-VN" sz="1400" b="1" dirty="0" smtClean="0">
                <a:latin typeface="Times New Roman"/>
                <a:cs typeface="Times New Roman"/>
              </a:rPr>
              <a:t>Ư</a:t>
            </a:r>
            <a:r>
              <a:rPr sz="1400" b="1" dirty="0" smtClean="0">
                <a:latin typeface="Times New Roman"/>
                <a:cs typeface="Times New Roman"/>
              </a:rPr>
              <a:t>ỜNG</a:t>
            </a:r>
            <a:r>
              <a:rPr sz="1400" b="1" spc="20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BỘ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325120" lvl="1" indent="-313055">
              <a:lnSpc>
                <a:spcPts val="1645"/>
              </a:lnSpc>
              <a:buAutoNum type="arabicPeriod"/>
              <a:tabLst>
                <a:tab pos="325755" algn="l"/>
              </a:tabLst>
            </a:pPr>
            <a:r>
              <a:rPr sz="1400" spc="-5" dirty="0">
                <a:latin typeface="Times New Roman"/>
                <a:cs typeface="Times New Roman"/>
              </a:rPr>
              <a:t>THỰC </a:t>
            </a:r>
            <a:r>
              <a:rPr sz="1400" spc="-10" dirty="0">
                <a:latin typeface="Times New Roman"/>
                <a:cs typeface="Times New Roman"/>
              </a:rPr>
              <a:t>HÀNH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spc="-5" dirty="0" smtClean="0">
                <a:latin typeface="Times New Roman"/>
                <a:cs typeface="Times New Roman"/>
              </a:rPr>
              <a:t>B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ỚC </a:t>
            </a:r>
            <a:r>
              <a:rPr sz="1400" dirty="0">
                <a:latin typeface="Times New Roman"/>
                <a:cs typeface="Times New Roman"/>
              </a:rPr>
              <a:t>SƠ CỨU </a:t>
            </a:r>
            <a:r>
              <a:rPr sz="1400" spc="-5" dirty="0">
                <a:latin typeface="Times New Roman"/>
                <a:cs typeface="Times New Roman"/>
              </a:rPr>
              <a:t>BAN ĐẦU</a:t>
            </a:r>
            <a:endParaRPr sz="1400" dirty="0">
              <a:latin typeface="Times New Roman"/>
              <a:cs typeface="Times New Roman"/>
            </a:endParaRPr>
          </a:p>
          <a:p>
            <a:pPr marL="12700" marR="14604" indent="264795">
              <a:lnSpc>
                <a:spcPct val="959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là sự việc </a:t>
            </a:r>
            <a:r>
              <a:rPr sz="1400" spc="-5" dirty="0">
                <a:latin typeface="Times New Roman"/>
                <a:cs typeface="Times New Roman"/>
              </a:rPr>
              <a:t>bất </a:t>
            </a:r>
            <a:r>
              <a:rPr sz="1400" dirty="0">
                <a:latin typeface="Times New Roman"/>
                <a:cs typeface="Times New Roman"/>
              </a:rPr>
              <a:t>ngờ </a:t>
            </a:r>
            <a:r>
              <a:rPr sz="1400" spc="-5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ngoài </a:t>
            </a:r>
            <a:r>
              <a:rPr sz="1400" dirty="0">
                <a:latin typeface="Times New Roman"/>
                <a:cs typeface="Times New Roman"/>
              </a:rPr>
              <a:t>ý </a:t>
            </a:r>
            <a:r>
              <a:rPr sz="1400" spc="-5" dirty="0">
                <a:latin typeface="Times New Roman"/>
                <a:cs typeface="Times New Roman"/>
              </a:rPr>
              <a:t>muốn chủ quan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điều  </a:t>
            </a:r>
            <a:r>
              <a:rPr sz="1400" spc="-5" dirty="0" err="1">
                <a:latin typeface="Times New Roman"/>
                <a:cs typeface="Times New Roman"/>
              </a:rPr>
              <a:t>khiển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  <a:hlinkClick r:id="rId3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  <a:hlinkClick r:id="rId3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  <a:hlinkClick r:id="rId3"/>
              </a:rPr>
              <a:t>ơng</a:t>
            </a:r>
            <a:r>
              <a:rPr sz="1400" spc="-75" dirty="0" smtClean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tiện 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giao thông </a:t>
            </a:r>
            <a:r>
              <a:rPr sz="1400" spc="-5" dirty="0">
                <a:latin typeface="Times New Roman"/>
                <a:cs typeface="Times New Roman"/>
              </a:rPr>
              <a:t>khi đang di chuyển </a:t>
            </a:r>
            <a:r>
              <a:rPr sz="1400" spc="-5" dirty="0" err="1">
                <a:latin typeface="Times New Roman"/>
                <a:cs typeface="Times New Roman"/>
              </a:rPr>
              <a:t>trên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 thông, do vi </a:t>
            </a:r>
            <a:r>
              <a:rPr sz="1400" dirty="0">
                <a:latin typeface="Times New Roman"/>
                <a:cs typeface="Times New Roman"/>
              </a:rPr>
              <a:t>phạm  các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dirty="0">
                <a:latin typeface="Times New Roman"/>
                <a:cs typeface="Times New Roman"/>
              </a:rPr>
              <a:t>tắc </a:t>
            </a:r>
            <a:r>
              <a:rPr sz="1400" dirty="0">
                <a:latin typeface="Times New Roman"/>
                <a:cs typeface="Times New Roman"/>
                <a:hlinkClick r:id="rId4"/>
              </a:rPr>
              <a:t>an </a:t>
            </a:r>
            <a:r>
              <a:rPr sz="1400" spc="-5" dirty="0">
                <a:latin typeface="Times New Roman"/>
                <a:cs typeface="Times New Roman"/>
                <a:hlinkClick r:id="rId4"/>
              </a:rPr>
              <a:t>toàn giao thông </a:t>
            </a:r>
            <a:r>
              <a:rPr sz="1400" spc="-5" dirty="0">
                <a:latin typeface="Times New Roman"/>
                <a:cs typeface="Times New Roman"/>
              </a:rPr>
              <a:t>hay </a:t>
            </a:r>
            <a:r>
              <a:rPr sz="1400" dirty="0">
                <a:latin typeface="Times New Roman"/>
                <a:cs typeface="Times New Roman"/>
              </a:rPr>
              <a:t>do </a:t>
            </a:r>
            <a:r>
              <a:rPr sz="1400" spc="-5" dirty="0">
                <a:latin typeface="Times New Roman"/>
                <a:cs typeface="Times New Roman"/>
              </a:rPr>
              <a:t>gặp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tình huống, </a:t>
            </a:r>
            <a:r>
              <a:rPr sz="1400" dirty="0">
                <a:latin typeface="Times New Roman"/>
                <a:cs typeface="Times New Roman"/>
              </a:rPr>
              <a:t>sự cố đột xuất </a:t>
            </a:r>
            <a:r>
              <a:rPr sz="1400" spc="-5" dirty="0">
                <a:latin typeface="Times New Roman"/>
                <a:cs typeface="Times New Roman"/>
              </a:rPr>
              <a:t>không kịp  phòng tránh, </a:t>
            </a:r>
            <a:r>
              <a:rPr sz="1400" dirty="0">
                <a:latin typeface="Times New Roman"/>
                <a:cs typeface="Times New Roman"/>
              </a:rPr>
              <a:t>gây nên thiệt </a:t>
            </a:r>
            <a:r>
              <a:rPr sz="1400" spc="-5" dirty="0">
                <a:latin typeface="Times New Roman"/>
                <a:cs typeface="Times New Roman"/>
              </a:rPr>
              <a:t>hại nhất định </a:t>
            </a:r>
            <a:r>
              <a:rPr sz="1400" spc="5" dirty="0" err="1">
                <a:latin typeface="Times New Roman"/>
                <a:cs typeface="Times New Roman"/>
              </a:rPr>
              <a:t>về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và tài sản. Khi gặp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tai nạn giao  thông </a:t>
            </a:r>
            <a:r>
              <a:rPr sz="1400" dirty="0">
                <a:latin typeface="Times New Roman"/>
                <a:cs typeface="Times New Roman"/>
              </a:rPr>
              <a:t>bạn </a:t>
            </a:r>
            <a:r>
              <a:rPr sz="1400" spc="-5" dirty="0">
                <a:latin typeface="Times New Roman"/>
                <a:cs typeface="Times New Roman"/>
              </a:rPr>
              <a:t>cần bình tĩnh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dirty="0">
                <a:latin typeface="Times New Roman"/>
                <a:cs typeface="Times New Roman"/>
              </a:rPr>
              <a:t>xử lý </a:t>
            </a:r>
            <a:r>
              <a:rPr sz="1400" spc="-5" dirty="0">
                <a:latin typeface="Times New Roman"/>
                <a:cs typeface="Times New Roman"/>
              </a:rPr>
              <a:t>tình huống </a:t>
            </a:r>
            <a:r>
              <a:rPr sz="1400" dirty="0">
                <a:latin typeface="Times New Roman"/>
                <a:cs typeface="Times New Roman"/>
              </a:rPr>
              <a:t>và thực hiện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spc="-5" dirty="0" err="1">
                <a:latin typeface="Times New Roman"/>
                <a:cs typeface="Times New Roman"/>
              </a:rPr>
              <a:t>các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b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ớc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sau</a:t>
            </a:r>
          </a:p>
          <a:p>
            <a:pPr marL="457200" lvl="2" indent="-445134">
              <a:lnSpc>
                <a:spcPct val="100000"/>
              </a:lnSpc>
              <a:spcBef>
                <a:spcPts val="700"/>
              </a:spcBef>
              <a:buAutoNum type="arabicPeriod"/>
              <a:tabLst>
                <a:tab pos="457834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Thực hiện </a:t>
            </a:r>
            <a:r>
              <a:rPr sz="1400" b="1" spc="-5" dirty="0" err="1">
                <a:latin typeface="Times New Roman"/>
                <a:cs typeface="Times New Roman"/>
              </a:rPr>
              <a:t>các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75" dirty="0" smtClean="0">
                <a:latin typeface="Times New Roman"/>
                <a:cs typeface="Times New Roman"/>
              </a:rPr>
              <a:t>b</a:t>
            </a:r>
            <a:r>
              <a:rPr lang="vi-VN" sz="1400" b="1" spc="-75" dirty="0" smtClean="0">
                <a:latin typeface="Times New Roman"/>
                <a:cs typeface="Times New Roman"/>
              </a:rPr>
              <a:t>ư</a:t>
            </a:r>
            <a:r>
              <a:rPr sz="1400" b="1" spc="-75" dirty="0" err="1" smtClean="0">
                <a:latin typeface="Times New Roman"/>
                <a:cs typeface="Times New Roman"/>
              </a:rPr>
              <a:t>ớc</a:t>
            </a:r>
            <a:r>
              <a:rPr sz="1400" b="1" spc="-75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cần thiết </a:t>
            </a:r>
            <a:r>
              <a:rPr sz="1400" b="1" spc="-10" dirty="0">
                <a:latin typeface="Times New Roman"/>
                <a:cs typeface="Times New Roman"/>
              </a:rPr>
              <a:t>khi </a:t>
            </a:r>
            <a:r>
              <a:rPr sz="1400" b="1" dirty="0">
                <a:latin typeface="Times New Roman"/>
                <a:cs typeface="Times New Roman"/>
              </a:rPr>
              <a:t>gặp </a:t>
            </a:r>
            <a:r>
              <a:rPr sz="1400" b="1" spc="-5" dirty="0">
                <a:latin typeface="Times New Roman"/>
                <a:cs typeface="Times New Roman"/>
              </a:rPr>
              <a:t>phải tai nạn giao </a:t>
            </a:r>
            <a:r>
              <a:rPr sz="1400" b="1" spc="-5" dirty="0" err="1">
                <a:latin typeface="Times New Roman"/>
                <a:cs typeface="Times New Roman"/>
              </a:rPr>
              <a:t>thông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60" dirty="0" smtClean="0">
                <a:latin typeface="Times New Roman"/>
                <a:cs typeface="Times New Roman"/>
              </a:rPr>
              <a:t>đ</a:t>
            </a:r>
            <a:r>
              <a:rPr lang="vi-VN" sz="1400" b="1" spc="-60" dirty="0" smtClean="0">
                <a:latin typeface="Times New Roman"/>
                <a:cs typeface="Times New Roman"/>
              </a:rPr>
              <a:t>ư</a:t>
            </a:r>
            <a:r>
              <a:rPr sz="1400" b="1" spc="-60" dirty="0" err="1" smtClean="0">
                <a:latin typeface="Times New Roman"/>
                <a:cs typeface="Times New Roman"/>
              </a:rPr>
              <a:t>ờng</a:t>
            </a:r>
            <a:r>
              <a:rPr sz="1400" b="1" spc="170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bộ</a:t>
            </a:r>
            <a:endParaRPr sz="1400" dirty="0">
              <a:latin typeface="Times New Roman"/>
              <a:cs typeface="Times New Roman"/>
            </a:endParaRPr>
          </a:p>
          <a:p>
            <a:pPr marL="12700" marR="5715" lvl="3" indent="324485" algn="just">
              <a:lnSpc>
                <a:spcPct val="89400"/>
              </a:lnSpc>
              <a:spcBef>
                <a:spcPts val="655"/>
              </a:spcBef>
              <a:buAutoNum type="arabicParenR"/>
              <a:tabLst>
                <a:tab pos="538480" algn="l"/>
              </a:tabLst>
            </a:pP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dirty="0">
                <a:latin typeface="Times New Roman"/>
                <a:cs typeface="Times New Roman"/>
              </a:rPr>
              <a:t>gặp phải </a:t>
            </a:r>
            <a:r>
              <a:rPr sz="1400" spc="-5" dirty="0">
                <a:latin typeface="Times New Roman"/>
                <a:cs typeface="Times New Roman"/>
              </a:rPr>
              <a:t>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bộ, </a:t>
            </a:r>
            <a:r>
              <a:rPr sz="1400" spc="-5" dirty="0">
                <a:latin typeface="Times New Roman"/>
                <a:cs typeface="Times New Roman"/>
              </a:rPr>
              <a:t>bạn và hành khách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dừng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25" dirty="0">
                <a:latin typeface="Times New Roman"/>
                <a:cs typeface="Times New Roman"/>
              </a:rPr>
              <a:t>lại  </a:t>
            </a:r>
            <a:r>
              <a:rPr sz="1400" dirty="0">
                <a:latin typeface="Times New Roman"/>
                <a:cs typeface="Times New Roman"/>
              </a:rPr>
              <a:t>kiểm tra </a:t>
            </a:r>
            <a:r>
              <a:rPr sz="1400" spc="-5" dirty="0">
                <a:latin typeface="Times New Roman"/>
                <a:cs typeface="Times New Roman"/>
              </a:rPr>
              <a:t>thiệt hại. Cùng </a:t>
            </a:r>
            <a:r>
              <a:rPr sz="1400" dirty="0">
                <a:latin typeface="Times New Roman"/>
                <a:cs typeface="Times New Roman"/>
              </a:rPr>
              <a:t>lúc đó, phải kiểm tra khả </a:t>
            </a:r>
            <a:r>
              <a:rPr sz="1400" spc="-5" dirty="0">
                <a:latin typeface="Times New Roman"/>
                <a:cs typeface="Times New Roman"/>
              </a:rPr>
              <a:t>năng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5" dirty="0">
                <a:latin typeface="Times New Roman"/>
                <a:cs typeface="Times New Roman"/>
              </a:rPr>
              <a:t>hỏa </a:t>
            </a:r>
            <a:r>
              <a:rPr sz="1400" spc="-5" dirty="0">
                <a:latin typeface="Times New Roman"/>
                <a:cs typeface="Times New Roman"/>
              </a:rPr>
              <a:t>hoạn, </a:t>
            </a:r>
            <a:r>
              <a:rPr sz="1400" dirty="0">
                <a:latin typeface="Times New Roman"/>
                <a:cs typeface="Times New Roman"/>
              </a:rPr>
              <a:t>kiểm tra 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hoạt động </a:t>
            </a:r>
            <a:r>
              <a:rPr sz="1400" dirty="0" err="1">
                <a:latin typeface="Times New Roman"/>
                <a:cs typeface="Times New Roman"/>
              </a:rPr>
              <a:t>bình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nhiên liệu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10" dirty="0">
                <a:latin typeface="Times New Roman"/>
                <a:cs typeface="Times New Roman"/>
              </a:rPr>
              <a:t>rò </a:t>
            </a:r>
            <a:r>
              <a:rPr sz="1400" dirty="0">
                <a:latin typeface="Times New Roman"/>
                <a:cs typeface="Times New Roman"/>
              </a:rPr>
              <a:t>rỉ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lvl="3" indent="324485" algn="just">
              <a:lnSpc>
                <a:spcPts val="1500"/>
              </a:lnSpc>
              <a:spcBef>
                <a:spcPts val="620"/>
              </a:spcBef>
              <a:buAutoNum type="arabicParenR"/>
              <a:tabLst>
                <a:tab pos="535305" algn="l"/>
              </a:tabLst>
            </a:pPr>
            <a:r>
              <a:rPr sz="1400" spc="-5" dirty="0">
                <a:latin typeface="Times New Roman"/>
                <a:cs typeface="Times New Roman"/>
              </a:rPr>
              <a:t>Nếu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ai </a:t>
            </a:r>
            <a:r>
              <a:rPr sz="1400" spc="-5" dirty="0">
                <a:latin typeface="Times New Roman"/>
                <a:cs typeface="Times New Roman"/>
              </a:rPr>
              <a:t>đó </a:t>
            </a:r>
            <a:r>
              <a:rPr sz="1400" dirty="0" err="1">
                <a:latin typeface="Times New Roman"/>
                <a:cs typeface="Times New Roman"/>
              </a:rPr>
              <a:t>bị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bạn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hành khách phải </a:t>
            </a:r>
            <a:r>
              <a:rPr sz="1400" dirty="0">
                <a:latin typeface="Times New Roman"/>
                <a:cs typeface="Times New Roman"/>
              </a:rPr>
              <a:t>thực </a:t>
            </a:r>
            <a:r>
              <a:rPr sz="1400" spc="-5" dirty="0" err="1">
                <a:latin typeface="Times New Roman"/>
                <a:cs typeface="Times New Roman"/>
              </a:rPr>
              <a:t>hiện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b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quan trọng </a:t>
            </a:r>
            <a:r>
              <a:rPr sz="1400" spc="-75" dirty="0">
                <a:latin typeface="Times New Roman"/>
                <a:cs typeface="Times New Roman"/>
              </a:rPr>
              <a:t>tiếp 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chăm </a:t>
            </a:r>
            <a:r>
              <a:rPr sz="1400" dirty="0">
                <a:latin typeface="Times New Roman"/>
                <a:cs typeface="Times New Roman"/>
              </a:rPr>
              <a:t>sóc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cho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. </a:t>
            </a:r>
            <a:r>
              <a:rPr sz="1400" dirty="0">
                <a:latin typeface="Times New Roman"/>
                <a:cs typeface="Times New Roman"/>
              </a:rPr>
              <a:t>Sẽ an </a:t>
            </a:r>
            <a:r>
              <a:rPr sz="1400" spc="-5" dirty="0">
                <a:latin typeface="Times New Roman"/>
                <a:cs typeface="Times New Roman"/>
              </a:rPr>
              <a:t>toàn hơn </a:t>
            </a:r>
            <a:r>
              <a:rPr sz="1400" spc="5" dirty="0">
                <a:latin typeface="Times New Roman"/>
                <a:cs typeface="Times New Roman"/>
              </a:rPr>
              <a:t>nếu </a:t>
            </a:r>
            <a:r>
              <a:rPr sz="1400" spc="-5" dirty="0">
                <a:latin typeface="Times New Roman"/>
                <a:cs typeface="Times New Roman"/>
              </a:rPr>
              <a:t>yêu cầu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125" dirty="0">
                <a:latin typeface="Times New Roman"/>
                <a:cs typeface="Times New Roman"/>
              </a:rPr>
              <a:t>giúp  </a:t>
            </a:r>
            <a:r>
              <a:rPr sz="1400" dirty="0">
                <a:latin typeface="Times New Roman"/>
                <a:cs typeface="Times New Roman"/>
              </a:rPr>
              <a:t>đỡ từ </a:t>
            </a:r>
            <a:r>
              <a:rPr sz="1400" spc="-5" dirty="0">
                <a:latin typeface="Times New Roman"/>
                <a:cs typeface="Times New Roman"/>
              </a:rPr>
              <a:t>những hành khách khác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 err="1">
                <a:latin typeface="Times New Roman"/>
                <a:cs typeface="Times New Roman"/>
              </a:rPr>
              <a:t>một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</a:t>
            </a:r>
            <a:r>
              <a:rPr sz="1400" spc="-5" dirty="0">
                <a:latin typeface="Times New Roman"/>
                <a:cs typeface="Times New Roman"/>
              </a:rPr>
              <a:t>đi ngang qua </a:t>
            </a:r>
            <a:r>
              <a:rPr sz="1400" spc="5" dirty="0" err="1">
                <a:latin typeface="Times New Roman"/>
                <a:cs typeface="Times New Roman"/>
              </a:rPr>
              <a:t>hiện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tai </a:t>
            </a:r>
            <a:r>
              <a:rPr sz="1400" spc="-80" dirty="0">
                <a:latin typeface="Times New Roman"/>
                <a:cs typeface="Times New Roman"/>
              </a:rPr>
              <a:t>nạn,  </a:t>
            </a:r>
            <a:r>
              <a:rPr sz="1400" spc="-5" dirty="0">
                <a:latin typeface="Times New Roman"/>
                <a:cs typeface="Times New Roman"/>
              </a:rPr>
              <a:t>bởi bạn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sẽ gặp nguy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hiểm.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lvl="3" indent="324485" algn="just">
              <a:lnSpc>
                <a:spcPts val="1500"/>
              </a:lnSpc>
              <a:spcBef>
                <a:spcPts val="600"/>
              </a:spcBef>
              <a:buAutoNum type="arabicParenR"/>
              <a:tabLst>
                <a:tab pos="549275" algn="l"/>
              </a:tabLst>
            </a:pPr>
            <a:r>
              <a:rPr sz="1400" spc="-85" dirty="0" err="1" smtClean="0">
                <a:latin typeface="Times New Roman"/>
                <a:cs typeface="Times New Roman"/>
              </a:rPr>
              <a:t>Tr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 cấp </a:t>
            </a:r>
            <a:r>
              <a:rPr sz="1400" dirty="0">
                <a:latin typeface="Times New Roman"/>
                <a:cs typeface="Times New Roman"/>
              </a:rPr>
              <a:t>cứu </a:t>
            </a:r>
            <a:r>
              <a:rPr sz="1400" spc="-5" dirty="0">
                <a:latin typeface="Times New Roman"/>
                <a:cs typeface="Times New Roman"/>
              </a:rPr>
              <a:t>nạn </a:t>
            </a:r>
            <a:r>
              <a:rPr sz="1400" dirty="0">
                <a:latin typeface="Times New Roman"/>
                <a:cs typeface="Times New Roman"/>
              </a:rPr>
              <a:t>nhân, bạn hãy làm cho </a:t>
            </a:r>
            <a:r>
              <a:rPr sz="1400" dirty="0" err="1">
                <a:latin typeface="Times New Roman"/>
                <a:cs typeface="Times New Roman"/>
              </a:rPr>
              <a:t>những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</a:t>
            </a:r>
            <a:r>
              <a:rPr sz="1400" spc="-5" dirty="0">
                <a:latin typeface="Times New Roman"/>
                <a:cs typeface="Times New Roman"/>
              </a:rPr>
              <a:t>xe khác </a:t>
            </a:r>
            <a:r>
              <a:rPr sz="1400" spc="-85" dirty="0">
                <a:latin typeface="Times New Roman"/>
                <a:cs typeface="Times New Roman"/>
              </a:rPr>
              <a:t>đang  </a:t>
            </a:r>
            <a:r>
              <a:rPr sz="1400" spc="-5" dirty="0">
                <a:latin typeface="Times New Roman"/>
                <a:cs typeface="Times New Roman"/>
              </a:rPr>
              <a:t>đến </a:t>
            </a:r>
            <a:r>
              <a:rPr sz="1400" dirty="0">
                <a:latin typeface="Times New Roman"/>
                <a:cs typeface="Times New Roman"/>
              </a:rPr>
              <a:t>biết về </a:t>
            </a:r>
            <a:r>
              <a:rPr sz="1400" spc="-5" dirty="0">
                <a:latin typeface="Times New Roman"/>
                <a:cs typeface="Times New Roman"/>
              </a:rPr>
              <a:t>vụ tai nạn, </a:t>
            </a:r>
            <a:r>
              <a:rPr sz="1400" dirty="0">
                <a:latin typeface="Times New Roman"/>
                <a:cs typeface="Times New Roman"/>
              </a:rPr>
              <a:t>bằng </a:t>
            </a:r>
            <a:r>
              <a:rPr sz="1400" spc="-5" dirty="0">
                <a:latin typeface="Times New Roman"/>
                <a:cs typeface="Times New Roman"/>
              </a:rPr>
              <a:t>cách </a:t>
            </a:r>
            <a:r>
              <a:rPr sz="1400" dirty="0">
                <a:latin typeface="Times New Roman"/>
                <a:cs typeface="Times New Roman"/>
              </a:rPr>
              <a:t>đặt </a:t>
            </a:r>
            <a:r>
              <a:rPr sz="1400" spc="-5" dirty="0">
                <a:latin typeface="Times New Roman"/>
                <a:cs typeface="Times New Roman"/>
              </a:rPr>
              <a:t>biển </a:t>
            </a:r>
            <a:r>
              <a:rPr sz="1400" dirty="0">
                <a:latin typeface="Times New Roman"/>
                <a:cs typeface="Times New Roman"/>
              </a:rPr>
              <a:t>chỉ </a:t>
            </a:r>
            <a:r>
              <a:rPr sz="1400" spc="-5" dirty="0">
                <a:latin typeface="Times New Roman"/>
                <a:cs typeface="Times New Roman"/>
              </a:rPr>
              <a:t>dẫn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5" dirty="0">
                <a:latin typeface="Times New Roman"/>
                <a:cs typeface="Times New Roman"/>
              </a:rPr>
              <a:t>phía sau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 err="1">
                <a:latin typeface="Times New Roman"/>
                <a:cs typeface="Times New Roman"/>
              </a:rPr>
              <a:t>phía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tr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ớc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hiện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30" dirty="0" err="1" smtClean="0">
                <a:latin typeface="Times New Roman"/>
                <a:cs typeface="Times New Roman"/>
              </a:rPr>
              <a:t>tr</a:t>
            </a:r>
            <a:r>
              <a:rPr lang="vi-VN" sz="1400" spc="-130" dirty="0" smtClean="0">
                <a:latin typeface="Times New Roman"/>
                <a:cs typeface="Times New Roman"/>
              </a:rPr>
              <a:t>ư</a:t>
            </a:r>
            <a:r>
              <a:rPr sz="1400" spc="-130" dirty="0" err="1" smtClean="0">
                <a:latin typeface="Times New Roman"/>
                <a:cs typeface="Times New Roman"/>
              </a:rPr>
              <a:t>ờng</a:t>
            </a:r>
            <a:r>
              <a:rPr sz="1400" spc="-130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cảnh báo, ngăn chặn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va </a:t>
            </a:r>
            <a:r>
              <a:rPr sz="1400" dirty="0">
                <a:latin typeface="Times New Roman"/>
                <a:cs typeface="Times New Roman"/>
              </a:rPr>
              <a:t>chạm ở </a:t>
            </a:r>
            <a:r>
              <a:rPr sz="1400" spc="-5" dirty="0">
                <a:latin typeface="Times New Roman"/>
                <a:cs typeface="Times New Roman"/>
              </a:rPr>
              <a:t>phía </a:t>
            </a:r>
            <a:r>
              <a:rPr sz="1400" dirty="0">
                <a:latin typeface="Times New Roman"/>
                <a:cs typeface="Times New Roman"/>
              </a:rPr>
              <a:t>sau và </a:t>
            </a:r>
            <a:r>
              <a:rPr sz="1400" spc="-5" dirty="0" err="1">
                <a:latin typeface="Times New Roman"/>
                <a:cs typeface="Times New Roman"/>
              </a:rPr>
              <a:t>phía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tr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ớc</a:t>
            </a:r>
            <a:r>
              <a:rPr sz="1400" spc="-65" dirty="0">
                <a:latin typeface="Times New Roman"/>
                <a:cs typeface="Times New Roman"/>
              </a:rPr>
              <a:t>. </a:t>
            </a:r>
            <a:r>
              <a:rPr sz="1400" dirty="0">
                <a:latin typeface="Times New Roman"/>
                <a:cs typeface="Times New Roman"/>
              </a:rPr>
              <a:t>Bảo </a:t>
            </a:r>
            <a:r>
              <a:rPr sz="1400" spc="-5" dirty="0">
                <a:latin typeface="Times New Roman"/>
                <a:cs typeface="Times New Roman"/>
              </a:rPr>
              <a:t>vệ </a:t>
            </a:r>
            <a:r>
              <a:rPr sz="1400" dirty="0" err="1">
                <a:latin typeface="Times New Roman"/>
                <a:cs typeface="Times New Roman"/>
              </a:rPr>
              <a:t>hiện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125" dirty="0">
                <a:latin typeface="Times New Roman"/>
                <a:cs typeface="Times New Roman"/>
              </a:rPr>
              <a:t>của  </a:t>
            </a:r>
            <a:r>
              <a:rPr sz="1400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tai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nạn.</a:t>
            </a:r>
          </a:p>
          <a:p>
            <a:pPr marL="12700" marR="6350" lvl="3" indent="324485" algn="just">
              <a:lnSpc>
                <a:spcPts val="1500"/>
              </a:lnSpc>
              <a:spcBef>
                <a:spcPts val="600"/>
              </a:spcBef>
              <a:buAutoNum type="arabicParenR"/>
              <a:tabLst>
                <a:tab pos="544195" algn="l"/>
              </a:tabLst>
            </a:pPr>
            <a:r>
              <a:rPr sz="1400" spc="-5" dirty="0">
                <a:latin typeface="Times New Roman"/>
                <a:cs typeface="Times New Roman"/>
              </a:rPr>
              <a:t>Sau khi </a:t>
            </a:r>
            <a:r>
              <a:rPr sz="1400" dirty="0">
                <a:latin typeface="Times New Roman"/>
                <a:cs typeface="Times New Roman"/>
              </a:rPr>
              <a:t>đã bảo </a:t>
            </a:r>
            <a:r>
              <a:rPr sz="1400" spc="5" dirty="0">
                <a:latin typeface="Times New Roman"/>
                <a:cs typeface="Times New Roman"/>
              </a:rPr>
              <a:t>vệ </a:t>
            </a:r>
            <a:r>
              <a:rPr sz="1400" dirty="0" err="1">
                <a:latin typeface="Times New Roman"/>
                <a:cs typeface="Times New Roman"/>
              </a:rPr>
              <a:t>hiện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tai </a:t>
            </a:r>
            <a:r>
              <a:rPr sz="1400" dirty="0">
                <a:latin typeface="Times New Roman"/>
                <a:cs typeface="Times New Roman"/>
              </a:rPr>
              <a:t>nạn, thực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dirty="0">
                <a:latin typeface="Times New Roman"/>
                <a:cs typeface="Times New Roman"/>
              </a:rPr>
              <a:t>kiểm tra </a:t>
            </a:r>
            <a:r>
              <a:rPr sz="1400" spc="-5" dirty="0">
                <a:latin typeface="Times New Roman"/>
                <a:cs typeface="Times New Roman"/>
              </a:rPr>
              <a:t>tình </a:t>
            </a:r>
            <a:r>
              <a:rPr sz="1400" dirty="0">
                <a:latin typeface="Times New Roman"/>
                <a:cs typeface="Times New Roman"/>
              </a:rPr>
              <a:t>trạng </a:t>
            </a:r>
            <a:r>
              <a:rPr sz="1400" dirty="0" err="1">
                <a:latin typeface="Times New Roman"/>
                <a:cs typeface="Times New Roman"/>
              </a:rPr>
              <a:t>nạn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30" dirty="0" err="1" smtClean="0">
                <a:latin typeface="Times New Roman"/>
                <a:cs typeface="Times New Roman"/>
              </a:rPr>
              <a:t>nhân</a:t>
            </a:r>
            <a:r>
              <a:rPr lang="en-US" sz="1400" spc="-30" dirty="0">
                <a:latin typeface="Times New Roman"/>
                <a:cs typeface="Times New Roman"/>
              </a:rPr>
              <a:t> </a:t>
            </a:r>
            <a:r>
              <a:rPr lang="en-US" sz="1400" spc="-30" dirty="0" err="1" smtClean="0">
                <a:latin typeface="Times New Roman"/>
                <a:cs typeface="Times New Roman"/>
              </a:rPr>
              <a:t>như</a:t>
            </a:r>
            <a:r>
              <a:rPr lang="en-US" sz="1400" spc="-30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sau</a:t>
            </a:r>
            <a:r>
              <a:rPr sz="1400" spc="-5" dirty="0"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  <a:p>
            <a:pPr marL="337185" algn="just">
              <a:lnSpc>
                <a:spcPct val="100000"/>
              </a:lnSpc>
              <a:spcBef>
                <a:spcPts val="405"/>
              </a:spcBef>
            </a:pPr>
            <a:r>
              <a:rPr sz="1400" dirty="0">
                <a:latin typeface="Times New Roman"/>
                <a:cs typeface="Times New Roman"/>
              </a:rPr>
              <a:t>- Kiểm tra sự nhận </a:t>
            </a:r>
            <a:r>
              <a:rPr sz="1400" spc="-5" dirty="0">
                <a:latin typeface="Times New Roman"/>
                <a:cs typeface="Times New Roman"/>
              </a:rPr>
              <a:t>biết của nạn nhân, bằng </a:t>
            </a:r>
            <a:r>
              <a:rPr sz="1400" dirty="0">
                <a:latin typeface="Times New Roman"/>
                <a:cs typeface="Times New Roman"/>
              </a:rPr>
              <a:t>cách </a:t>
            </a:r>
            <a:r>
              <a:rPr sz="1400" spc="-5" dirty="0">
                <a:latin typeface="Times New Roman"/>
                <a:cs typeface="Times New Roman"/>
              </a:rPr>
              <a:t>nói chuyện hoặc </a:t>
            </a:r>
            <a:r>
              <a:rPr sz="1400" dirty="0">
                <a:latin typeface="Times New Roman"/>
                <a:cs typeface="Times New Roman"/>
              </a:rPr>
              <a:t>lắc vai nạn </a:t>
            </a:r>
            <a:r>
              <a:rPr sz="1400" spc="-5" dirty="0">
                <a:latin typeface="Times New Roman"/>
                <a:cs typeface="Times New Roman"/>
              </a:rPr>
              <a:t>nhân;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50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2546730" y="8749995"/>
            <a:ext cx="327850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Hình 6-1: </a:t>
            </a:r>
            <a:r>
              <a:rPr sz="1400" dirty="0">
                <a:latin typeface="Times New Roman"/>
                <a:cs typeface="Times New Roman"/>
              </a:rPr>
              <a:t>Kiểm tra sự nhận </a:t>
            </a:r>
            <a:r>
              <a:rPr sz="1400" spc="-5" dirty="0">
                <a:latin typeface="Times New Roman"/>
                <a:cs typeface="Times New Roman"/>
              </a:rPr>
              <a:t>biết của nạn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nhân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85736" y="1471018"/>
            <a:ext cx="2412931" cy="18656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18261"/>
            <a:ext cx="6245225" cy="4738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4485">
              <a:lnSpc>
                <a:spcPct val="1071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- Kiểm tra nạn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10" dirty="0">
                <a:latin typeface="Times New Roman"/>
                <a:cs typeface="Times New Roman"/>
              </a:rPr>
              <a:t>còn </a:t>
            </a:r>
            <a:r>
              <a:rPr sz="1400" dirty="0">
                <a:latin typeface="Times New Roman"/>
                <a:cs typeface="Times New Roman"/>
              </a:rPr>
              <a:t>thở </a:t>
            </a:r>
            <a:r>
              <a:rPr sz="1400" spc="-5" dirty="0">
                <a:latin typeface="Times New Roman"/>
                <a:cs typeface="Times New Roman"/>
              </a:rPr>
              <a:t>không, </a:t>
            </a:r>
            <a:r>
              <a:rPr sz="1400" dirty="0">
                <a:latin typeface="Times New Roman"/>
                <a:cs typeface="Times New Roman"/>
              </a:rPr>
              <a:t>bằng </a:t>
            </a:r>
            <a:r>
              <a:rPr sz="1400" spc="-5" dirty="0">
                <a:latin typeface="Times New Roman"/>
                <a:cs typeface="Times New Roman"/>
              </a:rPr>
              <a:t>cách lại gần </a:t>
            </a:r>
            <a:r>
              <a:rPr sz="1400" spc="-10" dirty="0">
                <a:latin typeface="Times New Roman"/>
                <a:cs typeface="Times New Roman"/>
              </a:rPr>
              <a:t>mũi </a:t>
            </a:r>
            <a:r>
              <a:rPr sz="1400" dirty="0">
                <a:latin typeface="Times New Roman"/>
                <a:cs typeface="Times New Roman"/>
              </a:rPr>
              <a:t>và mồm </a:t>
            </a:r>
            <a:r>
              <a:rPr sz="1400" dirty="0" err="1">
                <a:latin typeface="Times New Roman"/>
                <a:cs typeface="Times New Roman"/>
              </a:rPr>
              <a:t>của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4" dirty="0" smtClean="0">
                <a:latin typeface="Times New Roman"/>
                <a:cs typeface="Times New Roman"/>
              </a:rPr>
              <a:t>ng</a:t>
            </a:r>
            <a:r>
              <a:rPr lang="vi-VN" sz="1400" spc="-114" dirty="0" smtClean="0">
                <a:latin typeface="Times New Roman"/>
                <a:cs typeface="Times New Roman"/>
              </a:rPr>
              <a:t>ư</a:t>
            </a:r>
            <a:r>
              <a:rPr sz="1400" spc="-114" dirty="0" err="1" smtClean="0">
                <a:latin typeface="Times New Roman"/>
                <a:cs typeface="Times New Roman"/>
              </a:rPr>
              <a:t>ời</a:t>
            </a:r>
            <a:r>
              <a:rPr sz="1400" spc="-114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đó hoặc </a:t>
            </a:r>
            <a:r>
              <a:rPr sz="1400" spc="-5" dirty="0">
                <a:latin typeface="Times New Roman"/>
                <a:cs typeface="Times New Roman"/>
              </a:rPr>
              <a:t>quan sát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dirty="0">
                <a:latin typeface="Times New Roman"/>
                <a:cs typeface="Times New Roman"/>
              </a:rPr>
              <a:t>chuyển </a:t>
            </a:r>
            <a:r>
              <a:rPr sz="1400" spc="-5" dirty="0">
                <a:latin typeface="Times New Roman"/>
                <a:cs typeface="Times New Roman"/>
              </a:rPr>
              <a:t>động của lồng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ngực;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6616" y="3719296"/>
            <a:ext cx="5582285" cy="6350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820"/>
              </a:spcBef>
            </a:pPr>
            <a:r>
              <a:rPr sz="1400" spc="-5" dirty="0">
                <a:latin typeface="Times New Roman"/>
                <a:cs typeface="Times New Roman"/>
              </a:rPr>
              <a:t>Hình 6-2: </a:t>
            </a:r>
            <a:r>
              <a:rPr sz="1400" dirty="0">
                <a:latin typeface="Times New Roman"/>
                <a:cs typeface="Times New Roman"/>
              </a:rPr>
              <a:t>Kiểm tra hô </a:t>
            </a:r>
            <a:r>
              <a:rPr sz="1400" spc="-5" dirty="0">
                <a:latin typeface="Times New Roman"/>
                <a:cs typeface="Times New Roman"/>
              </a:rPr>
              <a:t>hấp của nạn nhân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400" dirty="0">
                <a:latin typeface="Times New Roman"/>
                <a:cs typeface="Times New Roman"/>
              </a:rPr>
              <a:t>- Kiểm tra nhịp </a:t>
            </a:r>
            <a:r>
              <a:rPr sz="1400" spc="-5" dirty="0">
                <a:latin typeface="Times New Roman"/>
                <a:cs typeface="Times New Roman"/>
              </a:rPr>
              <a:t>tim </a:t>
            </a:r>
            <a:r>
              <a:rPr sz="1400" dirty="0">
                <a:latin typeface="Times New Roman"/>
                <a:cs typeface="Times New Roman"/>
              </a:rPr>
              <a:t>đập, </a:t>
            </a:r>
            <a:r>
              <a:rPr sz="1400" spc="-5" dirty="0">
                <a:latin typeface="Times New Roman"/>
                <a:cs typeface="Times New Roman"/>
              </a:rPr>
              <a:t>bằng cách bắt mạch </a:t>
            </a:r>
            <a:r>
              <a:rPr sz="1400" spc="-10" dirty="0">
                <a:latin typeface="Times New Roman"/>
                <a:cs typeface="Times New Roman"/>
              </a:rPr>
              <a:t>cổ </a:t>
            </a:r>
            <a:r>
              <a:rPr sz="1400" dirty="0">
                <a:latin typeface="Times New Roman"/>
                <a:cs typeface="Times New Roman"/>
              </a:rPr>
              <a:t>tay hoặc </a:t>
            </a:r>
            <a:r>
              <a:rPr sz="1400" spc="-5" dirty="0">
                <a:latin typeface="Times New Roman"/>
                <a:cs typeface="Times New Roman"/>
              </a:rPr>
              <a:t>động mạch chủ </a:t>
            </a:r>
            <a:r>
              <a:rPr sz="1400" dirty="0">
                <a:latin typeface="Times New Roman"/>
                <a:cs typeface="Times New Roman"/>
              </a:rPr>
              <a:t>ở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cổ;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6462750"/>
            <a:ext cx="6245225" cy="276923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967864">
              <a:lnSpc>
                <a:spcPct val="100000"/>
              </a:lnSpc>
              <a:spcBef>
                <a:spcPts val="820"/>
              </a:spcBef>
            </a:pPr>
            <a:r>
              <a:rPr sz="1400" spc="-5" dirty="0">
                <a:latin typeface="Times New Roman"/>
                <a:cs typeface="Times New Roman"/>
              </a:rPr>
              <a:t>Hình 6-3: </a:t>
            </a:r>
            <a:r>
              <a:rPr sz="1400" dirty="0">
                <a:latin typeface="Times New Roman"/>
                <a:cs typeface="Times New Roman"/>
              </a:rPr>
              <a:t>Bắt </a:t>
            </a:r>
            <a:r>
              <a:rPr sz="1400" spc="-10" dirty="0">
                <a:latin typeface="Times New Roman"/>
                <a:cs typeface="Times New Roman"/>
              </a:rPr>
              <a:t>mạch </a:t>
            </a:r>
            <a:r>
              <a:rPr sz="1400" dirty="0">
                <a:latin typeface="Times New Roman"/>
                <a:cs typeface="Times New Roman"/>
              </a:rPr>
              <a:t>kiểm tra sự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sống</a:t>
            </a:r>
          </a:p>
          <a:p>
            <a:pPr marL="440690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441325" algn="l"/>
              </a:tabLst>
            </a:pPr>
            <a:r>
              <a:rPr sz="1400" dirty="0">
                <a:latin typeface="Times New Roman"/>
                <a:cs typeface="Times New Roman"/>
              </a:rPr>
              <a:t>Kiểm tra toàn </a:t>
            </a:r>
            <a:r>
              <a:rPr sz="1400" spc="-5" dirty="0">
                <a:latin typeface="Times New Roman"/>
                <a:cs typeface="Times New Roman"/>
              </a:rPr>
              <a:t>bộ </a:t>
            </a:r>
            <a:r>
              <a:rPr sz="1400" dirty="0">
                <a:latin typeface="Times New Roman"/>
                <a:cs typeface="Times New Roman"/>
              </a:rPr>
              <a:t>cơ thể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dirty="0">
                <a:latin typeface="Times New Roman"/>
                <a:cs typeface="Times New Roman"/>
              </a:rPr>
              <a:t>xem có </a:t>
            </a:r>
            <a:r>
              <a:rPr sz="1400" spc="5" dirty="0">
                <a:latin typeface="Times New Roman"/>
                <a:cs typeface="Times New Roman"/>
              </a:rPr>
              <a:t>chỗ </a:t>
            </a:r>
            <a:r>
              <a:rPr sz="1400" spc="-5" dirty="0">
                <a:latin typeface="Times New Roman"/>
                <a:cs typeface="Times New Roman"/>
              </a:rPr>
              <a:t>nào bị chảy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hay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không;</a:t>
            </a:r>
            <a:endParaRPr sz="1400" dirty="0">
              <a:latin typeface="Times New Roman"/>
              <a:cs typeface="Times New Roman"/>
            </a:endParaRPr>
          </a:p>
          <a:p>
            <a:pPr marL="440690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441325" algn="l"/>
              </a:tabLst>
            </a:pPr>
            <a:r>
              <a:rPr sz="1400" dirty="0">
                <a:latin typeface="Times New Roman"/>
                <a:cs typeface="Times New Roman"/>
              </a:rPr>
              <a:t>Kiểm tra </a:t>
            </a:r>
            <a:r>
              <a:rPr sz="1400" spc="5" dirty="0">
                <a:latin typeface="Times New Roman"/>
                <a:cs typeface="Times New Roman"/>
              </a:rPr>
              <a:t>xem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vật </a:t>
            </a:r>
            <a:r>
              <a:rPr sz="1400" dirty="0">
                <a:latin typeface="Times New Roman"/>
                <a:cs typeface="Times New Roman"/>
              </a:rPr>
              <a:t>thể lạ ở </a:t>
            </a:r>
            <a:r>
              <a:rPr sz="1400" spc="-5" dirty="0">
                <a:latin typeface="Times New Roman"/>
                <a:cs typeface="Times New Roman"/>
              </a:rPr>
              <a:t>mồm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nhân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không;</a:t>
            </a:r>
            <a:endParaRPr sz="1400" dirty="0">
              <a:latin typeface="Times New Roman"/>
              <a:cs typeface="Times New Roman"/>
            </a:endParaRPr>
          </a:p>
          <a:p>
            <a:pPr marL="440690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441325" algn="l"/>
              </a:tabLst>
            </a:pPr>
            <a:r>
              <a:rPr sz="1400" dirty="0">
                <a:latin typeface="Times New Roman"/>
                <a:cs typeface="Times New Roman"/>
              </a:rPr>
              <a:t>Kiểm tra các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ở cơ thể </a:t>
            </a:r>
            <a:r>
              <a:rPr sz="1400" spc="-5" dirty="0">
                <a:latin typeface="Times New Roman"/>
                <a:cs typeface="Times New Roman"/>
              </a:rPr>
              <a:t>nạn </a:t>
            </a:r>
            <a:r>
              <a:rPr sz="1400" spc="-5" dirty="0" err="1">
                <a:latin typeface="Times New Roman"/>
                <a:cs typeface="Times New Roman"/>
              </a:rPr>
              <a:t>nhân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đầu, cổ hoặc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dirty="0" err="1">
                <a:latin typeface="Times New Roman"/>
                <a:cs typeface="Times New Roman"/>
              </a:rPr>
              <a:t>khớp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x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ct val="1071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5) Nếu nạn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spc="5" dirty="0" err="1">
                <a:latin typeface="Times New Roman"/>
                <a:cs typeface="Times New Roman"/>
              </a:rPr>
              <a:t>bị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nghiêm </a:t>
            </a:r>
            <a:r>
              <a:rPr sz="1400" dirty="0">
                <a:latin typeface="Times New Roman"/>
                <a:cs typeface="Times New Roman"/>
              </a:rPr>
              <a:t>trọng, </a:t>
            </a:r>
            <a:r>
              <a:rPr sz="1400" spc="5" dirty="0">
                <a:latin typeface="Times New Roman"/>
                <a:cs typeface="Times New Roman"/>
              </a:rPr>
              <a:t>bạn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thông báo </a:t>
            </a:r>
            <a:r>
              <a:rPr sz="1400" spc="5" dirty="0">
                <a:latin typeface="Times New Roman"/>
                <a:cs typeface="Times New Roman"/>
              </a:rPr>
              <a:t>vụ </a:t>
            </a:r>
            <a:r>
              <a:rPr sz="1400" dirty="0">
                <a:latin typeface="Times New Roman"/>
                <a:cs typeface="Times New Roman"/>
              </a:rPr>
              <a:t>tai nạn </a:t>
            </a:r>
            <a:r>
              <a:rPr sz="1400" spc="-5" dirty="0">
                <a:latin typeface="Times New Roman"/>
                <a:cs typeface="Times New Roman"/>
              </a:rPr>
              <a:t>đến </a:t>
            </a:r>
            <a:r>
              <a:rPr sz="1400" spc="-45" dirty="0">
                <a:latin typeface="Times New Roman"/>
                <a:cs typeface="Times New Roman"/>
              </a:rPr>
              <a:t>cơ 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quan thi hành pháp </a:t>
            </a:r>
            <a:r>
              <a:rPr sz="1400" dirty="0">
                <a:latin typeface="Times New Roman"/>
                <a:cs typeface="Times New Roman"/>
              </a:rPr>
              <a:t>luật </a:t>
            </a:r>
            <a:r>
              <a:rPr sz="1400" spc="-5" dirty="0">
                <a:latin typeface="Times New Roman"/>
                <a:cs typeface="Times New Roman"/>
              </a:rPr>
              <a:t>gần </a:t>
            </a:r>
            <a:r>
              <a:rPr sz="1400" dirty="0">
                <a:latin typeface="Times New Roman"/>
                <a:cs typeface="Times New Roman"/>
              </a:rPr>
              <a:t>nhất </a:t>
            </a:r>
            <a:r>
              <a:rPr sz="1400" spc="-5" dirty="0">
                <a:latin typeface="Times New Roman"/>
                <a:cs typeface="Times New Roman"/>
              </a:rPr>
              <a:t>(gọi </a:t>
            </a:r>
            <a:r>
              <a:rPr sz="1400" spc="-10" dirty="0">
                <a:latin typeface="Times New Roman"/>
                <a:cs typeface="Times New Roman"/>
              </a:rPr>
              <a:t>113)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Trung </a:t>
            </a:r>
            <a:r>
              <a:rPr sz="1400" dirty="0">
                <a:latin typeface="Times New Roman"/>
                <a:cs typeface="Times New Roman"/>
              </a:rPr>
              <a:t>tâm cấp cứu </a:t>
            </a:r>
            <a:r>
              <a:rPr sz="1400" spc="-5" dirty="0">
                <a:latin typeface="Times New Roman"/>
                <a:cs typeface="Times New Roman"/>
              </a:rPr>
              <a:t>(gọi 115)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nhận  thông </a:t>
            </a:r>
            <a:r>
              <a:rPr sz="1400" spc="-10" dirty="0">
                <a:latin typeface="Times New Roman"/>
                <a:cs typeface="Times New Roman"/>
              </a:rPr>
              <a:t>tin </a:t>
            </a:r>
            <a:r>
              <a:rPr sz="1400" dirty="0">
                <a:latin typeface="Times New Roman"/>
                <a:cs typeface="Times New Roman"/>
              </a:rPr>
              <a:t>phải làm gì tiếp theo, chứ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phải di </a:t>
            </a:r>
            <a:r>
              <a:rPr sz="1400" spc="-5" dirty="0">
                <a:latin typeface="Times New Roman"/>
                <a:cs typeface="Times New Roman"/>
              </a:rPr>
              <a:t>chuyển nạn nhân </a:t>
            </a:r>
            <a:r>
              <a:rPr sz="1400" dirty="0">
                <a:latin typeface="Times New Roman"/>
                <a:cs typeface="Times New Roman"/>
              </a:rPr>
              <a:t>hoặc tự </a:t>
            </a:r>
            <a:r>
              <a:rPr sz="1400" spc="-5" dirty="0">
                <a:latin typeface="Times New Roman"/>
                <a:cs typeface="Times New Roman"/>
              </a:rPr>
              <a:t>giúp đỡ  nạn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nhân.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 err="1">
                <a:latin typeface="Times New Roman"/>
                <a:cs typeface="Times New Roman"/>
              </a:rPr>
              <a:t>Trong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khẩn cấp, khi </a:t>
            </a:r>
            <a:r>
              <a:rPr sz="1400" dirty="0">
                <a:latin typeface="Times New Roman"/>
                <a:cs typeface="Times New Roman"/>
              </a:rPr>
              <a:t>bạn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chờ đợi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spc="5" dirty="0">
                <a:latin typeface="Times New Roman"/>
                <a:cs typeface="Times New Roman"/>
              </a:rPr>
              <a:t>đỡ </a:t>
            </a:r>
            <a:r>
              <a:rPr sz="1400" spc="-5" dirty="0">
                <a:latin typeface="Times New Roman"/>
                <a:cs typeface="Times New Roman"/>
              </a:rPr>
              <a:t>của cảnh </a:t>
            </a:r>
            <a:r>
              <a:rPr sz="1400" spc="-30" dirty="0">
                <a:latin typeface="Times New Roman"/>
                <a:cs typeface="Times New Roman"/>
              </a:rPr>
              <a:t>sát,  </a:t>
            </a:r>
            <a:r>
              <a:rPr sz="1400" spc="-5" dirty="0">
                <a:latin typeface="Times New Roman"/>
                <a:cs typeface="Times New Roman"/>
              </a:rPr>
              <a:t>bạn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có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thể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5" dirty="0" err="1">
                <a:latin typeface="Times New Roman"/>
                <a:cs typeface="Times New Roman"/>
              </a:rPr>
              <a:t>bị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đến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nơi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an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toàn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để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sơ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cứu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ban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đầu.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Giữ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 err="1">
                <a:latin typeface="Times New Roman"/>
                <a:cs typeface="Times New Roman"/>
              </a:rPr>
              <a:t>cho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l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sz="1400" spc="-90" dirty="0">
                <a:latin typeface="Times New Roman"/>
                <a:cs typeface="Times New Roman"/>
              </a:rPr>
              <a:t>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245" dirty="0">
                <a:latin typeface="Times New Roman"/>
                <a:cs typeface="Times New Roman"/>
              </a:rPr>
              <a:t>cột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22750" y="4517390"/>
            <a:ext cx="2209800" cy="201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46200" y="4485640"/>
            <a:ext cx="2749550" cy="1974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51</a:t>
            </a:fld>
            <a:endParaRPr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99681" y="4461000"/>
            <a:ext cx="1267583" cy="18280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18261"/>
            <a:ext cx="6245860" cy="392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71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sống, </a:t>
            </a:r>
            <a:r>
              <a:rPr sz="1400" dirty="0" err="1">
                <a:latin typeface="Times New Roman"/>
                <a:cs typeface="Times New Roman"/>
              </a:rPr>
              <a:t>cổ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bị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thẳng hết </a:t>
            </a:r>
            <a:r>
              <a:rPr sz="1400" spc="-10" dirty="0">
                <a:latin typeface="Times New Roman"/>
                <a:cs typeface="Times New Roman"/>
              </a:rPr>
              <a:t>mức </a:t>
            </a:r>
            <a:r>
              <a:rPr sz="1400" dirty="0">
                <a:latin typeface="Times New Roman"/>
                <a:cs typeface="Times New Roman"/>
              </a:rPr>
              <a:t>có thể, </a:t>
            </a:r>
            <a:r>
              <a:rPr sz="1400" spc="-5" dirty="0">
                <a:latin typeface="Times New Roman"/>
                <a:cs typeface="Times New Roman"/>
              </a:rPr>
              <a:t>sau đó </a:t>
            </a:r>
            <a:r>
              <a:rPr sz="1400" dirty="0">
                <a:latin typeface="Times New Roman"/>
                <a:cs typeface="Times New Roman"/>
              </a:rPr>
              <a:t>thực hiện sơ </a:t>
            </a:r>
            <a:r>
              <a:rPr sz="1400" spc="-5" dirty="0">
                <a:latin typeface="Times New Roman"/>
                <a:cs typeface="Times New Roman"/>
              </a:rPr>
              <a:t>cứu </a:t>
            </a:r>
            <a:r>
              <a:rPr sz="1400" dirty="0">
                <a:latin typeface="Times New Roman"/>
                <a:cs typeface="Times New Roman"/>
              </a:rPr>
              <a:t>đầu </a:t>
            </a:r>
            <a:r>
              <a:rPr sz="1400" spc="-5" dirty="0">
                <a:latin typeface="Times New Roman"/>
                <a:cs typeface="Times New Roman"/>
              </a:rPr>
              <a:t>tiên </a:t>
            </a:r>
            <a:r>
              <a:rPr sz="1400" spc="-155" dirty="0" err="1">
                <a:latin typeface="Times New Roman"/>
                <a:cs typeface="Times New Roman"/>
              </a:rPr>
              <a:t>và</a:t>
            </a:r>
            <a:r>
              <a:rPr sz="1400" spc="-155" dirty="0">
                <a:latin typeface="Times New Roman"/>
                <a:cs typeface="Times New Roman"/>
              </a:rPr>
              <a:t> 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bệnh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viện.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ct val="1071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6) Nếu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spc="-5" dirty="0" err="1">
                <a:latin typeface="Times New Roman"/>
                <a:cs typeface="Times New Roman"/>
              </a:rPr>
              <a:t>chấn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tổn </a:t>
            </a:r>
            <a:r>
              <a:rPr sz="1400" dirty="0">
                <a:latin typeface="Times New Roman"/>
                <a:cs typeface="Times New Roman"/>
              </a:rPr>
              <a:t>thất nhẹ, bạn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di </a:t>
            </a:r>
            <a:r>
              <a:rPr sz="1400" spc="-5" dirty="0">
                <a:latin typeface="Times New Roman"/>
                <a:cs typeface="Times New Roman"/>
              </a:rPr>
              <a:t>chuyển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35" dirty="0">
                <a:latin typeface="Times New Roman"/>
                <a:cs typeface="Times New Roman"/>
              </a:rPr>
              <a:t>của  </a:t>
            </a:r>
            <a:r>
              <a:rPr sz="1400" spc="-5" dirty="0">
                <a:latin typeface="Times New Roman"/>
                <a:cs typeface="Times New Roman"/>
              </a:rPr>
              <a:t>mình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nạn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nhân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đến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nơi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an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toàn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để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tránh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làm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cản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trở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các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giao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thông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đang </a:t>
            </a:r>
            <a:r>
              <a:rPr sz="1400" dirty="0">
                <a:latin typeface="Times New Roman"/>
                <a:cs typeface="Times New Roman"/>
              </a:rPr>
              <a:t>đến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gần.</a:t>
            </a:r>
          </a:p>
          <a:p>
            <a:pPr marL="12700" algn="just">
              <a:lnSpc>
                <a:spcPct val="100000"/>
              </a:lnSpc>
              <a:spcBef>
                <a:spcPts val="720"/>
              </a:spcBef>
            </a:pPr>
            <a:r>
              <a:rPr sz="1400" b="1" spc="-5" dirty="0">
                <a:latin typeface="Times New Roman"/>
                <a:cs typeface="Times New Roman"/>
              </a:rPr>
              <a:t>6.1.2. </a:t>
            </a:r>
            <a:r>
              <a:rPr sz="1400" b="1" spc="-5" dirty="0" err="1">
                <a:latin typeface="Times New Roman"/>
                <a:cs typeface="Times New Roman"/>
              </a:rPr>
              <a:t>Các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75" dirty="0" smtClean="0">
                <a:latin typeface="Times New Roman"/>
                <a:cs typeface="Times New Roman"/>
              </a:rPr>
              <a:t>b</a:t>
            </a:r>
            <a:r>
              <a:rPr lang="vi-VN" sz="1400" b="1" spc="-75" dirty="0" smtClean="0">
                <a:latin typeface="Times New Roman"/>
                <a:cs typeface="Times New Roman"/>
              </a:rPr>
              <a:t>ư</a:t>
            </a:r>
            <a:r>
              <a:rPr sz="1400" b="1" spc="-75" dirty="0" err="1" smtClean="0">
                <a:latin typeface="Times New Roman"/>
                <a:cs typeface="Times New Roman"/>
              </a:rPr>
              <a:t>ớc</a:t>
            </a:r>
            <a:r>
              <a:rPr sz="1400" b="1" spc="-75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sơ </a:t>
            </a:r>
            <a:r>
              <a:rPr sz="1400" b="1" spc="-5" dirty="0">
                <a:latin typeface="Times New Roman"/>
                <a:cs typeface="Times New Roman"/>
              </a:rPr>
              <a:t>cứu </a:t>
            </a:r>
            <a:r>
              <a:rPr sz="1400" b="1" dirty="0">
                <a:latin typeface="Times New Roman"/>
                <a:cs typeface="Times New Roman"/>
              </a:rPr>
              <a:t>ban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đầu</a:t>
            </a:r>
            <a:endParaRPr sz="1400" dirty="0">
              <a:latin typeface="Times New Roman"/>
              <a:cs typeface="Times New Roman"/>
            </a:endParaRPr>
          </a:p>
          <a:p>
            <a:pPr marL="337185" marR="5715" algn="just">
              <a:lnSpc>
                <a:spcPct val="107100"/>
              </a:lnSpc>
              <a:spcBef>
                <a:spcPts val="600"/>
              </a:spcBef>
            </a:pPr>
            <a:r>
              <a:rPr sz="1400" i="1" dirty="0">
                <a:latin typeface="Times New Roman"/>
                <a:cs typeface="Times New Roman"/>
              </a:rPr>
              <a:t>6.1.2.1- </a:t>
            </a:r>
            <a:r>
              <a:rPr sz="1400" i="1" spc="-5" dirty="0">
                <a:latin typeface="Times New Roman"/>
                <a:cs typeface="Times New Roman"/>
              </a:rPr>
              <a:t>Thực hiện </a:t>
            </a:r>
            <a:r>
              <a:rPr sz="1400" i="1" dirty="0">
                <a:latin typeface="Times New Roman"/>
                <a:cs typeface="Times New Roman"/>
              </a:rPr>
              <a:t>đặt </a:t>
            </a:r>
            <a:r>
              <a:rPr sz="1400" i="1" spc="-5" dirty="0">
                <a:latin typeface="Times New Roman"/>
                <a:cs typeface="Times New Roman"/>
              </a:rPr>
              <a:t>người </a:t>
            </a:r>
            <a:r>
              <a:rPr sz="1400" i="1" dirty="0">
                <a:latin typeface="Times New Roman"/>
                <a:cs typeface="Times New Roman"/>
              </a:rPr>
              <a:t>bị </a:t>
            </a:r>
            <a:r>
              <a:rPr sz="1400" i="1" spc="-5" dirty="0">
                <a:latin typeface="Times New Roman"/>
                <a:cs typeface="Times New Roman"/>
              </a:rPr>
              <a:t>thương xuống </a:t>
            </a:r>
            <a:r>
              <a:rPr sz="1400" i="1" dirty="0">
                <a:latin typeface="Times New Roman"/>
                <a:cs typeface="Times New Roman"/>
              </a:rPr>
              <a:t>để có thể thở một </a:t>
            </a:r>
            <a:r>
              <a:rPr sz="1400" i="1" spc="-10" dirty="0">
                <a:latin typeface="Times New Roman"/>
                <a:cs typeface="Times New Roman"/>
              </a:rPr>
              <a:t>cách </a:t>
            </a:r>
            <a:r>
              <a:rPr sz="1400" i="1" spc="-5" dirty="0">
                <a:latin typeface="Times New Roman"/>
                <a:cs typeface="Times New Roman"/>
              </a:rPr>
              <a:t>thuận lợi  </a:t>
            </a:r>
            <a:r>
              <a:rPr sz="1400" i="1" dirty="0">
                <a:latin typeface="Times New Roman"/>
                <a:cs typeface="Times New Roman"/>
              </a:rPr>
              <a:t>nhất.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24485" algn="just">
              <a:lnSpc>
                <a:spcPct val="107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spc="5" dirty="0">
                <a:latin typeface="Times New Roman"/>
                <a:cs typeface="Times New Roman"/>
              </a:rPr>
              <a:t>bạn </a:t>
            </a:r>
            <a:r>
              <a:rPr sz="1400" spc="-5" dirty="0" err="1">
                <a:latin typeface="Times New Roman"/>
                <a:cs typeface="Times New Roman"/>
              </a:rPr>
              <a:t>đặt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xuống, </a:t>
            </a:r>
            <a:r>
              <a:rPr sz="1400" dirty="0">
                <a:latin typeface="Times New Roman"/>
                <a:cs typeface="Times New Roman"/>
              </a:rPr>
              <a:t>bạn phải làm </a:t>
            </a:r>
            <a:r>
              <a:rPr sz="1400" spc="5" dirty="0">
                <a:latin typeface="Times New Roman"/>
                <a:cs typeface="Times New Roman"/>
              </a:rPr>
              <a:t>thế </a:t>
            </a:r>
            <a:r>
              <a:rPr sz="1400" dirty="0">
                <a:latin typeface="Times New Roman"/>
                <a:cs typeface="Times New Roman"/>
              </a:rPr>
              <a:t>nào </a:t>
            </a:r>
            <a:r>
              <a:rPr sz="1400" spc="-5" dirty="0">
                <a:latin typeface="Times New Roman"/>
                <a:cs typeface="Times New Roman"/>
              </a:rPr>
              <a:t>đặt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thế </a:t>
            </a:r>
            <a:r>
              <a:rPr sz="1400" spc="-5" dirty="0">
                <a:latin typeface="Times New Roman"/>
                <a:cs typeface="Times New Roman"/>
              </a:rPr>
              <a:t>đúng </a:t>
            </a:r>
            <a:r>
              <a:rPr sz="1400" spc="-95" dirty="0">
                <a:latin typeface="Times New Roman"/>
                <a:cs typeface="Times New Roman"/>
              </a:rPr>
              <a:t>(</a:t>
            </a:r>
            <a:r>
              <a:rPr sz="1400" spc="-95" dirty="0" err="1">
                <a:latin typeface="Times New Roman"/>
                <a:cs typeface="Times New Roman"/>
              </a:rPr>
              <a:t>thông</a:t>
            </a:r>
            <a:r>
              <a:rPr sz="1400" spc="-95" dirty="0">
                <a:latin typeface="Times New Roman"/>
                <a:cs typeface="Times New Roman"/>
              </a:rPr>
              <a:t> 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nằm ngửa, đầu </a:t>
            </a:r>
            <a:r>
              <a:rPr sz="1400" spc="-5" dirty="0">
                <a:latin typeface="Times New Roman"/>
                <a:cs typeface="Times New Roman"/>
              </a:rPr>
              <a:t>thấp nghiêng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bên) </a:t>
            </a:r>
            <a:r>
              <a:rPr sz="1400" dirty="0" err="1">
                <a:latin typeface="Times New Roman"/>
                <a:cs typeface="Times New Roman"/>
              </a:rPr>
              <a:t>để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có thể thở </a:t>
            </a:r>
            <a:r>
              <a:rPr sz="1400" spc="-195" dirty="0">
                <a:latin typeface="Times New Roman"/>
                <a:cs typeface="Times New Roman"/>
              </a:rPr>
              <a:t>một  </a:t>
            </a:r>
            <a:r>
              <a:rPr sz="1400" dirty="0">
                <a:latin typeface="Times New Roman"/>
                <a:cs typeface="Times New Roman"/>
              </a:rPr>
              <a:t>cách </a:t>
            </a:r>
            <a:r>
              <a:rPr sz="1400" spc="-5" dirty="0">
                <a:latin typeface="Times New Roman"/>
                <a:cs typeface="Times New Roman"/>
              </a:rPr>
              <a:t>thuận lợi </a:t>
            </a:r>
            <a:r>
              <a:rPr sz="1400" dirty="0">
                <a:latin typeface="Times New Roman"/>
                <a:cs typeface="Times New Roman"/>
              </a:rPr>
              <a:t>nhất </a:t>
            </a:r>
            <a:r>
              <a:rPr sz="1400" spc="-10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không làm </a:t>
            </a:r>
            <a:r>
              <a:rPr sz="1400" spc="5" dirty="0">
                <a:latin typeface="Times New Roman"/>
                <a:cs typeface="Times New Roman"/>
              </a:rPr>
              <a:t>trầm </a:t>
            </a:r>
            <a:r>
              <a:rPr sz="1400" dirty="0">
                <a:latin typeface="Times New Roman"/>
                <a:cs typeface="Times New Roman"/>
              </a:rPr>
              <a:t>trọng </a:t>
            </a:r>
            <a:r>
              <a:rPr sz="1400" spc="-5" dirty="0">
                <a:latin typeface="Times New Roman"/>
                <a:cs typeface="Times New Roman"/>
              </a:rPr>
              <a:t>thêm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368300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 err="1">
                <a:latin typeface="Times New Roman"/>
                <a:cs typeface="Times New Roman"/>
              </a:rPr>
              <a:t>Khi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còn nhận </a:t>
            </a:r>
            <a:r>
              <a:rPr sz="1400" dirty="0" err="1">
                <a:latin typeface="Times New Roman"/>
                <a:cs typeface="Times New Roman"/>
              </a:rPr>
              <a:t>thức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ợc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hãy </a:t>
            </a:r>
            <a:r>
              <a:rPr sz="1400" spc="5" dirty="0">
                <a:latin typeface="Times New Roman"/>
                <a:cs typeface="Times New Roman"/>
              </a:rPr>
              <a:t>đặt </a:t>
            </a:r>
            <a:r>
              <a:rPr sz="1400" spc="-5" dirty="0">
                <a:latin typeface="Times New Roman"/>
                <a:cs typeface="Times New Roman"/>
              </a:rPr>
              <a:t>họ </a:t>
            </a:r>
            <a:r>
              <a:rPr sz="1400" dirty="0" err="1">
                <a:latin typeface="Times New Roman"/>
                <a:cs typeface="Times New Roman"/>
              </a:rPr>
              <a:t>nằm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ở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tư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spc="5" dirty="0" err="1" smtClean="0">
                <a:latin typeface="Times New Roman"/>
                <a:cs typeface="Times New Roman"/>
              </a:rPr>
              <a:t>thế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nằm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nghiêng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để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dễ hô hấp.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 err="1">
                <a:latin typeface="Times New Roman"/>
                <a:cs typeface="Times New Roman"/>
              </a:rPr>
              <a:t>Nếu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bị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 còn </a:t>
            </a:r>
            <a:r>
              <a:rPr sz="1400" dirty="0">
                <a:latin typeface="Times New Roman"/>
                <a:cs typeface="Times New Roman"/>
              </a:rPr>
              <a:t>nhận </a:t>
            </a:r>
            <a:r>
              <a:rPr sz="1400" spc="-5" dirty="0" err="1">
                <a:latin typeface="Times New Roman"/>
                <a:cs typeface="Times New Roman"/>
              </a:rPr>
              <a:t>thức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ợc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hãy </a:t>
            </a:r>
            <a:r>
              <a:rPr sz="1400" dirty="0" err="1">
                <a:latin typeface="Times New Roman"/>
                <a:cs typeface="Times New Roman"/>
              </a:rPr>
              <a:t>đặt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đó </a:t>
            </a:r>
            <a:r>
              <a:rPr sz="1400" spc="5" dirty="0" err="1">
                <a:latin typeface="Times New Roman"/>
                <a:cs typeface="Times New Roman"/>
              </a:rPr>
              <a:t>nằm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ngửa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để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chuẩn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hô hấp nhân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tạo.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6310350"/>
            <a:ext cx="6245225" cy="2067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185" marR="335280" indent="88265" algn="just">
              <a:lnSpc>
                <a:spcPct val="107100"/>
              </a:lnSpc>
              <a:spcBef>
                <a:spcPts val="100"/>
              </a:spcBef>
              <a:tabLst>
                <a:tab pos="3647440" algn="l"/>
              </a:tabLst>
            </a:pPr>
            <a:r>
              <a:rPr sz="1400" spc="-5" dirty="0" err="1">
                <a:latin typeface="Times New Roman"/>
                <a:cs typeface="Times New Roman"/>
              </a:rPr>
              <a:t>Khi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còn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nhận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thức	</a:t>
            </a:r>
            <a:r>
              <a:rPr sz="1400" spc="-5" dirty="0" err="1">
                <a:latin typeface="Times New Roman"/>
                <a:cs typeface="Times New Roman"/>
              </a:rPr>
              <a:t>Khi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-140" dirty="0">
                <a:latin typeface="Times New Roman"/>
                <a:cs typeface="Times New Roman"/>
              </a:rPr>
              <a:t>còn  </a:t>
            </a:r>
            <a:r>
              <a:rPr sz="1400" dirty="0">
                <a:latin typeface="Times New Roman"/>
                <a:cs typeface="Times New Roman"/>
              </a:rPr>
              <a:t>nhận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thức</a:t>
            </a:r>
          </a:p>
          <a:p>
            <a:pPr marL="1033144" algn="just">
              <a:lnSpc>
                <a:spcPct val="100000"/>
              </a:lnSpc>
              <a:spcBef>
                <a:spcPts val="720"/>
              </a:spcBef>
            </a:pPr>
            <a:r>
              <a:rPr sz="1400" spc="-5" dirty="0">
                <a:latin typeface="Times New Roman"/>
                <a:cs typeface="Times New Roman"/>
              </a:rPr>
              <a:t>Hình 6-4: </a:t>
            </a:r>
            <a:r>
              <a:rPr sz="1400" spc="-5" dirty="0" err="1">
                <a:latin typeface="Times New Roman"/>
                <a:cs typeface="Times New Roman"/>
              </a:rPr>
              <a:t>Đặt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bị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thở </a:t>
            </a:r>
            <a:r>
              <a:rPr sz="1400" spc="-5" dirty="0">
                <a:latin typeface="Times New Roman"/>
                <a:cs typeface="Times New Roman"/>
              </a:rPr>
              <a:t>thuận lợi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nhất</a:t>
            </a:r>
          </a:p>
          <a:p>
            <a:pPr marL="337185" algn="just">
              <a:lnSpc>
                <a:spcPct val="100000"/>
              </a:lnSpc>
              <a:spcBef>
                <a:spcPts val="720"/>
              </a:spcBef>
            </a:pPr>
            <a:r>
              <a:rPr sz="1400" i="1" dirty="0">
                <a:latin typeface="Times New Roman"/>
                <a:cs typeface="Times New Roman"/>
              </a:rPr>
              <a:t>6.1.2.2- </a:t>
            </a:r>
            <a:r>
              <a:rPr sz="1400" i="1" spc="-5" dirty="0">
                <a:latin typeface="Times New Roman"/>
                <a:cs typeface="Times New Roman"/>
              </a:rPr>
              <a:t>Trường </a:t>
            </a:r>
            <a:r>
              <a:rPr sz="1400" i="1" dirty="0">
                <a:latin typeface="Times New Roman"/>
                <a:cs typeface="Times New Roman"/>
              </a:rPr>
              <a:t>hợp </a:t>
            </a:r>
            <a:r>
              <a:rPr sz="1400" i="1" spc="-5" dirty="0">
                <a:latin typeface="Times New Roman"/>
                <a:cs typeface="Times New Roman"/>
              </a:rPr>
              <a:t>người bị thương không còn </a:t>
            </a:r>
            <a:r>
              <a:rPr sz="1400" i="1" dirty="0">
                <a:latin typeface="Times New Roman"/>
                <a:cs typeface="Times New Roman"/>
              </a:rPr>
              <a:t>hô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hấp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ct val="107200"/>
              </a:lnSpc>
              <a:spcBef>
                <a:spcPts val="595"/>
              </a:spcBef>
            </a:pPr>
            <a:r>
              <a:rPr sz="1400" spc="-5" dirty="0" err="1">
                <a:latin typeface="Times New Roman"/>
                <a:cs typeface="Times New Roman"/>
              </a:rPr>
              <a:t>Khi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-10" dirty="0">
                <a:latin typeface="Times New Roman"/>
                <a:cs typeface="Times New Roman"/>
              </a:rPr>
              <a:t>còn </a:t>
            </a:r>
            <a:r>
              <a:rPr sz="1400" dirty="0">
                <a:latin typeface="Times New Roman"/>
                <a:cs typeface="Times New Roman"/>
              </a:rPr>
              <a:t>nhận </a:t>
            </a:r>
            <a:r>
              <a:rPr sz="1400" spc="-5" dirty="0" err="1">
                <a:latin typeface="Times New Roman"/>
                <a:cs typeface="Times New Roman"/>
              </a:rPr>
              <a:t>thức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ợc</a:t>
            </a:r>
            <a:r>
              <a:rPr sz="1400" spc="-8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không còn hô </a:t>
            </a:r>
            <a:r>
              <a:rPr sz="1400" dirty="0">
                <a:latin typeface="Times New Roman"/>
                <a:cs typeface="Times New Roman"/>
              </a:rPr>
              <a:t>hấp hay </a:t>
            </a:r>
            <a:r>
              <a:rPr sz="1400" spc="-265" dirty="0">
                <a:latin typeface="Times New Roman"/>
                <a:cs typeface="Times New Roman"/>
              </a:rPr>
              <a:t>hô  </a:t>
            </a:r>
            <a:r>
              <a:rPr sz="1400" spc="-5" dirty="0">
                <a:latin typeface="Times New Roman"/>
                <a:cs typeface="Times New Roman"/>
              </a:rPr>
              <a:t>hấp khó khăn,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dirty="0" err="1">
                <a:latin typeface="Times New Roman"/>
                <a:cs typeface="Times New Roman"/>
              </a:rPr>
              <a:t>đặt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đó </a:t>
            </a:r>
            <a:r>
              <a:rPr sz="1400" spc="5" dirty="0">
                <a:latin typeface="Times New Roman"/>
                <a:cs typeface="Times New Roman"/>
              </a:rPr>
              <a:t>nằm </a:t>
            </a:r>
            <a:r>
              <a:rPr sz="1400" dirty="0">
                <a:latin typeface="Times New Roman"/>
                <a:cs typeface="Times New Roman"/>
              </a:rPr>
              <a:t>ngửa </a:t>
            </a:r>
            <a:r>
              <a:rPr sz="1400" spc="-10" dirty="0">
                <a:latin typeface="Times New Roman"/>
                <a:cs typeface="Times New Roman"/>
              </a:rPr>
              <a:t>mặt </a:t>
            </a:r>
            <a:r>
              <a:rPr sz="1400" dirty="0">
                <a:latin typeface="Times New Roman"/>
                <a:cs typeface="Times New Roman"/>
              </a:rPr>
              <a:t>lên, duy trì sự </a:t>
            </a:r>
            <a:r>
              <a:rPr sz="1400" spc="-5" dirty="0">
                <a:latin typeface="Times New Roman"/>
                <a:cs typeface="Times New Roman"/>
              </a:rPr>
              <a:t>sống cho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20" dirty="0">
                <a:latin typeface="Times New Roman"/>
                <a:cs typeface="Times New Roman"/>
              </a:rPr>
              <a:t>nhân  </a:t>
            </a:r>
            <a:r>
              <a:rPr sz="1400" spc="-5" dirty="0">
                <a:latin typeface="Times New Roman"/>
                <a:cs typeface="Times New Roman"/>
              </a:rPr>
              <a:t>bằng </a:t>
            </a:r>
            <a:r>
              <a:rPr sz="1400" dirty="0">
                <a:latin typeface="Times New Roman"/>
                <a:cs typeface="Times New Roman"/>
              </a:rPr>
              <a:t>các biện </a:t>
            </a:r>
            <a:r>
              <a:rPr sz="1400" spc="-10" dirty="0">
                <a:latin typeface="Times New Roman"/>
                <a:cs typeface="Times New Roman"/>
              </a:rPr>
              <a:t>pháp: </a:t>
            </a:r>
            <a:r>
              <a:rPr sz="1400" spc="-5" dirty="0">
                <a:latin typeface="Times New Roman"/>
                <a:cs typeface="Times New Roman"/>
              </a:rPr>
              <a:t>Khai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thở, hút </a:t>
            </a:r>
            <a:r>
              <a:rPr sz="1400" spc="5" dirty="0">
                <a:latin typeface="Times New Roman"/>
                <a:cs typeface="Times New Roman"/>
              </a:rPr>
              <a:t>đờm </a:t>
            </a:r>
            <a:r>
              <a:rPr sz="1400" dirty="0">
                <a:latin typeface="Times New Roman"/>
                <a:cs typeface="Times New Roman"/>
              </a:rPr>
              <a:t>dãi, </a:t>
            </a:r>
            <a:r>
              <a:rPr sz="1400" spc="-10" dirty="0">
                <a:latin typeface="Times New Roman"/>
                <a:cs typeface="Times New Roman"/>
              </a:rPr>
              <a:t>móc </a:t>
            </a:r>
            <a:r>
              <a:rPr sz="1400" dirty="0">
                <a:latin typeface="Times New Roman"/>
                <a:cs typeface="Times New Roman"/>
              </a:rPr>
              <a:t>họng </a:t>
            </a:r>
            <a:r>
              <a:rPr sz="1400" spc="5" dirty="0">
                <a:latin typeface="Times New Roman"/>
                <a:cs typeface="Times New Roman"/>
              </a:rPr>
              <a:t>lấy </a:t>
            </a:r>
            <a:r>
              <a:rPr sz="1400" dirty="0">
                <a:latin typeface="Times New Roman"/>
                <a:cs typeface="Times New Roman"/>
              </a:rPr>
              <a:t>dị </a:t>
            </a:r>
            <a:r>
              <a:rPr sz="1400" spc="-5" dirty="0">
                <a:latin typeface="Times New Roman"/>
                <a:cs typeface="Times New Roman"/>
              </a:rPr>
              <a:t>vật, </a:t>
            </a:r>
            <a:r>
              <a:rPr sz="1400" spc="-30" dirty="0">
                <a:latin typeface="Times New Roman"/>
                <a:cs typeface="Times New Roman"/>
              </a:rPr>
              <a:t>v.v…  </a:t>
            </a:r>
            <a:r>
              <a:rPr sz="1400" dirty="0">
                <a:latin typeface="Times New Roman"/>
                <a:cs typeface="Times New Roman"/>
              </a:rPr>
              <a:t>kiểm tra xem có vật thể </a:t>
            </a:r>
            <a:r>
              <a:rPr sz="1400" spc="-5" dirty="0">
                <a:latin typeface="Times New Roman"/>
                <a:cs typeface="Times New Roman"/>
              </a:rPr>
              <a:t>lạ </a:t>
            </a:r>
            <a:r>
              <a:rPr sz="1400" dirty="0">
                <a:latin typeface="Times New Roman"/>
                <a:cs typeface="Times New Roman"/>
              </a:rPr>
              <a:t>hay chất </a:t>
            </a:r>
            <a:r>
              <a:rPr sz="1400" spc="-5" dirty="0">
                <a:latin typeface="Times New Roman"/>
                <a:cs typeface="Times New Roman"/>
              </a:rPr>
              <a:t>nôn </a:t>
            </a:r>
            <a:r>
              <a:rPr sz="1400" spc="-10" dirty="0">
                <a:latin typeface="Times New Roman"/>
                <a:cs typeface="Times New Roman"/>
              </a:rPr>
              <a:t>mửa </a:t>
            </a:r>
            <a:r>
              <a:rPr sz="1400" dirty="0">
                <a:latin typeface="Times New Roman"/>
                <a:cs typeface="Times New Roman"/>
              </a:rPr>
              <a:t>nào </a:t>
            </a:r>
            <a:r>
              <a:rPr sz="1400" spc="-5" dirty="0">
                <a:latin typeface="Times New Roman"/>
                <a:cs typeface="Times New Roman"/>
              </a:rPr>
              <a:t>đó </a:t>
            </a:r>
            <a:r>
              <a:rPr sz="1400" spc="-10" dirty="0">
                <a:latin typeface="Times New Roman"/>
                <a:cs typeface="Times New Roman"/>
              </a:rPr>
              <a:t>còn </a:t>
            </a:r>
            <a:r>
              <a:rPr sz="1400" dirty="0">
                <a:latin typeface="Times New Roman"/>
                <a:cs typeface="Times New Roman"/>
              </a:rPr>
              <a:t>mắc ở </a:t>
            </a:r>
            <a:r>
              <a:rPr sz="1400" spc="-5" dirty="0">
                <a:latin typeface="Times New Roman"/>
                <a:cs typeface="Times New Roman"/>
              </a:rPr>
              <a:t>trong cổ họng </a:t>
            </a:r>
            <a:r>
              <a:rPr sz="1400" dirty="0">
                <a:latin typeface="Times New Roman"/>
                <a:cs typeface="Times New Roman"/>
              </a:rPr>
              <a:t>hay  </a:t>
            </a:r>
            <a:r>
              <a:rPr sz="1400" spc="-5" dirty="0">
                <a:latin typeface="Times New Roman"/>
                <a:cs typeface="Times New Roman"/>
              </a:rPr>
              <a:t>không.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79500" y="4860290"/>
            <a:ext cx="3054389" cy="923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52</a:t>
            </a:fld>
            <a:endParaRPr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518261"/>
            <a:ext cx="6245225" cy="2388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24485" algn="just">
              <a:lnSpc>
                <a:spcPct val="1072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Nếu </a:t>
            </a:r>
            <a:r>
              <a:rPr sz="1400" dirty="0">
                <a:latin typeface="Times New Roman"/>
                <a:cs typeface="Times New Roman"/>
              </a:rPr>
              <a:t>có vật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dirty="0">
                <a:latin typeface="Times New Roman"/>
                <a:cs typeface="Times New Roman"/>
              </a:rPr>
              <a:t>lạ </a:t>
            </a:r>
            <a:r>
              <a:rPr sz="1400" spc="-10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cổ </a:t>
            </a:r>
            <a:r>
              <a:rPr sz="1400" spc="-5" dirty="0">
                <a:latin typeface="Times New Roman"/>
                <a:cs typeface="Times New Roman"/>
              </a:rPr>
              <a:t>họng, nghiêng </a:t>
            </a:r>
            <a:r>
              <a:rPr sz="1400" dirty="0">
                <a:latin typeface="Times New Roman"/>
                <a:cs typeface="Times New Roman"/>
              </a:rPr>
              <a:t>đầu </a:t>
            </a:r>
            <a:r>
              <a:rPr sz="1400" spc="-5" dirty="0">
                <a:latin typeface="Times New Roman"/>
                <a:cs typeface="Times New Roman"/>
              </a:rPr>
              <a:t>nạn nhân sang </a:t>
            </a:r>
            <a:r>
              <a:rPr sz="1400" dirty="0">
                <a:latin typeface="Times New Roman"/>
                <a:cs typeface="Times New Roman"/>
              </a:rPr>
              <a:t>một </a:t>
            </a:r>
            <a:r>
              <a:rPr sz="1400" spc="-5" dirty="0">
                <a:latin typeface="Times New Roman"/>
                <a:cs typeface="Times New Roman"/>
              </a:rPr>
              <a:t>bên, </a:t>
            </a:r>
            <a:r>
              <a:rPr sz="1400" dirty="0">
                <a:latin typeface="Times New Roman"/>
                <a:cs typeface="Times New Roman"/>
              </a:rPr>
              <a:t>và lấy nó ra  </a:t>
            </a:r>
            <a:r>
              <a:rPr sz="1400" spc="-5" dirty="0">
                <a:latin typeface="Times New Roman"/>
                <a:cs typeface="Times New Roman"/>
              </a:rPr>
              <a:t>bằng cách </a:t>
            </a:r>
            <a:r>
              <a:rPr sz="1400" spc="-10" dirty="0">
                <a:latin typeface="Times New Roman"/>
                <a:cs typeface="Times New Roman"/>
              </a:rPr>
              <a:t>móc </a:t>
            </a:r>
            <a:r>
              <a:rPr sz="1400" spc="-5" dirty="0">
                <a:latin typeface="Times New Roman"/>
                <a:cs typeface="Times New Roman"/>
              </a:rPr>
              <a:t>ngón </a:t>
            </a:r>
            <a:r>
              <a:rPr sz="1400" dirty="0">
                <a:latin typeface="Times New Roman"/>
                <a:cs typeface="Times New Roman"/>
              </a:rPr>
              <a:t>tay vào </a:t>
            </a:r>
            <a:r>
              <a:rPr sz="1400" spc="10" dirty="0">
                <a:latin typeface="Times New Roman"/>
                <a:cs typeface="Times New Roman"/>
              </a:rPr>
              <a:t>cổ </a:t>
            </a:r>
            <a:r>
              <a:rPr sz="1400" spc="-5" dirty="0">
                <a:latin typeface="Times New Roman"/>
                <a:cs typeface="Times New Roman"/>
              </a:rPr>
              <a:t>họng. Sau khi </a:t>
            </a:r>
            <a:r>
              <a:rPr sz="1400" dirty="0">
                <a:latin typeface="Times New Roman"/>
                <a:cs typeface="Times New Roman"/>
              </a:rPr>
              <a:t>tạo </a:t>
            </a:r>
            <a:r>
              <a:rPr sz="1400" dirty="0" err="1">
                <a:latin typeface="Times New Roman"/>
                <a:cs typeface="Times New Roman"/>
              </a:rPr>
              <a:t>ra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lỗ thoáng khí, </a:t>
            </a:r>
            <a:r>
              <a:rPr sz="1400" dirty="0">
                <a:latin typeface="Times New Roman"/>
                <a:cs typeface="Times New Roman"/>
              </a:rPr>
              <a:t>thực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spc="-40" dirty="0">
                <a:latin typeface="Times New Roman"/>
                <a:cs typeface="Times New Roman"/>
              </a:rPr>
              <a:t>hô  </a:t>
            </a:r>
            <a:r>
              <a:rPr sz="1400" spc="-5" dirty="0">
                <a:latin typeface="Times New Roman"/>
                <a:cs typeface="Times New Roman"/>
              </a:rPr>
              <a:t>hấp nhân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tạo.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thì hô hấp nhân </a:t>
            </a:r>
            <a:r>
              <a:rPr sz="1400" dirty="0">
                <a:latin typeface="Times New Roman"/>
                <a:cs typeface="Times New Roman"/>
              </a:rPr>
              <a:t>tạo bằng cách </a:t>
            </a:r>
            <a:r>
              <a:rPr sz="1400" spc="-5" dirty="0">
                <a:latin typeface="Times New Roman"/>
                <a:cs typeface="Times New Roman"/>
              </a:rPr>
              <a:t>miệng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miệng,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cấp </a:t>
            </a:r>
            <a:r>
              <a:rPr sz="1400" spc="-105" dirty="0">
                <a:latin typeface="Times New Roman"/>
                <a:cs typeface="Times New Roman"/>
              </a:rPr>
              <a:t>cứu  </a:t>
            </a:r>
            <a:r>
              <a:rPr sz="1400" dirty="0">
                <a:latin typeface="Times New Roman"/>
                <a:cs typeface="Times New Roman"/>
              </a:rPr>
              <a:t>ngậm miệng </a:t>
            </a:r>
            <a:r>
              <a:rPr sz="1400" spc="-10" dirty="0">
                <a:latin typeface="Times New Roman"/>
                <a:cs typeface="Times New Roman"/>
              </a:rPr>
              <a:t>hít </a:t>
            </a:r>
            <a:r>
              <a:rPr sz="1400" spc="-5" dirty="0">
                <a:latin typeface="Times New Roman"/>
                <a:cs typeface="Times New Roman"/>
              </a:rPr>
              <a:t>sâu rồi </a:t>
            </a:r>
            <a:r>
              <a:rPr sz="1400" spc="-10" dirty="0">
                <a:latin typeface="Times New Roman"/>
                <a:cs typeface="Times New Roman"/>
              </a:rPr>
              <a:t>áp </a:t>
            </a:r>
            <a:r>
              <a:rPr sz="1400" spc="-5" dirty="0">
                <a:latin typeface="Times New Roman"/>
                <a:cs typeface="Times New Roman"/>
              </a:rPr>
              <a:t>miệng </a:t>
            </a:r>
            <a:r>
              <a:rPr sz="1400" dirty="0">
                <a:latin typeface="Times New Roman"/>
                <a:cs typeface="Times New Roman"/>
              </a:rPr>
              <a:t>vào </a:t>
            </a:r>
            <a:r>
              <a:rPr sz="1400" spc="-5" dirty="0">
                <a:latin typeface="Times New Roman"/>
                <a:cs typeface="Times New Roman"/>
              </a:rPr>
              <a:t>miệng nạn nhân </a:t>
            </a:r>
            <a:r>
              <a:rPr sz="1400" dirty="0">
                <a:latin typeface="Times New Roman"/>
                <a:cs typeface="Times New Roman"/>
              </a:rPr>
              <a:t>thổi </a:t>
            </a:r>
            <a:r>
              <a:rPr sz="1400" spc="-10" dirty="0">
                <a:latin typeface="Times New Roman"/>
                <a:cs typeface="Times New Roman"/>
              </a:rPr>
              <a:t>mạnh, </a:t>
            </a:r>
            <a:r>
              <a:rPr sz="1400" dirty="0">
                <a:latin typeface="Times New Roman"/>
                <a:cs typeface="Times New Roman"/>
              </a:rPr>
              <a:t>đồng thời </a:t>
            </a:r>
            <a:r>
              <a:rPr sz="1400" spc="-5" dirty="0">
                <a:latin typeface="Times New Roman"/>
                <a:cs typeface="Times New Roman"/>
              </a:rPr>
              <a:t>ngón cái và  ngón trỏ bóp cho cánh </a:t>
            </a:r>
            <a:r>
              <a:rPr sz="1400" spc="-10" dirty="0">
                <a:latin typeface="Times New Roman"/>
                <a:cs typeface="Times New Roman"/>
              </a:rPr>
              <a:t>mũi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nhân kín lại. Quan </a:t>
            </a:r>
            <a:r>
              <a:rPr sz="1400" dirty="0">
                <a:latin typeface="Times New Roman"/>
                <a:cs typeface="Times New Roman"/>
              </a:rPr>
              <a:t>sát </a:t>
            </a:r>
            <a:r>
              <a:rPr sz="1400" spc="-5" dirty="0">
                <a:latin typeface="Times New Roman"/>
                <a:cs typeface="Times New Roman"/>
              </a:rPr>
              <a:t>lồng ngực nạn nhân khi thổi, nếu  lồng </a:t>
            </a:r>
            <a:r>
              <a:rPr sz="1400" dirty="0">
                <a:latin typeface="Times New Roman"/>
                <a:cs typeface="Times New Roman"/>
              </a:rPr>
              <a:t>ngực </a:t>
            </a:r>
            <a:r>
              <a:rPr sz="1400" spc="-5" dirty="0">
                <a:latin typeface="Times New Roman"/>
                <a:cs typeface="Times New Roman"/>
              </a:rPr>
              <a:t>phồng lên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không khí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5" dirty="0">
                <a:latin typeface="Times New Roman"/>
                <a:cs typeface="Times New Roman"/>
              </a:rPr>
              <a:t>vào phổi., </a:t>
            </a:r>
            <a:r>
              <a:rPr sz="1400" dirty="0">
                <a:latin typeface="Times New Roman"/>
                <a:cs typeface="Times New Roman"/>
              </a:rPr>
              <a:t>ngẩng </a:t>
            </a:r>
            <a:r>
              <a:rPr sz="1400" spc="-5" dirty="0">
                <a:latin typeface="Times New Roman"/>
                <a:cs typeface="Times New Roman"/>
              </a:rPr>
              <a:t>lên </a:t>
            </a:r>
            <a:r>
              <a:rPr sz="1400" spc="5" dirty="0">
                <a:latin typeface="Times New Roman"/>
                <a:cs typeface="Times New Roman"/>
              </a:rPr>
              <a:t>lấy </a:t>
            </a:r>
            <a:r>
              <a:rPr sz="1400" dirty="0">
                <a:latin typeface="Times New Roman"/>
                <a:cs typeface="Times New Roman"/>
              </a:rPr>
              <a:t>hơi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thổi </a:t>
            </a:r>
            <a:r>
              <a:rPr sz="1400" dirty="0">
                <a:latin typeface="Times New Roman"/>
                <a:cs typeface="Times New Roman"/>
              </a:rPr>
              <a:t>lần </a:t>
            </a:r>
            <a:r>
              <a:rPr sz="1400" spc="-5" dirty="0">
                <a:latin typeface="Times New Roman"/>
                <a:cs typeface="Times New Roman"/>
              </a:rPr>
              <a:t>sau và </a:t>
            </a:r>
            <a:r>
              <a:rPr sz="1400" spc="5" dirty="0">
                <a:latin typeface="Times New Roman"/>
                <a:cs typeface="Times New Roman"/>
              </a:rPr>
              <a:t>bỏ  </a:t>
            </a:r>
            <a:r>
              <a:rPr sz="1400" dirty="0">
                <a:latin typeface="Times New Roman"/>
                <a:cs typeface="Times New Roman"/>
              </a:rPr>
              <a:t>tay bịt </a:t>
            </a:r>
            <a:r>
              <a:rPr sz="1400" spc="-5" dirty="0">
                <a:latin typeface="Times New Roman"/>
                <a:cs typeface="Times New Roman"/>
              </a:rPr>
              <a:t>cánh </a:t>
            </a:r>
            <a:r>
              <a:rPr sz="1400" spc="-10" dirty="0">
                <a:latin typeface="Times New Roman"/>
                <a:cs typeface="Times New Roman"/>
              </a:rPr>
              <a:t>mũi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nhân. </a:t>
            </a:r>
            <a:r>
              <a:rPr sz="1400" dirty="0">
                <a:latin typeface="Times New Roman"/>
                <a:cs typeface="Times New Roman"/>
              </a:rPr>
              <a:t>Tần </a:t>
            </a:r>
            <a:r>
              <a:rPr sz="1400" spc="-5" dirty="0">
                <a:latin typeface="Times New Roman"/>
                <a:cs typeface="Times New Roman"/>
              </a:rPr>
              <a:t>số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 err="1">
                <a:latin typeface="Times New Roman"/>
                <a:cs typeface="Times New Roman"/>
              </a:rPr>
              <a:t>nhân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lớn, </a:t>
            </a:r>
            <a:r>
              <a:rPr sz="1400" dirty="0">
                <a:latin typeface="Times New Roman"/>
                <a:cs typeface="Times New Roman"/>
              </a:rPr>
              <a:t>thổi từ </a:t>
            </a:r>
            <a:r>
              <a:rPr sz="1400" spc="-5" dirty="0">
                <a:latin typeface="Times New Roman"/>
                <a:cs typeface="Times New Roman"/>
              </a:rPr>
              <a:t>16 </a:t>
            </a: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-5" dirty="0">
                <a:latin typeface="Times New Roman"/>
                <a:cs typeface="Times New Roman"/>
              </a:rPr>
              <a:t>18 </a:t>
            </a:r>
            <a:r>
              <a:rPr sz="1400" spc="-30" dirty="0">
                <a:latin typeface="Times New Roman"/>
                <a:cs typeface="Times New Roman"/>
              </a:rPr>
              <a:t>lần/1  </a:t>
            </a:r>
            <a:r>
              <a:rPr sz="1400" spc="-5" dirty="0">
                <a:latin typeface="Times New Roman"/>
                <a:cs typeface="Times New Roman"/>
              </a:rPr>
              <a:t>phút, nạn nhân </a:t>
            </a:r>
            <a:r>
              <a:rPr sz="1400" dirty="0">
                <a:latin typeface="Times New Roman"/>
                <a:cs typeface="Times New Roman"/>
              </a:rPr>
              <a:t>là trẻ </a:t>
            </a:r>
            <a:r>
              <a:rPr sz="1400" spc="5" dirty="0">
                <a:latin typeface="Times New Roman"/>
                <a:cs typeface="Times New Roman"/>
              </a:rPr>
              <a:t>em </a:t>
            </a:r>
            <a:r>
              <a:rPr sz="1400" dirty="0">
                <a:latin typeface="Times New Roman"/>
                <a:cs typeface="Times New Roman"/>
              </a:rPr>
              <a:t>thổi từ </a:t>
            </a:r>
            <a:r>
              <a:rPr sz="1400" spc="-5" dirty="0">
                <a:latin typeface="Times New Roman"/>
                <a:cs typeface="Times New Roman"/>
              </a:rPr>
              <a:t>20 </a:t>
            </a:r>
            <a:r>
              <a:rPr sz="1400" dirty="0">
                <a:latin typeface="Times New Roman"/>
                <a:cs typeface="Times New Roman"/>
              </a:rPr>
              <a:t>– 25 </a:t>
            </a:r>
            <a:r>
              <a:rPr sz="1400" spc="-5" dirty="0">
                <a:latin typeface="Times New Roman"/>
                <a:cs typeface="Times New Roman"/>
              </a:rPr>
              <a:t>lần/1 phút. Đây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cách </a:t>
            </a:r>
            <a:r>
              <a:rPr sz="140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</a:t>
            </a:r>
            <a:r>
              <a:rPr sz="1400" dirty="0">
                <a:latin typeface="Times New Roman"/>
                <a:cs typeface="Times New Roman"/>
              </a:rPr>
              <a:t>nhất và </a:t>
            </a:r>
            <a:r>
              <a:rPr sz="1400" spc="-5" dirty="0">
                <a:latin typeface="Times New Roman"/>
                <a:cs typeface="Times New Roman"/>
              </a:rPr>
              <a:t>hiệu  </a:t>
            </a:r>
            <a:r>
              <a:rPr sz="1400" dirty="0">
                <a:latin typeface="Times New Roman"/>
                <a:cs typeface="Times New Roman"/>
              </a:rPr>
              <a:t>quả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nhất.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5319750"/>
            <a:ext cx="6245225" cy="284543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329055" algn="just">
              <a:lnSpc>
                <a:spcPct val="100000"/>
              </a:lnSpc>
              <a:spcBef>
                <a:spcPts val="820"/>
              </a:spcBef>
            </a:pPr>
            <a:r>
              <a:rPr sz="1400" spc="-5" dirty="0">
                <a:latin typeface="Times New Roman"/>
                <a:cs typeface="Times New Roman"/>
              </a:rPr>
              <a:t>Hình 6-5 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10" dirty="0">
                <a:latin typeface="Times New Roman"/>
                <a:cs typeface="Times New Roman"/>
              </a:rPr>
              <a:t>Hô </a:t>
            </a:r>
            <a:r>
              <a:rPr sz="1400" spc="-5" dirty="0">
                <a:latin typeface="Times New Roman"/>
                <a:cs typeface="Times New Roman"/>
              </a:rPr>
              <a:t>hấp nhân tạo </a:t>
            </a:r>
            <a:r>
              <a:rPr sz="1400" dirty="0">
                <a:latin typeface="Times New Roman"/>
                <a:cs typeface="Times New Roman"/>
              </a:rPr>
              <a:t>bằng </a:t>
            </a:r>
            <a:r>
              <a:rPr sz="1400" spc="-5" dirty="0">
                <a:latin typeface="Times New Roman"/>
                <a:cs typeface="Times New Roman"/>
              </a:rPr>
              <a:t>miệng đối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miệng</a:t>
            </a:r>
            <a:endParaRPr sz="1400" dirty="0">
              <a:latin typeface="Times New Roman"/>
              <a:cs typeface="Times New Roman"/>
            </a:endParaRPr>
          </a:p>
          <a:p>
            <a:pPr marL="337185" algn="just">
              <a:lnSpc>
                <a:spcPct val="100000"/>
              </a:lnSpc>
              <a:spcBef>
                <a:spcPts val="720"/>
              </a:spcBef>
            </a:pPr>
            <a:r>
              <a:rPr sz="1400" i="1" spc="-5" dirty="0">
                <a:latin typeface="Times New Roman"/>
                <a:cs typeface="Times New Roman"/>
              </a:rPr>
              <a:t>6.1.2.3 </a:t>
            </a:r>
            <a:r>
              <a:rPr sz="1400" i="1" dirty="0">
                <a:latin typeface="Times New Roman"/>
                <a:cs typeface="Times New Roman"/>
              </a:rPr>
              <a:t>- </a:t>
            </a:r>
            <a:r>
              <a:rPr sz="1400" i="1" spc="-5" dirty="0">
                <a:latin typeface="Times New Roman"/>
                <a:cs typeface="Times New Roman"/>
              </a:rPr>
              <a:t>Nếu mạch </a:t>
            </a:r>
            <a:r>
              <a:rPr sz="1400" i="1" spc="-10" dirty="0">
                <a:latin typeface="Times New Roman"/>
                <a:cs typeface="Times New Roman"/>
              </a:rPr>
              <a:t>và </a:t>
            </a:r>
            <a:r>
              <a:rPr sz="1400" i="1" spc="-5" dirty="0">
                <a:latin typeface="Times New Roman"/>
                <a:cs typeface="Times New Roman"/>
              </a:rPr>
              <a:t>tim không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đập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Nếu không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mạch </a:t>
            </a:r>
            <a:r>
              <a:rPr sz="1400" dirty="0">
                <a:latin typeface="Times New Roman"/>
                <a:cs typeface="Times New Roman"/>
              </a:rPr>
              <a:t>đập hay tim không đập hoặc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spc="5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ngừng </a:t>
            </a:r>
            <a:r>
              <a:rPr sz="1400" dirty="0">
                <a:latin typeface="Times New Roman"/>
                <a:cs typeface="Times New Roman"/>
              </a:rPr>
              <a:t>thở và </a:t>
            </a:r>
            <a:r>
              <a:rPr sz="1400" spc="-5" dirty="0">
                <a:latin typeface="Times New Roman"/>
                <a:cs typeface="Times New Roman"/>
              </a:rPr>
              <a:t>ngừng  </a:t>
            </a:r>
            <a:r>
              <a:rPr sz="1400" dirty="0">
                <a:latin typeface="Times New Roman"/>
                <a:cs typeface="Times New Roman"/>
              </a:rPr>
              <a:t>tim thì phải </a:t>
            </a:r>
            <a:r>
              <a:rPr sz="1400" spc="-5" dirty="0">
                <a:latin typeface="Times New Roman"/>
                <a:cs typeface="Times New Roman"/>
              </a:rPr>
              <a:t>hồi sinh tim </a:t>
            </a:r>
            <a:r>
              <a:rPr sz="1400" dirty="0">
                <a:latin typeface="Times New Roman"/>
                <a:cs typeface="Times New Roman"/>
              </a:rPr>
              <a:t>– phổi, vừa </a:t>
            </a:r>
            <a:r>
              <a:rPr sz="1400" spc="-5" dirty="0">
                <a:latin typeface="Times New Roman"/>
                <a:cs typeface="Times New Roman"/>
              </a:rPr>
              <a:t>hô hấp nhân </a:t>
            </a:r>
            <a:r>
              <a:rPr sz="1400" dirty="0">
                <a:latin typeface="Times New Roman"/>
                <a:cs typeface="Times New Roman"/>
              </a:rPr>
              <a:t>tạo vừa ấn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dirty="0">
                <a:latin typeface="Times New Roman"/>
                <a:cs typeface="Times New Roman"/>
              </a:rPr>
              <a:t>cách nhẹ </a:t>
            </a:r>
            <a:r>
              <a:rPr sz="1400" spc="-5" dirty="0">
                <a:latin typeface="Times New Roman"/>
                <a:cs typeface="Times New Roman"/>
              </a:rPr>
              <a:t>nhàng xuống  </a:t>
            </a:r>
            <a:r>
              <a:rPr sz="1400" spc="-5" dirty="0" err="1">
                <a:latin typeface="Times New Roman"/>
                <a:cs typeface="Times New Roman"/>
              </a:rPr>
              <a:t>vùng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x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ức của </a:t>
            </a:r>
            <a:r>
              <a:rPr sz="1400" dirty="0">
                <a:latin typeface="Times New Roman"/>
                <a:cs typeface="Times New Roman"/>
              </a:rPr>
              <a:t>nạn nhân. </a:t>
            </a:r>
            <a:r>
              <a:rPr sz="1400" spc="-5" dirty="0">
                <a:latin typeface="Times New Roman"/>
                <a:cs typeface="Times New Roman"/>
              </a:rPr>
              <a:t>Hồi sinh tim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dirty="0" err="1">
                <a:latin typeface="Times New Roman"/>
                <a:cs typeface="Times New Roman"/>
              </a:rPr>
              <a:t>phổi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tiến hành càng </a:t>
            </a:r>
            <a:r>
              <a:rPr sz="1400" spc="5" dirty="0">
                <a:latin typeface="Times New Roman"/>
                <a:cs typeface="Times New Roman"/>
              </a:rPr>
              <a:t>sớm </a:t>
            </a:r>
            <a:r>
              <a:rPr sz="1400" dirty="0">
                <a:latin typeface="Times New Roman"/>
                <a:cs typeface="Times New Roman"/>
              </a:rPr>
              <a:t>càng </a:t>
            </a:r>
            <a:r>
              <a:rPr sz="1400" spc="-110" dirty="0">
                <a:latin typeface="Times New Roman"/>
                <a:cs typeface="Times New Roman"/>
              </a:rPr>
              <a:t>tốt  </a:t>
            </a:r>
            <a:r>
              <a:rPr sz="1400" spc="-5" dirty="0">
                <a:latin typeface="Times New Roman"/>
                <a:cs typeface="Times New Roman"/>
              </a:rPr>
              <a:t>song phải kiên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trì.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24485" algn="just">
              <a:lnSpc>
                <a:spcPct val="107200"/>
              </a:lnSpc>
              <a:spcBef>
                <a:spcPts val="595"/>
              </a:spcBef>
            </a:pPr>
            <a:r>
              <a:rPr sz="1400" spc="-5" dirty="0">
                <a:latin typeface="Times New Roman"/>
                <a:cs typeface="Times New Roman"/>
              </a:rPr>
              <a:t>Xoa bóp </a:t>
            </a:r>
            <a:r>
              <a:rPr sz="1400" spc="-10" dirty="0">
                <a:latin typeface="Times New Roman"/>
                <a:cs typeface="Times New Roman"/>
              </a:rPr>
              <a:t>tim, </a:t>
            </a:r>
            <a:r>
              <a:rPr sz="1400" spc="5" dirty="0" err="1">
                <a:latin typeface="Times New Roman"/>
                <a:cs typeface="Times New Roman"/>
              </a:rPr>
              <a:t>phải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thực </a:t>
            </a:r>
            <a:r>
              <a:rPr sz="1400" spc="-5" dirty="0">
                <a:latin typeface="Times New Roman"/>
                <a:cs typeface="Times New Roman"/>
              </a:rPr>
              <a:t>hiện ngay sau khi hô </a:t>
            </a:r>
            <a:r>
              <a:rPr sz="1400" dirty="0">
                <a:latin typeface="Times New Roman"/>
                <a:cs typeface="Times New Roman"/>
              </a:rPr>
              <a:t>hấp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tạo. </a:t>
            </a:r>
            <a:r>
              <a:rPr sz="1400" spc="-5" dirty="0">
                <a:latin typeface="Times New Roman"/>
                <a:cs typeface="Times New Roman"/>
              </a:rPr>
              <a:t>Mở rộng </a:t>
            </a:r>
            <a:r>
              <a:rPr sz="1400" spc="-25" dirty="0">
                <a:latin typeface="Times New Roman"/>
                <a:cs typeface="Times New Roman"/>
              </a:rPr>
              <a:t>khuỷu  </a:t>
            </a:r>
            <a:r>
              <a:rPr sz="1400" dirty="0">
                <a:latin typeface="Times New Roman"/>
                <a:cs typeface="Times New Roman"/>
              </a:rPr>
              <a:t>tay để có sức </a:t>
            </a:r>
            <a:r>
              <a:rPr sz="1400" spc="-5" dirty="0">
                <a:latin typeface="Times New Roman"/>
                <a:cs typeface="Times New Roman"/>
              </a:rPr>
              <a:t>nặng </a:t>
            </a:r>
            <a:r>
              <a:rPr sz="1400" dirty="0">
                <a:latin typeface="Times New Roman"/>
                <a:cs typeface="Times New Roman"/>
              </a:rPr>
              <a:t>và ấn </a:t>
            </a:r>
            <a:r>
              <a:rPr sz="1400" spc="-5" dirty="0">
                <a:latin typeface="Times New Roman"/>
                <a:cs typeface="Times New Roman"/>
              </a:rPr>
              <a:t>lên </a:t>
            </a:r>
            <a:r>
              <a:rPr sz="1400" spc="-5" dirty="0" err="1">
                <a:latin typeface="Times New Roman"/>
                <a:cs typeface="Times New Roman"/>
              </a:rPr>
              <a:t>vùng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x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ức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dirty="0">
                <a:latin typeface="Times New Roman"/>
                <a:cs typeface="Times New Roman"/>
              </a:rPr>
              <a:t>15 </a:t>
            </a:r>
            <a:r>
              <a:rPr sz="1400" spc="-5" dirty="0">
                <a:latin typeface="Times New Roman"/>
                <a:cs typeface="Times New Roman"/>
              </a:rPr>
              <a:t>lần với </a:t>
            </a:r>
            <a:r>
              <a:rPr sz="1400" dirty="0">
                <a:latin typeface="Times New Roman"/>
                <a:cs typeface="Times New Roman"/>
              </a:rPr>
              <a:t>tốc độ </a:t>
            </a:r>
            <a:r>
              <a:rPr sz="1400" spc="-5" dirty="0">
                <a:latin typeface="Times New Roman"/>
                <a:cs typeface="Times New Roman"/>
              </a:rPr>
              <a:t>80 đến </a:t>
            </a:r>
            <a:r>
              <a:rPr sz="1400" spc="-60" dirty="0">
                <a:latin typeface="Times New Roman"/>
                <a:cs typeface="Times New Roman"/>
              </a:rPr>
              <a:t>100  </a:t>
            </a:r>
            <a:r>
              <a:rPr sz="1400" dirty="0">
                <a:latin typeface="Times New Roman"/>
                <a:cs typeface="Times New Roman"/>
              </a:rPr>
              <a:t>lần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5" dirty="0">
                <a:latin typeface="Times New Roman"/>
                <a:cs typeface="Times New Roman"/>
              </a:rPr>
              <a:t>phút. </a:t>
            </a:r>
            <a:r>
              <a:rPr sz="1400" spc="-10" dirty="0">
                <a:latin typeface="Times New Roman"/>
                <a:cs typeface="Times New Roman"/>
              </a:rPr>
              <a:t>Tuy </a:t>
            </a:r>
            <a:r>
              <a:rPr sz="1400" dirty="0">
                <a:latin typeface="Times New Roman"/>
                <a:cs typeface="Times New Roman"/>
              </a:rPr>
              <a:t>nhiên </a:t>
            </a:r>
            <a:r>
              <a:rPr sz="1400" spc="5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xoa bóp </a:t>
            </a:r>
            <a:r>
              <a:rPr sz="1400" dirty="0">
                <a:latin typeface="Times New Roman"/>
                <a:cs typeface="Times New Roman"/>
              </a:rPr>
              <a:t>tim đòi </a:t>
            </a:r>
            <a:r>
              <a:rPr sz="1400" spc="5" dirty="0">
                <a:latin typeface="Times New Roman"/>
                <a:cs typeface="Times New Roman"/>
              </a:rPr>
              <a:t>hỏi </a:t>
            </a:r>
            <a:r>
              <a:rPr sz="1400" dirty="0">
                <a:latin typeface="Times New Roman"/>
                <a:cs typeface="Times New Roman"/>
              </a:rPr>
              <a:t>phải có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luyện tập </a:t>
            </a:r>
            <a:r>
              <a:rPr sz="1400" dirty="0">
                <a:latin typeface="Times New Roman"/>
                <a:cs typeface="Times New Roman"/>
              </a:rPr>
              <a:t>đầy đủ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 </a:t>
            </a:r>
            <a:r>
              <a:rPr sz="1400" spc="-95" dirty="0" smtClean="0">
                <a:latin typeface="Times New Roman"/>
                <a:cs typeface="Times New Roman"/>
              </a:rPr>
              <a:t>d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ới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sự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dẫn của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spc="-10" dirty="0">
                <a:latin typeface="Times New Roman"/>
                <a:cs typeface="Times New Roman"/>
              </a:rPr>
              <a:t>chuyên </a:t>
            </a:r>
            <a:r>
              <a:rPr sz="1400" spc="-5" dirty="0">
                <a:latin typeface="Times New Roman"/>
                <a:cs typeface="Times New Roman"/>
              </a:rPr>
              <a:t>gia. </a:t>
            </a:r>
            <a:r>
              <a:rPr sz="1400" spc="-10" dirty="0">
                <a:latin typeface="Times New Roman"/>
                <a:cs typeface="Times New Roman"/>
              </a:rPr>
              <a:t>Vì </a:t>
            </a:r>
            <a:r>
              <a:rPr sz="1400" spc="-5" dirty="0">
                <a:latin typeface="Times New Roman"/>
                <a:cs typeface="Times New Roman"/>
              </a:rPr>
              <a:t>vậy, </a:t>
            </a:r>
            <a:r>
              <a:rPr sz="1400" dirty="0">
                <a:latin typeface="Times New Roman"/>
                <a:cs typeface="Times New Roman"/>
              </a:rPr>
              <a:t>hãy cố </a:t>
            </a:r>
            <a:r>
              <a:rPr sz="1400" spc="-5" dirty="0">
                <a:latin typeface="Times New Roman"/>
                <a:cs typeface="Times New Roman"/>
              </a:rPr>
              <a:t>gắng tìm </a:t>
            </a:r>
            <a:r>
              <a:rPr sz="1400" dirty="0">
                <a:latin typeface="Times New Roman"/>
                <a:cs typeface="Times New Roman"/>
              </a:rPr>
              <a:t>hiểu xoa </a:t>
            </a:r>
            <a:r>
              <a:rPr sz="1400" spc="-5" dirty="0">
                <a:latin typeface="Times New Roman"/>
                <a:cs typeface="Times New Roman"/>
              </a:rPr>
              <a:t>bóp tim </a:t>
            </a:r>
            <a:r>
              <a:rPr sz="1400" spc="-130" dirty="0">
                <a:latin typeface="Times New Roman"/>
                <a:cs typeface="Times New Roman"/>
              </a:rPr>
              <a:t>lúc  </a:t>
            </a:r>
            <a:r>
              <a:rPr sz="1400" spc="-5" dirty="0" err="1">
                <a:latin typeface="Times New Roman"/>
                <a:cs typeface="Times New Roman"/>
              </a:rPr>
              <a:t>bình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65157" y="3395955"/>
            <a:ext cx="2527542" cy="18834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53</a:t>
            </a:fld>
            <a:endParaRPr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40200" y="5781040"/>
            <a:ext cx="3048000" cy="2241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39800" y="5781040"/>
            <a:ext cx="2946400" cy="2209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3490696"/>
            <a:ext cx="6245860" cy="223583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29995">
              <a:lnSpc>
                <a:spcPct val="100000"/>
              </a:lnSpc>
              <a:spcBef>
                <a:spcPts val="820"/>
              </a:spcBef>
            </a:pPr>
            <a:r>
              <a:rPr sz="1400" spc="-5" dirty="0">
                <a:latin typeface="Times New Roman"/>
                <a:cs typeface="Times New Roman"/>
              </a:rPr>
              <a:t>Hình 6-6 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10" dirty="0">
                <a:latin typeface="Times New Roman"/>
                <a:cs typeface="Times New Roman"/>
              </a:rPr>
              <a:t>Xoa </a:t>
            </a:r>
            <a:r>
              <a:rPr sz="1400" spc="-5" dirty="0">
                <a:latin typeface="Times New Roman"/>
                <a:cs typeface="Times New Roman"/>
              </a:rPr>
              <a:t>bóp tim </a:t>
            </a:r>
            <a:r>
              <a:rPr sz="1400" dirty="0">
                <a:latin typeface="Times New Roman"/>
                <a:cs typeface="Times New Roman"/>
              </a:rPr>
              <a:t>ngay sau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dirty="0">
                <a:latin typeface="Times New Roman"/>
                <a:cs typeface="Times New Roman"/>
              </a:rPr>
              <a:t>hô hấp </a:t>
            </a:r>
            <a:r>
              <a:rPr sz="1400" spc="-5" dirty="0">
                <a:latin typeface="Times New Roman"/>
                <a:cs typeface="Times New Roman"/>
              </a:rPr>
              <a:t>nhân tạo</a:t>
            </a:r>
            <a:endParaRPr sz="1400" dirty="0">
              <a:latin typeface="Times New Roman"/>
              <a:cs typeface="Times New Roman"/>
            </a:endParaRPr>
          </a:p>
          <a:p>
            <a:pPr marL="337185">
              <a:lnSpc>
                <a:spcPct val="100000"/>
              </a:lnSpc>
              <a:spcBef>
                <a:spcPts val="720"/>
              </a:spcBef>
            </a:pPr>
            <a:r>
              <a:rPr sz="1400" i="1" dirty="0">
                <a:latin typeface="Times New Roman"/>
                <a:cs typeface="Times New Roman"/>
              </a:rPr>
              <a:t>6.1.2.4- </a:t>
            </a:r>
            <a:r>
              <a:rPr sz="1400" i="1" spc="-5" dirty="0">
                <a:latin typeface="Times New Roman"/>
                <a:cs typeface="Times New Roman"/>
              </a:rPr>
              <a:t>Trong trường hợp bị </a:t>
            </a:r>
            <a:r>
              <a:rPr sz="1400" i="1" dirty="0">
                <a:latin typeface="Times New Roman"/>
                <a:cs typeface="Times New Roman"/>
              </a:rPr>
              <a:t>chảy</a:t>
            </a:r>
            <a:r>
              <a:rPr sz="1400" i="1" spc="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máu:</a:t>
            </a:r>
            <a:endParaRPr sz="1400" dirty="0">
              <a:latin typeface="Times New Roman"/>
              <a:cs typeface="Times New Roman"/>
            </a:endParaRPr>
          </a:p>
          <a:p>
            <a:pPr marL="337185">
              <a:lnSpc>
                <a:spcPct val="100000"/>
              </a:lnSpc>
              <a:spcBef>
                <a:spcPts val="720"/>
              </a:spcBef>
            </a:pPr>
            <a:r>
              <a:rPr sz="1400" dirty="0">
                <a:latin typeface="Times New Roman"/>
                <a:cs typeface="Times New Roman"/>
              </a:rPr>
              <a:t>a- Cầm </a:t>
            </a:r>
            <a:r>
              <a:rPr sz="1400" spc="-5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trực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tiếp: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ct val="107200"/>
              </a:lnSpc>
              <a:spcBef>
                <a:spcPts val="1270"/>
              </a:spcBef>
            </a:pPr>
            <a:r>
              <a:rPr sz="1400" spc="-5" dirty="0">
                <a:latin typeface="Times New Roman"/>
                <a:cs typeface="Times New Roman"/>
              </a:rPr>
              <a:t>Nếu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ít </a:t>
            </a:r>
            <a:r>
              <a:rPr sz="1400" dirty="0">
                <a:latin typeface="Times New Roman"/>
                <a:cs typeface="Times New Roman"/>
              </a:rPr>
              <a:t>nghiêm </a:t>
            </a:r>
            <a:r>
              <a:rPr sz="1400" spc="-5" dirty="0">
                <a:latin typeface="Times New Roman"/>
                <a:cs typeface="Times New Roman"/>
              </a:rPr>
              <a:t>trọng (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tĩnh mạch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10" dirty="0">
                <a:latin typeface="Times New Roman"/>
                <a:cs typeface="Times New Roman"/>
              </a:rPr>
              <a:t>mao </a:t>
            </a:r>
            <a:r>
              <a:rPr sz="1400" dirty="0">
                <a:latin typeface="Times New Roman"/>
                <a:cs typeface="Times New Roman"/>
              </a:rPr>
              <a:t>mạch),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chảy </a:t>
            </a:r>
            <a:r>
              <a:rPr sz="1400" spc="-170" dirty="0">
                <a:latin typeface="Times New Roman"/>
                <a:cs typeface="Times New Roman"/>
              </a:rPr>
              <a:t>ra  </a:t>
            </a:r>
            <a:r>
              <a:rPr sz="1400" dirty="0" err="1">
                <a:latin typeface="Times New Roman"/>
                <a:cs typeface="Times New Roman"/>
              </a:rPr>
              <a:t>số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l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ít, tốc </a:t>
            </a:r>
            <a:r>
              <a:rPr sz="1400" spc="-5" dirty="0">
                <a:latin typeface="Times New Roman"/>
                <a:cs typeface="Times New Roman"/>
              </a:rPr>
              <a:t>độ </a:t>
            </a:r>
            <a:r>
              <a:rPr sz="1400" spc="-10" dirty="0">
                <a:latin typeface="Times New Roman"/>
                <a:cs typeface="Times New Roman"/>
              </a:rPr>
              <a:t>rò </a:t>
            </a:r>
            <a:r>
              <a:rPr sz="1400" spc="-5" dirty="0">
                <a:latin typeface="Times New Roman"/>
                <a:cs typeface="Times New Roman"/>
              </a:rPr>
              <a:t>rỉ, </a:t>
            </a:r>
            <a:r>
              <a:rPr sz="1400" spc="-10" dirty="0">
                <a:latin typeface="Times New Roman"/>
                <a:cs typeface="Times New Roman"/>
              </a:rPr>
              <a:t>máu màu </a:t>
            </a:r>
            <a:r>
              <a:rPr sz="1400" spc="-5" dirty="0">
                <a:latin typeface="Times New Roman"/>
                <a:cs typeface="Times New Roman"/>
              </a:rPr>
              <a:t>đỏ sẫm, </a:t>
            </a:r>
            <a:r>
              <a:rPr sz="1400" dirty="0">
                <a:latin typeface="Times New Roman"/>
                <a:cs typeface="Times New Roman"/>
              </a:rPr>
              <a:t>trào ra đều ở bề </a:t>
            </a:r>
            <a:r>
              <a:rPr sz="1400" spc="-5" dirty="0">
                <a:latin typeface="Times New Roman"/>
                <a:cs typeface="Times New Roman"/>
              </a:rPr>
              <a:t>mặt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thì đặt </a:t>
            </a:r>
            <a:r>
              <a:rPr sz="1400" spc="-335" dirty="0">
                <a:latin typeface="Times New Roman"/>
                <a:cs typeface="Times New Roman"/>
              </a:rPr>
              <a:t>1  </a:t>
            </a:r>
            <a:r>
              <a:rPr sz="1400" spc="-5" dirty="0">
                <a:latin typeface="Times New Roman"/>
                <a:cs typeface="Times New Roman"/>
              </a:rPr>
              <a:t>miếng </a:t>
            </a:r>
            <a:r>
              <a:rPr sz="1400" dirty="0">
                <a:latin typeface="Times New Roman"/>
                <a:cs typeface="Times New Roman"/>
              </a:rPr>
              <a:t>gạc hoặc </a:t>
            </a:r>
            <a:r>
              <a:rPr sz="1400" spc="-5" dirty="0">
                <a:latin typeface="Times New Roman"/>
                <a:cs typeface="Times New Roman"/>
              </a:rPr>
              <a:t>mảnh </a:t>
            </a:r>
            <a:r>
              <a:rPr sz="1400" spc="5" dirty="0">
                <a:latin typeface="Times New Roman"/>
                <a:cs typeface="Times New Roman"/>
              </a:rPr>
              <a:t>vải </a:t>
            </a:r>
            <a:r>
              <a:rPr sz="1400" spc="-5" dirty="0">
                <a:latin typeface="Times New Roman"/>
                <a:cs typeface="Times New Roman"/>
              </a:rPr>
              <a:t>sạch trực tiếp lên 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 ấn nó </a:t>
            </a:r>
            <a:r>
              <a:rPr sz="1400" spc="-5" dirty="0">
                <a:latin typeface="Times New Roman"/>
                <a:cs typeface="Times New Roman"/>
              </a:rPr>
              <a:t>xuống bằng </a:t>
            </a:r>
            <a:r>
              <a:rPr sz="1400" dirty="0">
                <a:latin typeface="Times New Roman"/>
                <a:cs typeface="Times New Roman"/>
              </a:rPr>
              <a:t>tay </a:t>
            </a:r>
            <a:r>
              <a:rPr sz="1400" spc="-25" dirty="0">
                <a:latin typeface="Times New Roman"/>
                <a:cs typeface="Times New Roman"/>
              </a:rPr>
              <a:t>rồi  </a:t>
            </a:r>
            <a:r>
              <a:rPr sz="1400" spc="-5" dirty="0">
                <a:latin typeface="Times New Roman"/>
                <a:cs typeface="Times New Roman"/>
              </a:rPr>
              <a:t>dùng băng cuộn hoặc mảnh </a:t>
            </a:r>
            <a:r>
              <a:rPr sz="1400" dirty="0">
                <a:latin typeface="Times New Roman"/>
                <a:cs typeface="Times New Roman"/>
              </a:rPr>
              <a:t>vải </a:t>
            </a:r>
            <a:r>
              <a:rPr sz="1400" spc="-5" dirty="0">
                <a:latin typeface="Times New Roman"/>
                <a:cs typeface="Times New Roman"/>
              </a:rPr>
              <a:t>to </a:t>
            </a:r>
            <a:r>
              <a:rPr sz="1400" dirty="0">
                <a:latin typeface="Times New Roman"/>
                <a:cs typeface="Times New Roman"/>
              </a:rPr>
              <a:t>bản </a:t>
            </a:r>
            <a:r>
              <a:rPr sz="1400" spc="-5" dirty="0">
                <a:latin typeface="Times New Roman"/>
                <a:cs typeface="Times New Roman"/>
              </a:rPr>
              <a:t>(rộng 8cm, </a:t>
            </a:r>
            <a:r>
              <a:rPr sz="1400" dirty="0">
                <a:latin typeface="Times New Roman"/>
                <a:cs typeface="Times New Roman"/>
              </a:rPr>
              <a:t>dài </a:t>
            </a:r>
            <a:r>
              <a:rPr sz="1400" spc="-5" dirty="0">
                <a:latin typeface="Times New Roman"/>
                <a:cs typeface="Times New Roman"/>
              </a:rPr>
              <a:t>1-2m) băng </a:t>
            </a:r>
            <a:r>
              <a:rPr sz="1400" spc="-10" dirty="0">
                <a:latin typeface="Times New Roman"/>
                <a:cs typeface="Times New Roman"/>
              </a:rPr>
              <a:t>ép </a:t>
            </a:r>
            <a:r>
              <a:rPr sz="1400" spc="-5" dirty="0">
                <a:latin typeface="Times New Roman"/>
                <a:cs typeface="Times New Roman"/>
              </a:rPr>
              <a:t>chặt lại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(băng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7910931"/>
            <a:ext cx="4326255" cy="93679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400" spc="-5" dirty="0">
                <a:latin typeface="Times New Roman"/>
                <a:cs typeface="Times New Roman"/>
              </a:rPr>
              <a:t>chặt hơn </a:t>
            </a:r>
            <a:r>
              <a:rPr sz="1400" spc="-5" dirty="0" err="1">
                <a:latin typeface="Times New Roman"/>
                <a:cs typeface="Times New Roman"/>
              </a:rPr>
              <a:t>bình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5" dirty="0" err="1" smtClean="0">
                <a:latin typeface="Times New Roman"/>
                <a:cs typeface="Times New Roman"/>
              </a:rPr>
              <a:t>th</a:t>
            </a:r>
            <a:r>
              <a:rPr lang="vi-VN" sz="1400" spc="-55" dirty="0" smtClean="0">
                <a:latin typeface="Times New Roman"/>
                <a:cs typeface="Times New Roman"/>
              </a:rPr>
              <a:t>ư</a:t>
            </a:r>
            <a:r>
              <a:rPr sz="1400" spc="-55" dirty="0" err="1" smtClean="0">
                <a:latin typeface="Times New Roman"/>
                <a:cs typeface="Times New Roman"/>
              </a:rPr>
              <a:t>ờng</a:t>
            </a:r>
            <a:r>
              <a:rPr sz="1400" spc="-55" dirty="0">
                <a:latin typeface="Times New Roman"/>
                <a:cs typeface="Times New Roman"/>
              </a:rPr>
              <a:t>).</a:t>
            </a:r>
            <a:endParaRPr sz="1400" dirty="0">
              <a:latin typeface="Times New Roman"/>
              <a:cs typeface="Times New Roman"/>
            </a:endParaRPr>
          </a:p>
          <a:p>
            <a:pPr marL="337185" marR="5080" indent="1917064">
              <a:lnSpc>
                <a:spcPct val="142800"/>
              </a:lnSpc>
            </a:pPr>
            <a:r>
              <a:rPr sz="1400" spc="-5" dirty="0">
                <a:latin typeface="Times New Roman"/>
                <a:cs typeface="Times New Roman"/>
              </a:rPr>
              <a:t>Hình 6-7: </a:t>
            </a:r>
            <a:r>
              <a:rPr sz="1400" dirty="0">
                <a:latin typeface="Times New Roman"/>
                <a:cs typeface="Times New Roman"/>
              </a:rPr>
              <a:t>Cầm </a:t>
            </a:r>
            <a:r>
              <a:rPr sz="1400" spc="-5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trực </a:t>
            </a:r>
            <a:r>
              <a:rPr sz="1400" spc="-5" dirty="0">
                <a:latin typeface="Times New Roman"/>
                <a:cs typeface="Times New Roman"/>
              </a:rPr>
              <a:t>tiếp  </a:t>
            </a:r>
            <a:r>
              <a:rPr sz="1400" dirty="0">
                <a:latin typeface="Times New Roman"/>
                <a:cs typeface="Times New Roman"/>
              </a:rPr>
              <a:t>b- Cầm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không trực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tiếp:</a:t>
            </a:r>
          </a:p>
        </p:txBody>
      </p:sp>
      <p:sp>
        <p:nvSpPr>
          <p:cNvPr id="6" name="object 6"/>
          <p:cNvSpPr/>
          <p:nvPr/>
        </p:nvSpPr>
        <p:spPr>
          <a:xfrm>
            <a:off x="3702339" y="849095"/>
            <a:ext cx="1687540" cy="26490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84780" y="797626"/>
            <a:ext cx="1783726" cy="27071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54</a:t>
            </a:fld>
            <a:endParaRPr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38400" y="1786889"/>
            <a:ext cx="3121025" cy="2247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18261"/>
            <a:ext cx="6245225" cy="1169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24485" algn="just">
              <a:lnSpc>
                <a:spcPct val="1072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Nếu </a:t>
            </a:r>
            <a:r>
              <a:rPr sz="1400" dirty="0">
                <a:latin typeface="Times New Roman"/>
                <a:cs typeface="Times New Roman"/>
              </a:rPr>
              <a:t>cầm </a:t>
            </a:r>
            <a:r>
              <a:rPr sz="1400" spc="-5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trực tiếp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vẫn </a:t>
            </a:r>
            <a:r>
              <a:rPr sz="1400" spc="-5" dirty="0">
                <a:latin typeface="Times New Roman"/>
                <a:cs typeface="Times New Roman"/>
              </a:rPr>
              <a:t>không ngừng </a:t>
            </a:r>
            <a:r>
              <a:rPr sz="1400" dirty="0">
                <a:latin typeface="Times New Roman"/>
                <a:cs typeface="Times New Roman"/>
              </a:rPr>
              <a:t>chảy </a:t>
            </a:r>
            <a:r>
              <a:rPr sz="1400" spc="-5" dirty="0">
                <a:latin typeface="Times New Roman"/>
                <a:cs typeface="Times New Roman"/>
              </a:rPr>
              <a:t>máu, </a:t>
            </a:r>
            <a:r>
              <a:rPr sz="1400" dirty="0">
                <a:latin typeface="Times New Roman"/>
                <a:cs typeface="Times New Roman"/>
              </a:rPr>
              <a:t>thì </a:t>
            </a:r>
            <a:r>
              <a:rPr sz="1400" spc="-5" dirty="0" err="1">
                <a:latin typeface="Times New Roman"/>
                <a:cs typeface="Times New Roman"/>
              </a:rPr>
              <a:t>dùng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pháp </a:t>
            </a:r>
            <a:r>
              <a:rPr sz="1400" spc="-55" dirty="0">
                <a:latin typeface="Times New Roman"/>
                <a:cs typeface="Times New Roman"/>
              </a:rPr>
              <a:t>ấn  </a:t>
            </a:r>
            <a:r>
              <a:rPr sz="1400" spc="-5" dirty="0">
                <a:latin typeface="Times New Roman"/>
                <a:cs typeface="Times New Roman"/>
              </a:rPr>
              <a:t>vào động mạch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điểm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ở chỗ </a:t>
            </a:r>
            <a:r>
              <a:rPr sz="1400" spc="-5" dirty="0">
                <a:latin typeface="Times New Roman"/>
                <a:cs typeface="Times New Roman"/>
              </a:rPr>
              <a:t>đó động mạch đi trên một </a:t>
            </a:r>
            <a:r>
              <a:rPr sz="1400" dirty="0">
                <a:latin typeface="Times New Roman"/>
                <a:cs typeface="Times New Roman"/>
              </a:rPr>
              <a:t>nền cứng,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spc="-10" dirty="0">
                <a:latin typeface="Times New Roman"/>
                <a:cs typeface="Times New Roman"/>
              </a:rPr>
              <a:t>ấn </a:t>
            </a:r>
            <a:r>
              <a:rPr sz="1400" spc="-5" dirty="0">
                <a:latin typeface="Times New Roman"/>
                <a:cs typeface="Times New Roman"/>
              </a:rPr>
              <a:t>vào điểm  </a:t>
            </a:r>
            <a:r>
              <a:rPr sz="1400" dirty="0">
                <a:latin typeface="Times New Roman"/>
                <a:cs typeface="Times New Roman"/>
              </a:rPr>
              <a:t>này động </a:t>
            </a:r>
            <a:r>
              <a:rPr sz="1400" spc="-5" dirty="0">
                <a:latin typeface="Times New Roman"/>
                <a:cs typeface="Times New Roman"/>
              </a:rPr>
              <a:t>mạch </a:t>
            </a:r>
            <a:r>
              <a:rPr sz="1400" dirty="0">
                <a:latin typeface="Times New Roman"/>
                <a:cs typeface="Times New Roman"/>
              </a:rPr>
              <a:t>sẽ bị ép </a:t>
            </a:r>
            <a:r>
              <a:rPr sz="1400" spc="-5" dirty="0" err="1">
                <a:latin typeface="Times New Roman"/>
                <a:cs typeface="Times New Roman"/>
              </a:rPr>
              <a:t>vào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x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do </a:t>
            </a:r>
            <a:r>
              <a:rPr sz="1400" dirty="0">
                <a:latin typeface="Times New Roman"/>
                <a:cs typeface="Times New Roman"/>
              </a:rPr>
              <a:t>đó </a:t>
            </a:r>
            <a:r>
              <a:rPr sz="1400" spc="5" dirty="0">
                <a:latin typeface="Times New Roman"/>
                <a:cs typeface="Times New Roman"/>
              </a:rPr>
              <a:t>cắt </a:t>
            </a:r>
            <a:r>
              <a:rPr sz="1400" spc="-5" dirty="0">
                <a:latin typeface="Times New Roman"/>
                <a:cs typeface="Times New Roman"/>
              </a:rPr>
              <a:t>đứt luồng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spc="-5" dirty="0">
                <a:latin typeface="Times New Roman"/>
                <a:cs typeface="Times New Roman"/>
              </a:rPr>
              <a:t>cung </a:t>
            </a:r>
            <a:r>
              <a:rPr sz="1400" dirty="0">
                <a:latin typeface="Times New Roman"/>
                <a:cs typeface="Times New Roman"/>
              </a:rPr>
              <a:t>cấp </a:t>
            </a:r>
            <a:r>
              <a:rPr sz="1400" spc="-5" dirty="0">
                <a:latin typeface="Times New Roman"/>
                <a:cs typeface="Times New Roman"/>
              </a:rPr>
              <a:t>cho vùng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25" dirty="0">
                <a:latin typeface="Times New Roman"/>
                <a:cs typeface="Times New Roman"/>
              </a:rPr>
              <a:t>phía  </a:t>
            </a:r>
            <a:r>
              <a:rPr sz="1400" spc="-5" dirty="0">
                <a:latin typeface="Times New Roman"/>
                <a:cs typeface="Times New Roman"/>
              </a:rPr>
              <a:t>bên kia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dirty="0">
                <a:latin typeface="Times New Roman"/>
                <a:cs typeface="Times New Roman"/>
              </a:rPr>
              <a:t>điểm ấn, </a:t>
            </a:r>
            <a:r>
              <a:rPr sz="1400" spc="-5" dirty="0">
                <a:latin typeface="Times New Roman"/>
                <a:cs typeface="Times New Roman"/>
              </a:rPr>
              <a:t>nên </a:t>
            </a:r>
            <a:r>
              <a:rPr sz="1400" spc="5" dirty="0">
                <a:latin typeface="Times New Roman"/>
                <a:cs typeface="Times New Roman"/>
              </a:rPr>
              <a:t>sẽ </a:t>
            </a:r>
            <a:r>
              <a:rPr sz="1400" dirty="0">
                <a:latin typeface="Times New Roman"/>
                <a:cs typeface="Times New Roman"/>
              </a:rPr>
              <a:t>kiềm </a:t>
            </a:r>
            <a:r>
              <a:rPr sz="1400" dirty="0" err="1">
                <a:latin typeface="Times New Roman"/>
                <a:cs typeface="Times New Roman"/>
              </a:rPr>
              <a:t>chế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đ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ợc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chảy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tạo điều </a:t>
            </a:r>
            <a:r>
              <a:rPr sz="1400" spc="-100" dirty="0">
                <a:latin typeface="Times New Roman"/>
                <a:cs typeface="Times New Roman"/>
              </a:rPr>
              <a:t>kiện 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tự </a:t>
            </a:r>
            <a:r>
              <a:rPr sz="1400" spc="-5" dirty="0">
                <a:latin typeface="Times New Roman"/>
                <a:cs typeface="Times New Roman"/>
              </a:rPr>
              <a:t>cầm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máu.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55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902004" y="4100296"/>
            <a:ext cx="6245225" cy="48990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7185" marR="1462405" indent="1455420">
              <a:lnSpc>
                <a:spcPct val="1429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Hình 6-8: Ấn vào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mạch </a:t>
            </a:r>
            <a:r>
              <a:rPr sz="1400" dirty="0">
                <a:latin typeface="Times New Roman"/>
                <a:cs typeface="Times New Roman"/>
              </a:rPr>
              <a:t>để cầm </a:t>
            </a:r>
            <a:r>
              <a:rPr sz="1400" spc="-10" dirty="0">
                <a:latin typeface="Times New Roman"/>
                <a:cs typeface="Times New Roman"/>
              </a:rPr>
              <a:t>máu  </a:t>
            </a:r>
            <a:r>
              <a:rPr sz="1400" dirty="0">
                <a:latin typeface="Times New Roman"/>
                <a:cs typeface="Times New Roman"/>
              </a:rPr>
              <a:t>c- Cầm </a:t>
            </a:r>
            <a:r>
              <a:rPr sz="1400" spc="-5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bằng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garo: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24485">
              <a:lnSpc>
                <a:spcPct val="107100"/>
              </a:lnSpc>
              <a:spcBef>
                <a:spcPts val="605"/>
              </a:spcBef>
            </a:pP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những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nghiêm trọng (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động mạch),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chảy </a:t>
            </a:r>
            <a:r>
              <a:rPr sz="1400" spc="-160" dirty="0">
                <a:latin typeface="Times New Roman"/>
                <a:cs typeface="Times New Roman"/>
              </a:rPr>
              <a:t>ra  </a:t>
            </a:r>
            <a:r>
              <a:rPr sz="1400" spc="-5" dirty="0">
                <a:latin typeface="Times New Roman"/>
                <a:cs typeface="Times New Roman"/>
              </a:rPr>
              <a:t>thành tia và phun mạnh khi mạch đập, máu </a:t>
            </a:r>
            <a:r>
              <a:rPr sz="1400" spc="-10" dirty="0">
                <a:latin typeface="Times New Roman"/>
                <a:cs typeface="Times New Roman"/>
              </a:rPr>
              <a:t>màu </a:t>
            </a:r>
            <a:r>
              <a:rPr sz="1400" dirty="0" err="1">
                <a:latin typeface="Times New Roman"/>
                <a:cs typeface="Times New Roman"/>
              </a:rPr>
              <a:t>đỏ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4" dirty="0" smtClean="0">
                <a:latin typeface="Times New Roman"/>
                <a:cs typeface="Times New Roman"/>
              </a:rPr>
              <a:t>t</a:t>
            </a:r>
            <a:r>
              <a:rPr lang="vi-VN" sz="1400" spc="-114" dirty="0" smtClean="0">
                <a:latin typeface="Times New Roman"/>
                <a:cs typeface="Times New Roman"/>
              </a:rPr>
              <a:t>ư</a:t>
            </a:r>
            <a:r>
              <a:rPr sz="1400" spc="-114" dirty="0" err="1" smtClean="0">
                <a:latin typeface="Times New Roman"/>
                <a:cs typeface="Times New Roman"/>
              </a:rPr>
              <a:t>ơi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thì garo </a:t>
            </a:r>
            <a:r>
              <a:rPr sz="1400" dirty="0">
                <a:latin typeface="Times New Roman"/>
                <a:cs typeface="Times New Roman"/>
              </a:rPr>
              <a:t>là hữu </a:t>
            </a:r>
            <a:r>
              <a:rPr sz="1400" spc="-5" dirty="0">
                <a:latin typeface="Times New Roman"/>
                <a:cs typeface="Times New Roman"/>
              </a:rPr>
              <a:t>dụng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nhất.</a:t>
            </a:r>
            <a:endParaRPr sz="1400" dirty="0">
              <a:latin typeface="Times New Roman"/>
              <a:cs typeface="Times New Roman"/>
            </a:endParaRPr>
          </a:p>
          <a:p>
            <a:pPr marL="337185">
              <a:lnSpc>
                <a:spcPct val="100000"/>
              </a:lnSpc>
              <a:spcBef>
                <a:spcPts val="720"/>
              </a:spcBef>
            </a:pPr>
            <a:r>
              <a:rPr sz="1400" dirty="0">
                <a:latin typeface="Times New Roman"/>
                <a:cs typeface="Times New Roman"/>
              </a:rPr>
              <a:t>Cách </a:t>
            </a:r>
            <a:r>
              <a:rPr sz="1400" spc="-5" dirty="0">
                <a:latin typeface="Times New Roman"/>
                <a:cs typeface="Times New Roman"/>
              </a:rPr>
              <a:t>đặt </a:t>
            </a:r>
            <a:r>
              <a:rPr sz="1400" dirty="0">
                <a:latin typeface="Times New Roman"/>
                <a:cs typeface="Times New Roman"/>
              </a:rPr>
              <a:t>ga</a:t>
            </a:r>
            <a:r>
              <a:rPr sz="1400" spc="-5" dirty="0">
                <a:latin typeface="Times New Roman"/>
                <a:cs typeface="Times New Roman"/>
              </a:rPr>
              <a:t> rô:</a:t>
            </a:r>
            <a:endParaRPr sz="1400" dirty="0">
              <a:latin typeface="Times New Roman"/>
              <a:cs typeface="Times New Roman"/>
            </a:endParaRPr>
          </a:p>
          <a:p>
            <a:pPr marL="440690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441325" algn="l"/>
              </a:tabLst>
            </a:pPr>
            <a:r>
              <a:rPr sz="1400" spc="-5" dirty="0">
                <a:latin typeface="Times New Roman"/>
                <a:cs typeface="Times New Roman"/>
              </a:rPr>
              <a:t>Dùng băng cuộn hoặc khăn </a:t>
            </a:r>
            <a:r>
              <a:rPr sz="1400" spc="-10" dirty="0">
                <a:latin typeface="Times New Roman"/>
                <a:cs typeface="Times New Roman"/>
              </a:rPr>
              <a:t>mùi </a:t>
            </a:r>
            <a:r>
              <a:rPr sz="1400" spc="-5" dirty="0">
                <a:latin typeface="Times New Roman"/>
                <a:cs typeface="Times New Roman"/>
              </a:rPr>
              <a:t>xoa vòng quanh nơi </a:t>
            </a:r>
            <a:r>
              <a:rPr sz="1400" dirty="0">
                <a:latin typeface="Times New Roman"/>
                <a:cs typeface="Times New Roman"/>
              </a:rPr>
              <a:t>định đặt ga </a:t>
            </a:r>
            <a:r>
              <a:rPr sz="1400" spc="-10" dirty="0">
                <a:latin typeface="Times New Roman"/>
                <a:cs typeface="Times New Roman"/>
              </a:rPr>
              <a:t>rô </a:t>
            </a:r>
            <a:r>
              <a:rPr sz="1400" spc="5" dirty="0">
                <a:latin typeface="Times New Roman"/>
                <a:cs typeface="Times New Roman"/>
              </a:rPr>
              <a:t>để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lót;</a:t>
            </a:r>
            <a:endParaRPr sz="1400" dirty="0">
              <a:latin typeface="Times New Roman"/>
              <a:cs typeface="Times New Roman"/>
            </a:endParaRPr>
          </a:p>
          <a:p>
            <a:pPr marL="440690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441325" algn="l"/>
              </a:tabLst>
            </a:pPr>
            <a:r>
              <a:rPr sz="1400" spc="-5" dirty="0">
                <a:latin typeface="Times New Roman"/>
                <a:cs typeface="Times New Roman"/>
              </a:rPr>
              <a:t>Buộc hơi lỏng </a:t>
            </a:r>
            <a:r>
              <a:rPr sz="1400" dirty="0">
                <a:latin typeface="Times New Roman"/>
                <a:cs typeface="Times New Roman"/>
              </a:rPr>
              <a:t>dây ga rô </a:t>
            </a:r>
            <a:r>
              <a:rPr sz="1400" spc="-5" dirty="0">
                <a:latin typeface="Times New Roman"/>
                <a:cs typeface="Times New Roman"/>
              </a:rPr>
              <a:t>lên trên vòng </a:t>
            </a:r>
            <a:r>
              <a:rPr sz="1400" spc="10" dirty="0">
                <a:latin typeface="Times New Roman"/>
                <a:cs typeface="Times New Roman"/>
              </a:rPr>
              <a:t>gạc </a:t>
            </a:r>
            <a:r>
              <a:rPr sz="1400" dirty="0">
                <a:latin typeface="Times New Roman"/>
                <a:cs typeface="Times New Roman"/>
              </a:rPr>
              <a:t>ở vị trí </a:t>
            </a:r>
            <a:r>
              <a:rPr sz="1400" spc="-5" dirty="0">
                <a:latin typeface="Times New Roman"/>
                <a:cs typeface="Times New Roman"/>
              </a:rPr>
              <a:t>định đặt </a:t>
            </a:r>
            <a:r>
              <a:rPr sz="1400" dirty="0">
                <a:latin typeface="Times New Roman"/>
                <a:cs typeface="Times New Roman"/>
              </a:rPr>
              <a:t>ga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rô;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24485">
              <a:lnSpc>
                <a:spcPct val="107100"/>
              </a:lnSpc>
              <a:spcBef>
                <a:spcPts val="600"/>
              </a:spcBef>
              <a:buChar char="-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Đặt một cuộn băng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một que tròn </a:t>
            </a:r>
            <a:r>
              <a:rPr sz="1400" dirty="0">
                <a:latin typeface="Times New Roman"/>
                <a:cs typeface="Times New Roman"/>
              </a:rPr>
              <a:t>(con chèn) </a:t>
            </a:r>
            <a:r>
              <a:rPr sz="1400" spc="-5" dirty="0">
                <a:latin typeface="Times New Roman"/>
                <a:cs typeface="Times New Roman"/>
              </a:rPr>
              <a:t>đè </a:t>
            </a:r>
            <a:r>
              <a:rPr sz="1400" dirty="0" err="1">
                <a:latin typeface="Times New Roman"/>
                <a:cs typeface="Times New Roman"/>
              </a:rPr>
              <a:t>lên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đi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35" dirty="0">
                <a:latin typeface="Times New Roman"/>
                <a:cs typeface="Times New Roman"/>
              </a:rPr>
              <a:t>động  </a:t>
            </a:r>
            <a:r>
              <a:rPr sz="1400" dirty="0">
                <a:latin typeface="Times New Roman"/>
                <a:cs typeface="Times New Roman"/>
              </a:rPr>
              <a:t>mạch;</a:t>
            </a:r>
          </a:p>
          <a:p>
            <a:pPr marL="484505" indent="-147955">
              <a:lnSpc>
                <a:spcPct val="100000"/>
              </a:lnSpc>
              <a:spcBef>
                <a:spcPts val="720"/>
              </a:spcBef>
              <a:buChar char="-"/>
              <a:tabLst>
                <a:tab pos="485140" algn="l"/>
              </a:tabLst>
            </a:pPr>
            <a:r>
              <a:rPr sz="1400" dirty="0">
                <a:latin typeface="Times New Roman"/>
                <a:cs typeface="Times New Roman"/>
              </a:rPr>
              <a:t>Một tay luồn </a:t>
            </a:r>
            <a:r>
              <a:rPr sz="1400" spc="-5" dirty="0">
                <a:latin typeface="Times New Roman"/>
                <a:cs typeface="Times New Roman"/>
              </a:rPr>
              <a:t>que vào vòng dây, một </a:t>
            </a:r>
            <a:r>
              <a:rPr sz="1400" dirty="0">
                <a:latin typeface="Times New Roman"/>
                <a:cs typeface="Times New Roman"/>
              </a:rPr>
              <a:t>tay </a:t>
            </a:r>
            <a:r>
              <a:rPr sz="1400" spc="5" dirty="0">
                <a:latin typeface="Times New Roman"/>
                <a:cs typeface="Times New Roman"/>
              </a:rPr>
              <a:t>đỡ </a:t>
            </a:r>
            <a:r>
              <a:rPr sz="1400" spc="-5" dirty="0">
                <a:latin typeface="Times New Roman"/>
                <a:cs typeface="Times New Roman"/>
              </a:rPr>
              <a:t>vào </a:t>
            </a:r>
            <a:r>
              <a:rPr sz="1400" dirty="0" err="1">
                <a:latin typeface="Times New Roman"/>
                <a:cs typeface="Times New Roman"/>
              </a:rPr>
              <a:t>phần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d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ới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của chi </a:t>
            </a:r>
            <a:r>
              <a:rPr sz="1400" spc="-5" dirty="0">
                <a:latin typeface="Times New Roman"/>
                <a:cs typeface="Times New Roman"/>
              </a:rPr>
              <a:t>kéo căng</a:t>
            </a:r>
            <a:r>
              <a:rPr sz="1400" spc="-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da;</a:t>
            </a:r>
          </a:p>
          <a:p>
            <a:pPr marL="484505" indent="-147955">
              <a:lnSpc>
                <a:spcPct val="100000"/>
              </a:lnSpc>
              <a:spcBef>
                <a:spcPts val="720"/>
              </a:spcBef>
              <a:buChar char="-"/>
              <a:tabLst>
                <a:tab pos="485140" algn="l"/>
              </a:tabLst>
            </a:pPr>
            <a:r>
              <a:rPr sz="1400" dirty="0">
                <a:latin typeface="Times New Roman"/>
                <a:cs typeface="Times New Roman"/>
              </a:rPr>
              <a:t>Tay cầm que </a:t>
            </a:r>
            <a:r>
              <a:rPr sz="1400" spc="-5" dirty="0">
                <a:latin typeface="Times New Roman"/>
                <a:cs typeface="Times New Roman"/>
              </a:rPr>
              <a:t>bắt đầu </a:t>
            </a:r>
            <a:r>
              <a:rPr sz="1400" dirty="0">
                <a:latin typeface="Times New Roman"/>
                <a:cs typeface="Times New Roman"/>
              </a:rPr>
              <a:t>từ từ xoắn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dây chặt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lại;</a:t>
            </a:r>
            <a:endParaRPr sz="1400" dirty="0">
              <a:latin typeface="Times New Roman"/>
              <a:cs typeface="Times New Roman"/>
            </a:endParaRPr>
          </a:p>
          <a:p>
            <a:pPr marL="440690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441325" algn="l"/>
              </a:tabLst>
            </a:pP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sát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thấy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ngừng </a:t>
            </a:r>
            <a:r>
              <a:rPr sz="1400" spc="-5" dirty="0">
                <a:latin typeface="Times New Roman"/>
                <a:cs typeface="Times New Roman"/>
              </a:rPr>
              <a:t>chảy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dirty="0" err="1">
                <a:latin typeface="Times New Roman"/>
                <a:cs typeface="Times New Roman"/>
              </a:rPr>
              <a:t>là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ợc</a:t>
            </a:r>
            <a:r>
              <a:rPr sz="1400" spc="-85" dirty="0">
                <a:latin typeface="Times New Roman"/>
                <a:cs typeface="Times New Roman"/>
              </a:rPr>
              <a:t>;</a:t>
            </a:r>
            <a:endParaRPr sz="1400" dirty="0">
              <a:latin typeface="Times New Roman"/>
              <a:cs typeface="Times New Roman"/>
            </a:endParaRPr>
          </a:p>
          <a:p>
            <a:pPr marL="440690" indent="-104139">
              <a:lnSpc>
                <a:spcPct val="100000"/>
              </a:lnSpc>
              <a:spcBef>
                <a:spcPts val="725"/>
              </a:spcBef>
              <a:buChar char="-"/>
              <a:tabLst>
                <a:tab pos="441325" algn="l"/>
              </a:tabLst>
            </a:pPr>
            <a:r>
              <a:rPr sz="1400" spc="-5" dirty="0">
                <a:latin typeface="Times New Roman"/>
                <a:cs typeface="Times New Roman"/>
              </a:rPr>
              <a:t>Dùng mảnh vải </a:t>
            </a:r>
            <a:r>
              <a:rPr sz="1400" dirty="0">
                <a:latin typeface="Times New Roman"/>
                <a:cs typeface="Times New Roman"/>
              </a:rPr>
              <a:t>nhỏ buộc </a:t>
            </a:r>
            <a:r>
              <a:rPr sz="1400" spc="-10" dirty="0">
                <a:latin typeface="Times New Roman"/>
                <a:cs typeface="Times New Roman"/>
              </a:rPr>
              <a:t>cố </a:t>
            </a:r>
            <a:r>
              <a:rPr sz="1400" spc="-5" dirty="0">
                <a:latin typeface="Times New Roman"/>
                <a:cs typeface="Times New Roman"/>
              </a:rPr>
              <a:t>định que vào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chi;</a:t>
            </a:r>
          </a:p>
          <a:p>
            <a:pPr marL="440690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441325" algn="l"/>
              </a:tabLst>
            </a:pPr>
            <a:r>
              <a:rPr sz="1400" spc="-5" dirty="0">
                <a:latin typeface="Times New Roman"/>
                <a:cs typeface="Times New Roman"/>
              </a:rPr>
              <a:t>Đặt </a:t>
            </a:r>
            <a:r>
              <a:rPr sz="1400" dirty="0">
                <a:latin typeface="Times New Roman"/>
                <a:cs typeface="Times New Roman"/>
              </a:rPr>
              <a:t>gạc </a:t>
            </a:r>
            <a:r>
              <a:rPr sz="1400" spc="-5" dirty="0">
                <a:latin typeface="Times New Roman"/>
                <a:cs typeface="Times New Roman"/>
              </a:rPr>
              <a:t>vào 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rồi băng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lại.</a:t>
            </a:r>
          </a:p>
          <a:p>
            <a:pPr marL="12700" marR="5080" indent="32448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Tuy nhiên, </a:t>
            </a:r>
            <a:r>
              <a:rPr sz="1400" dirty="0">
                <a:latin typeface="Times New Roman"/>
                <a:cs typeface="Times New Roman"/>
              </a:rPr>
              <a:t>ga ro là </a:t>
            </a:r>
            <a:r>
              <a:rPr sz="1400" spc="5" dirty="0">
                <a:latin typeface="Times New Roman"/>
                <a:cs typeface="Times New Roman"/>
              </a:rPr>
              <a:t>biện </a:t>
            </a:r>
            <a:r>
              <a:rPr sz="1400" spc="-5" dirty="0">
                <a:latin typeface="Times New Roman"/>
                <a:cs typeface="Times New Roman"/>
              </a:rPr>
              <a:t>pháp làm </a:t>
            </a:r>
            <a:r>
              <a:rPr sz="1400" dirty="0" err="1">
                <a:latin typeface="Times New Roman"/>
                <a:cs typeface="Times New Roman"/>
              </a:rPr>
              <a:t>ngừng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l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thông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spc="10" dirty="0">
                <a:latin typeface="Times New Roman"/>
                <a:cs typeface="Times New Roman"/>
              </a:rPr>
              <a:t>từ </a:t>
            </a:r>
            <a:r>
              <a:rPr sz="1400" spc="-5" dirty="0">
                <a:latin typeface="Times New Roman"/>
                <a:cs typeface="Times New Roman"/>
              </a:rPr>
              <a:t>phía gần </a:t>
            </a:r>
            <a:r>
              <a:rPr sz="1400" dirty="0">
                <a:latin typeface="Times New Roman"/>
                <a:cs typeface="Times New Roman"/>
              </a:rPr>
              <a:t>tim </a:t>
            </a:r>
            <a:r>
              <a:rPr sz="1400" spc="-15" dirty="0">
                <a:latin typeface="Times New Roman"/>
                <a:cs typeface="Times New Roman"/>
              </a:rPr>
              <a:t>xuống  </a:t>
            </a:r>
            <a:r>
              <a:rPr sz="1400" spc="-5" dirty="0" err="1">
                <a:latin typeface="Times New Roman"/>
                <a:cs typeface="Times New Roman"/>
              </a:rPr>
              <a:t>phía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5" dirty="0" smtClean="0">
                <a:latin typeface="Times New Roman"/>
                <a:cs typeface="Times New Roman"/>
              </a:rPr>
              <a:t>d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ới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ga ro, việc thực hiện </a:t>
            </a:r>
            <a:r>
              <a:rPr sz="1400" spc="-5" dirty="0">
                <a:latin typeface="Times New Roman"/>
                <a:cs typeface="Times New Roman"/>
              </a:rPr>
              <a:t>không đúng </a:t>
            </a:r>
            <a:r>
              <a:rPr sz="1400" dirty="0">
                <a:latin typeface="Times New Roman"/>
                <a:cs typeface="Times New Roman"/>
              </a:rPr>
              <a:t>cách có thể </a:t>
            </a:r>
            <a:r>
              <a:rPr sz="1400" spc="-5" dirty="0">
                <a:latin typeface="Times New Roman"/>
                <a:cs typeface="Times New Roman"/>
              </a:rPr>
              <a:t>làm </a:t>
            </a:r>
            <a:r>
              <a:rPr sz="1400" dirty="0">
                <a:latin typeface="Times New Roman"/>
                <a:cs typeface="Times New Roman"/>
              </a:rPr>
              <a:t>cả đoạn </a:t>
            </a:r>
            <a:r>
              <a:rPr sz="1400" spc="-5" dirty="0">
                <a:latin typeface="Times New Roman"/>
                <a:cs typeface="Times New Roman"/>
              </a:rPr>
              <a:t>chi </a:t>
            </a:r>
            <a:r>
              <a:rPr sz="1400" spc="5" dirty="0">
                <a:latin typeface="Times New Roman"/>
                <a:cs typeface="Times New Roman"/>
              </a:rPr>
              <a:t>bị </a:t>
            </a:r>
            <a:r>
              <a:rPr sz="1400" dirty="0">
                <a:latin typeface="Times New Roman"/>
                <a:cs typeface="Times New Roman"/>
              </a:rPr>
              <a:t>hoại tử, </a:t>
            </a:r>
            <a:r>
              <a:rPr sz="1400" spc="-45" dirty="0">
                <a:latin typeface="Times New Roman"/>
                <a:cs typeface="Times New Roman"/>
              </a:rPr>
              <a:t>phải  </a:t>
            </a:r>
            <a:r>
              <a:rPr sz="1400" dirty="0">
                <a:latin typeface="Times New Roman"/>
                <a:cs typeface="Times New Roman"/>
              </a:rPr>
              <a:t>cắt </a:t>
            </a:r>
            <a:r>
              <a:rPr sz="1400" spc="5" dirty="0">
                <a:latin typeface="Times New Roman"/>
                <a:cs typeface="Times New Roman"/>
              </a:rPr>
              <a:t>bỏ. </a:t>
            </a:r>
            <a:r>
              <a:rPr sz="1400" spc="-10" dirty="0">
                <a:latin typeface="Times New Roman"/>
                <a:cs typeface="Times New Roman"/>
              </a:rPr>
              <a:t>Sẽ </a:t>
            </a:r>
            <a:r>
              <a:rPr sz="1400" spc="-5" dirty="0">
                <a:latin typeface="Times New Roman"/>
                <a:cs typeface="Times New Roman"/>
              </a:rPr>
              <a:t>rất nguy </a:t>
            </a:r>
            <a:r>
              <a:rPr sz="1400" spc="5" dirty="0">
                <a:latin typeface="Times New Roman"/>
                <a:cs typeface="Times New Roman"/>
              </a:rPr>
              <a:t>hiểm nếu </a:t>
            </a:r>
            <a:r>
              <a:rPr sz="1400" dirty="0">
                <a:latin typeface="Times New Roman"/>
                <a:cs typeface="Times New Roman"/>
              </a:rPr>
              <a:t>cầm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bằng </a:t>
            </a:r>
            <a:r>
              <a:rPr sz="1400" spc="-5" dirty="0">
                <a:latin typeface="Times New Roman"/>
                <a:cs typeface="Times New Roman"/>
              </a:rPr>
              <a:t>cách </a:t>
            </a:r>
            <a:r>
              <a:rPr sz="1400" dirty="0">
                <a:latin typeface="Times New Roman"/>
                <a:cs typeface="Times New Roman"/>
              </a:rPr>
              <a:t>ga </a:t>
            </a:r>
            <a:r>
              <a:rPr sz="1400" spc="-10" dirty="0">
                <a:latin typeface="Times New Roman"/>
                <a:cs typeface="Times New Roman"/>
              </a:rPr>
              <a:t>rô </a:t>
            </a:r>
            <a:r>
              <a:rPr sz="1400" spc="-5" dirty="0">
                <a:latin typeface="Times New Roman"/>
                <a:cs typeface="Times New Roman"/>
              </a:rPr>
              <a:t>trong thời gian hơn </a:t>
            </a:r>
            <a:r>
              <a:rPr sz="1400" spc="5" dirty="0">
                <a:latin typeface="Times New Roman"/>
                <a:cs typeface="Times New Roman"/>
              </a:rPr>
              <a:t>nửa </a:t>
            </a:r>
            <a:r>
              <a:rPr sz="1400" dirty="0">
                <a:latin typeface="Times New Roman"/>
                <a:cs typeface="Times New Roman"/>
              </a:rPr>
              <a:t>giờ </a:t>
            </a:r>
            <a:r>
              <a:rPr sz="1400" spc="-10" dirty="0">
                <a:latin typeface="Times New Roman"/>
                <a:cs typeface="Times New Roman"/>
              </a:rPr>
              <a:t>(30  </a:t>
            </a:r>
            <a:r>
              <a:rPr sz="1400" spc="-5" dirty="0">
                <a:latin typeface="Times New Roman"/>
                <a:cs typeface="Times New Roman"/>
              </a:rPr>
              <a:t>phút),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dirty="0" err="1">
                <a:latin typeface="Times New Roman"/>
                <a:cs typeface="Times New Roman"/>
              </a:rPr>
              <a:t>phải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bệnh viện ngay </a:t>
            </a:r>
            <a:r>
              <a:rPr sz="1400" dirty="0">
                <a:latin typeface="Times New Roman"/>
                <a:cs typeface="Times New Roman"/>
              </a:rPr>
              <a:t>trong </a:t>
            </a:r>
            <a:r>
              <a:rPr sz="1400" spc="-5" dirty="0">
                <a:latin typeface="Times New Roman"/>
                <a:cs typeface="Times New Roman"/>
              </a:rPr>
              <a:t>vòng nửa </a:t>
            </a:r>
            <a:r>
              <a:rPr sz="1400" dirty="0">
                <a:latin typeface="Times New Roman"/>
                <a:cs typeface="Times New Roman"/>
              </a:rPr>
              <a:t>giờ </a:t>
            </a:r>
            <a:r>
              <a:rPr sz="1400" spc="-5" dirty="0">
                <a:latin typeface="Times New Roman"/>
                <a:cs typeface="Times New Roman"/>
              </a:rPr>
              <a:t>sau khi </a:t>
            </a:r>
            <a:r>
              <a:rPr sz="1400" dirty="0">
                <a:latin typeface="Times New Roman"/>
                <a:cs typeface="Times New Roman"/>
              </a:rPr>
              <a:t>cầm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máu.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68550" y="2663189"/>
            <a:ext cx="3378200" cy="2412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442061"/>
            <a:ext cx="6245860" cy="208343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37185">
              <a:lnSpc>
                <a:spcPct val="100000"/>
              </a:lnSpc>
              <a:spcBef>
                <a:spcPts val="820"/>
              </a:spcBef>
            </a:pPr>
            <a:r>
              <a:rPr sz="1400" spc="-5" dirty="0">
                <a:latin typeface="Times New Roman"/>
                <a:cs typeface="Times New Roman"/>
              </a:rPr>
              <a:t>Khi làm </a:t>
            </a:r>
            <a:r>
              <a:rPr sz="1400" dirty="0">
                <a:latin typeface="Times New Roman"/>
                <a:cs typeface="Times New Roman"/>
              </a:rPr>
              <a:t>ga rô cần nắm vững </a:t>
            </a:r>
            <a:r>
              <a:rPr sz="1400" spc="-5" dirty="0">
                <a:latin typeface="Times New Roman"/>
                <a:cs typeface="Times New Roman"/>
              </a:rPr>
              <a:t>nguyên </a:t>
            </a:r>
            <a:r>
              <a:rPr sz="1400" dirty="0">
                <a:latin typeface="Times New Roman"/>
                <a:cs typeface="Times New Roman"/>
              </a:rPr>
              <a:t>tắc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sau:</a:t>
            </a:r>
            <a:endParaRPr sz="1400" dirty="0">
              <a:latin typeface="Times New Roman"/>
              <a:cs typeface="Times New Roman"/>
            </a:endParaRPr>
          </a:p>
          <a:p>
            <a:pPr marL="440690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441325" algn="l"/>
              </a:tabLst>
            </a:pP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đặt dây ga rô trực tiếp </a:t>
            </a:r>
            <a:r>
              <a:rPr sz="1400" spc="-5" dirty="0">
                <a:latin typeface="Times New Roman"/>
                <a:cs typeface="Times New Roman"/>
              </a:rPr>
              <a:t>lên làn da nạn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nhân;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>
              <a:lnSpc>
                <a:spcPct val="107100"/>
              </a:lnSpc>
              <a:spcBef>
                <a:spcPts val="600"/>
              </a:spcBef>
              <a:buChar char="-"/>
              <a:tabLst>
                <a:tab pos="448945" algn="l"/>
              </a:tabLst>
            </a:pPr>
            <a:r>
              <a:rPr sz="1400" spc="-5" dirty="0">
                <a:latin typeface="Times New Roman"/>
                <a:cs typeface="Times New Roman"/>
              </a:rPr>
              <a:t>Đặt </a:t>
            </a:r>
            <a:r>
              <a:rPr sz="1400" dirty="0">
                <a:latin typeface="Times New Roman"/>
                <a:cs typeface="Times New Roman"/>
              </a:rPr>
              <a:t>ga </a:t>
            </a:r>
            <a:r>
              <a:rPr sz="1400" spc="-10" dirty="0">
                <a:latin typeface="Times New Roman"/>
                <a:cs typeface="Times New Roman"/>
              </a:rPr>
              <a:t>rô </a:t>
            </a:r>
            <a:r>
              <a:rPr sz="1400" spc="-5" dirty="0">
                <a:latin typeface="Times New Roman"/>
                <a:cs typeface="Times New Roman"/>
              </a:rPr>
              <a:t>cách </a:t>
            </a:r>
            <a:r>
              <a:rPr sz="1400" spc="-10" dirty="0">
                <a:latin typeface="Times New Roman"/>
                <a:cs typeface="Times New Roman"/>
              </a:rPr>
              <a:t>mép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2cm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phía trên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nhỏ và </a:t>
            </a:r>
            <a:r>
              <a:rPr sz="1400" spc="-110" dirty="0">
                <a:latin typeface="Times New Roman"/>
                <a:cs typeface="Times New Roman"/>
              </a:rPr>
              <a:t>5cm 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với 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lớn;</a:t>
            </a:r>
            <a:endParaRPr sz="1400" dirty="0">
              <a:latin typeface="Times New Roman"/>
              <a:cs typeface="Times New Roman"/>
            </a:endParaRPr>
          </a:p>
          <a:p>
            <a:pPr marL="440690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441325" algn="l"/>
              </a:tabLst>
            </a:pP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ga </a:t>
            </a:r>
            <a:r>
              <a:rPr sz="1400" spc="-10" dirty="0">
                <a:latin typeface="Times New Roman"/>
                <a:cs typeface="Times New Roman"/>
              </a:rPr>
              <a:t>rô </a:t>
            </a:r>
            <a:r>
              <a:rPr sz="1400" dirty="0">
                <a:latin typeface="Times New Roman"/>
                <a:cs typeface="Times New Roman"/>
              </a:rPr>
              <a:t>chặt </a:t>
            </a:r>
            <a:r>
              <a:rPr sz="1400" spc="-5" dirty="0">
                <a:latin typeface="Times New Roman"/>
                <a:cs typeface="Times New Roman"/>
              </a:rPr>
              <a:t>quá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lỏng quá </a:t>
            </a:r>
            <a:r>
              <a:rPr sz="1400" dirty="0">
                <a:latin typeface="Times New Roman"/>
                <a:cs typeface="Times New Roman"/>
              </a:rPr>
              <a:t>(chỉ </a:t>
            </a:r>
            <a:r>
              <a:rPr sz="1400" spc="-5" dirty="0">
                <a:latin typeface="Times New Roman"/>
                <a:cs typeface="Times New Roman"/>
              </a:rPr>
              <a:t>nên </a:t>
            </a:r>
            <a:r>
              <a:rPr sz="1400" dirty="0">
                <a:latin typeface="Times New Roman"/>
                <a:cs typeface="Times New Roman"/>
              </a:rPr>
              <a:t>ga </a:t>
            </a:r>
            <a:r>
              <a:rPr sz="1400" spc="-10" dirty="0">
                <a:latin typeface="Times New Roman"/>
                <a:cs typeface="Times New Roman"/>
              </a:rPr>
              <a:t>rô </a:t>
            </a:r>
            <a:r>
              <a:rPr sz="1400" spc="-5" dirty="0">
                <a:latin typeface="Times New Roman"/>
                <a:cs typeface="Times New Roman"/>
              </a:rPr>
              <a:t>đủ </a:t>
            </a:r>
            <a:r>
              <a:rPr sz="1400" dirty="0">
                <a:latin typeface="Times New Roman"/>
                <a:cs typeface="Times New Roman"/>
              </a:rPr>
              <a:t>để cầm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máu);</a:t>
            </a:r>
            <a:endParaRPr sz="1400" dirty="0">
              <a:latin typeface="Times New Roman"/>
              <a:cs typeface="Times New Roman"/>
            </a:endParaRPr>
          </a:p>
          <a:p>
            <a:pPr marL="484505" indent="-147955">
              <a:lnSpc>
                <a:spcPct val="100000"/>
              </a:lnSpc>
              <a:spcBef>
                <a:spcPts val="720"/>
              </a:spcBef>
              <a:buChar char="-"/>
              <a:tabLst>
                <a:tab pos="485140" algn="l"/>
              </a:tabLst>
            </a:pPr>
            <a:r>
              <a:rPr sz="1400" spc="-5" dirty="0">
                <a:latin typeface="Times New Roman"/>
                <a:cs typeface="Times New Roman"/>
              </a:rPr>
              <a:t>Không quá 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5" dirty="0">
                <a:latin typeface="Times New Roman"/>
                <a:cs typeface="Times New Roman"/>
              </a:rPr>
              <a:t>giờ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nới ga </a:t>
            </a:r>
            <a:r>
              <a:rPr sz="1400" dirty="0">
                <a:latin typeface="Times New Roman"/>
                <a:cs typeface="Times New Roman"/>
              </a:rPr>
              <a:t>rô 1 </a:t>
            </a:r>
            <a:r>
              <a:rPr sz="1400" spc="-5" dirty="0">
                <a:latin typeface="Times New Roman"/>
                <a:cs typeface="Times New Roman"/>
              </a:rPr>
              <a:t>lần, thời gian </a:t>
            </a:r>
            <a:r>
              <a:rPr sz="1400" dirty="0">
                <a:latin typeface="Times New Roman"/>
                <a:cs typeface="Times New Roman"/>
              </a:rPr>
              <a:t>1 lần </a:t>
            </a:r>
            <a:r>
              <a:rPr sz="1400" spc="-5" dirty="0">
                <a:latin typeface="Times New Roman"/>
                <a:cs typeface="Times New Roman"/>
              </a:rPr>
              <a:t>nới ga </a:t>
            </a:r>
            <a:r>
              <a:rPr sz="1400" spc="-10" dirty="0">
                <a:latin typeface="Times New Roman"/>
                <a:cs typeface="Times New Roman"/>
              </a:rPr>
              <a:t>rô </a:t>
            </a:r>
            <a:r>
              <a:rPr sz="1400" spc="-5" dirty="0">
                <a:latin typeface="Times New Roman"/>
                <a:cs typeface="Times New Roman"/>
              </a:rPr>
              <a:t>từ1-2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phút;</a:t>
            </a:r>
            <a:endParaRPr sz="1400" dirty="0">
              <a:latin typeface="Times New Roman"/>
              <a:cs typeface="Times New Roman"/>
            </a:endParaRPr>
          </a:p>
          <a:p>
            <a:pPr marL="440690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441325" algn="l"/>
              </a:tabLst>
            </a:pPr>
            <a:r>
              <a:rPr sz="1400" spc="-5" dirty="0">
                <a:latin typeface="Times New Roman"/>
                <a:cs typeface="Times New Roman"/>
              </a:rPr>
              <a:t>Tổng thời gian đặt ga </a:t>
            </a:r>
            <a:r>
              <a:rPr sz="1400" dirty="0">
                <a:latin typeface="Times New Roman"/>
                <a:cs typeface="Times New Roman"/>
              </a:rPr>
              <a:t>rô </a:t>
            </a:r>
            <a:r>
              <a:rPr sz="1400" spc="-5" dirty="0">
                <a:latin typeface="Times New Roman"/>
                <a:cs typeface="Times New Roman"/>
              </a:rPr>
              <a:t>không quá </a:t>
            </a:r>
            <a:r>
              <a:rPr sz="1400" dirty="0">
                <a:latin typeface="Times New Roman"/>
                <a:cs typeface="Times New Roman"/>
              </a:rPr>
              <a:t>6 giờ </a:t>
            </a:r>
            <a:r>
              <a:rPr sz="1400" spc="-5" dirty="0">
                <a:latin typeface="Times New Roman"/>
                <a:cs typeface="Times New Roman"/>
              </a:rPr>
              <a:t>(tổng số lần </a:t>
            </a:r>
            <a:r>
              <a:rPr sz="1400" dirty="0">
                <a:latin typeface="Times New Roman"/>
                <a:cs typeface="Times New Roman"/>
              </a:rPr>
              <a:t>nới ga </a:t>
            </a:r>
            <a:r>
              <a:rPr sz="1400" spc="-10" dirty="0">
                <a:latin typeface="Times New Roman"/>
                <a:cs typeface="Times New Roman"/>
              </a:rPr>
              <a:t>rô </a:t>
            </a:r>
            <a:r>
              <a:rPr sz="1400" dirty="0">
                <a:latin typeface="Times New Roman"/>
                <a:cs typeface="Times New Roman"/>
              </a:rPr>
              <a:t>là 5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lần).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56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902004" y="5243550"/>
            <a:ext cx="6245225" cy="3921586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149475">
              <a:lnSpc>
                <a:spcPct val="100000"/>
              </a:lnSpc>
              <a:spcBef>
                <a:spcPts val="820"/>
              </a:spcBef>
            </a:pPr>
            <a:r>
              <a:rPr sz="1400" spc="-5" dirty="0">
                <a:latin typeface="Times New Roman"/>
                <a:cs typeface="Times New Roman"/>
              </a:rPr>
              <a:t>Hình 6-9: Ga </a:t>
            </a:r>
            <a:r>
              <a:rPr sz="1400" dirty="0">
                <a:latin typeface="Times New Roman"/>
                <a:cs typeface="Times New Roman"/>
              </a:rPr>
              <a:t>rô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>
              <a:lnSpc>
                <a:spcPct val="107100"/>
              </a:lnSpc>
              <a:spcBef>
                <a:spcPts val="600"/>
              </a:spcBef>
              <a:buChar char="-"/>
              <a:tabLst>
                <a:tab pos="452120" algn="l"/>
              </a:tabLst>
            </a:pPr>
            <a:r>
              <a:rPr sz="1400" spc="-5" dirty="0">
                <a:latin typeface="Times New Roman"/>
                <a:cs typeface="Times New Roman"/>
              </a:rPr>
              <a:t>Phải luôn luôn theo </a:t>
            </a:r>
            <a:r>
              <a:rPr sz="1400" dirty="0">
                <a:latin typeface="Times New Roman"/>
                <a:cs typeface="Times New Roman"/>
              </a:rPr>
              <a:t>rõi </a:t>
            </a:r>
            <a:r>
              <a:rPr sz="1400" spc="-5" dirty="0">
                <a:latin typeface="Times New Roman"/>
                <a:cs typeface="Times New Roman"/>
              </a:rPr>
              <a:t>chi </a:t>
            </a:r>
            <a:r>
              <a:rPr sz="1400" spc="5" dirty="0">
                <a:latin typeface="Times New Roman"/>
                <a:cs typeface="Times New Roman"/>
              </a:rPr>
              <a:t>đặt </a:t>
            </a:r>
            <a:r>
              <a:rPr sz="1400" dirty="0">
                <a:latin typeface="Times New Roman"/>
                <a:cs typeface="Times New Roman"/>
              </a:rPr>
              <a:t>ga </a:t>
            </a:r>
            <a:r>
              <a:rPr sz="1400" spc="-5" dirty="0">
                <a:latin typeface="Times New Roman"/>
                <a:cs typeface="Times New Roman"/>
              </a:rPr>
              <a:t>rô, không </a:t>
            </a:r>
            <a:r>
              <a:rPr sz="1400" spc="1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cho phần chi lành </a:t>
            </a:r>
            <a:r>
              <a:rPr sz="1400" spc="-10" dirty="0">
                <a:latin typeface="Times New Roman"/>
                <a:cs typeface="Times New Roman"/>
              </a:rPr>
              <a:t>(</a:t>
            </a:r>
            <a:r>
              <a:rPr sz="1400" spc="-10" dirty="0" err="1">
                <a:latin typeface="Times New Roman"/>
                <a:cs typeface="Times New Roman"/>
              </a:rPr>
              <a:t>bên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d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ới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35" dirty="0" err="1">
                <a:latin typeface="Times New Roman"/>
                <a:cs typeface="Times New Roman"/>
              </a:rPr>
              <a:t>vết</a:t>
            </a:r>
            <a:r>
              <a:rPr sz="1400" spc="-35" dirty="0">
                <a:latin typeface="Times New Roman"/>
                <a:cs typeface="Times New Roman"/>
              </a:rPr>
              <a:t> 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) </a:t>
            </a:r>
            <a:r>
              <a:rPr sz="1400" spc="-5" dirty="0">
                <a:latin typeface="Times New Roman"/>
                <a:cs typeface="Times New Roman"/>
              </a:rPr>
              <a:t>phải trong tình </a:t>
            </a:r>
            <a:r>
              <a:rPr sz="1400" dirty="0">
                <a:latin typeface="Times New Roman"/>
                <a:cs typeface="Times New Roman"/>
              </a:rPr>
              <a:t>trạng </a:t>
            </a:r>
            <a:r>
              <a:rPr sz="1400" spc="-5" dirty="0">
                <a:latin typeface="Times New Roman"/>
                <a:cs typeface="Times New Roman"/>
              </a:rPr>
              <a:t>thiếu </a:t>
            </a:r>
            <a:r>
              <a:rPr sz="1400" spc="-5" dirty="0" err="1">
                <a:latin typeface="Times New Roman"/>
                <a:cs typeface="Times New Roman"/>
              </a:rPr>
              <a:t>nuôi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d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kéo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dài;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24485">
              <a:lnSpc>
                <a:spcPct val="107100"/>
              </a:lnSpc>
              <a:spcBef>
                <a:spcPts val="600"/>
              </a:spcBef>
              <a:buChar char="-"/>
              <a:tabLst>
                <a:tab pos="453390" algn="l"/>
              </a:tabLst>
            </a:pPr>
            <a:r>
              <a:rPr sz="1400" spc="-5" dirty="0">
                <a:latin typeface="Times New Roman"/>
                <a:cs typeface="Times New Roman"/>
              </a:rPr>
              <a:t>Đặt </a:t>
            </a:r>
            <a:r>
              <a:rPr sz="1400" dirty="0">
                <a:latin typeface="Times New Roman"/>
                <a:cs typeface="Times New Roman"/>
              </a:rPr>
              <a:t>ga </a:t>
            </a:r>
            <a:r>
              <a:rPr sz="1400" spc="-10" dirty="0">
                <a:latin typeface="Times New Roman"/>
                <a:cs typeface="Times New Roman"/>
              </a:rPr>
              <a:t>rô </a:t>
            </a:r>
            <a:r>
              <a:rPr sz="1400" spc="-5" dirty="0">
                <a:latin typeface="Times New Roman"/>
                <a:cs typeface="Times New Roman"/>
              </a:rPr>
              <a:t>xong phải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phiếu ga </a:t>
            </a:r>
            <a:r>
              <a:rPr sz="1400" spc="-10" dirty="0">
                <a:latin typeface="Times New Roman"/>
                <a:cs typeface="Times New Roman"/>
              </a:rPr>
              <a:t>rô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nhân, phiếu ga </a:t>
            </a:r>
            <a:r>
              <a:rPr sz="1400" spc="-10" dirty="0">
                <a:latin typeface="Times New Roman"/>
                <a:cs typeface="Times New Roman"/>
              </a:rPr>
              <a:t>rô </a:t>
            </a:r>
            <a:r>
              <a:rPr sz="1400" spc="-5" dirty="0" err="1">
                <a:latin typeface="Times New Roman"/>
                <a:cs typeface="Times New Roman"/>
              </a:rPr>
              <a:t>phải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ghi </a:t>
            </a:r>
            <a:r>
              <a:rPr sz="1400" spc="-50" dirty="0">
                <a:latin typeface="Times New Roman"/>
                <a:cs typeface="Times New Roman"/>
              </a:rPr>
              <a:t>rõ  </a:t>
            </a:r>
            <a:r>
              <a:rPr sz="1400" dirty="0">
                <a:latin typeface="Times New Roman"/>
                <a:cs typeface="Times New Roman"/>
              </a:rPr>
              <a:t>ràng, đầy đủ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dirty="0">
                <a:latin typeface="Times New Roman"/>
                <a:cs typeface="Times New Roman"/>
              </a:rPr>
              <a:t>nội </a:t>
            </a:r>
            <a:r>
              <a:rPr sz="1400" spc="-5" dirty="0">
                <a:latin typeface="Times New Roman"/>
                <a:cs typeface="Times New Roman"/>
              </a:rPr>
              <a:t>dung theo quy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và </a:t>
            </a:r>
            <a:r>
              <a:rPr sz="1400" dirty="0">
                <a:latin typeface="Times New Roman"/>
                <a:cs typeface="Times New Roman"/>
              </a:rPr>
              <a:t>cài </a:t>
            </a:r>
            <a:r>
              <a:rPr sz="1400" dirty="0" err="1">
                <a:latin typeface="Times New Roman"/>
                <a:cs typeface="Times New Roman"/>
              </a:rPr>
              <a:t>ngay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tr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ớc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ngực </a:t>
            </a:r>
            <a:r>
              <a:rPr sz="1400" dirty="0">
                <a:latin typeface="Times New Roman"/>
                <a:cs typeface="Times New Roman"/>
              </a:rPr>
              <a:t>nạn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nhân;</a:t>
            </a:r>
            <a:endParaRPr sz="1400" dirty="0">
              <a:latin typeface="Times New Roman"/>
              <a:cs typeface="Times New Roman"/>
            </a:endParaRPr>
          </a:p>
          <a:p>
            <a:pPr marL="440690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441325" algn="l"/>
              </a:tabLst>
            </a:pPr>
            <a:r>
              <a:rPr sz="1400" spc="-5" dirty="0">
                <a:latin typeface="Times New Roman"/>
                <a:cs typeface="Times New Roman"/>
              </a:rPr>
              <a:t>Nhanh chóng chuyển nạn nhân </a:t>
            </a:r>
            <a:r>
              <a:rPr sz="1400" spc="5" dirty="0">
                <a:latin typeface="Times New Roman"/>
                <a:cs typeface="Times New Roman"/>
              </a:rPr>
              <a:t>đến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sở </a:t>
            </a:r>
            <a:r>
              <a:rPr sz="1400" dirty="0">
                <a:latin typeface="Times New Roman"/>
                <a:cs typeface="Times New Roman"/>
              </a:rPr>
              <a:t>y tế </a:t>
            </a:r>
            <a:r>
              <a:rPr sz="1400" spc="-5" dirty="0">
                <a:latin typeface="Times New Roman"/>
                <a:cs typeface="Times New Roman"/>
              </a:rPr>
              <a:t>gần nhất </a:t>
            </a:r>
            <a:r>
              <a:rPr sz="1400" dirty="0">
                <a:latin typeface="Times New Roman"/>
                <a:cs typeface="Times New Roman"/>
              </a:rPr>
              <a:t>có khả </a:t>
            </a:r>
            <a:r>
              <a:rPr sz="1400" spc="-5" dirty="0">
                <a:latin typeface="Times New Roman"/>
                <a:cs typeface="Times New Roman"/>
              </a:rPr>
              <a:t>năng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trị;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>
              <a:lnSpc>
                <a:spcPct val="107100"/>
              </a:lnSpc>
              <a:spcBef>
                <a:spcPts val="600"/>
              </a:spcBef>
              <a:buChar char="-"/>
              <a:tabLst>
                <a:tab pos="442595" algn="l"/>
              </a:tabLst>
            </a:pPr>
            <a:r>
              <a:rPr sz="1400" spc="-5" dirty="0">
                <a:latin typeface="Times New Roman"/>
                <a:cs typeface="Times New Roman"/>
              </a:rPr>
              <a:t>Nạn </a:t>
            </a:r>
            <a:r>
              <a:rPr sz="1400" dirty="0">
                <a:latin typeface="Times New Roman"/>
                <a:cs typeface="Times New Roman"/>
              </a:rPr>
              <a:t>nhân </a:t>
            </a:r>
            <a:r>
              <a:rPr sz="1400" spc="-5" dirty="0">
                <a:latin typeface="Times New Roman"/>
                <a:cs typeface="Times New Roman"/>
              </a:rPr>
              <a:t>đặt </a:t>
            </a:r>
            <a:r>
              <a:rPr sz="1400" dirty="0">
                <a:latin typeface="Times New Roman"/>
                <a:cs typeface="Times New Roman"/>
              </a:rPr>
              <a:t>ga </a:t>
            </a:r>
            <a:r>
              <a:rPr sz="1400" spc="-10" dirty="0">
                <a:latin typeface="Times New Roman"/>
                <a:cs typeface="Times New Roman"/>
              </a:rPr>
              <a:t>rô </a:t>
            </a:r>
            <a:r>
              <a:rPr sz="1400" dirty="0" err="1">
                <a:latin typeface="Times New Roman"/>
                <a:cs typeface="Times New Roman"/>
              </a:rPr>
              <a:t>phải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lang="en-US" sz="1400" spc="-100" dirty="0" smtClean="0">
                <a:latin typeface="Times New Roman"/>
                <a:cs typeface="Times New Roman"/>
              </a:rPr>
              <a:t> </a:t>
            </a:r>
            <a:r>
              <a:rPr lang="en-US" sz="1400" spc="-100" dirty="0" err="1" smtClean="0">
                <a:latin typeface="Times New Roman"/>
                <a:cs typeface="Times New Roman"/>
              </a:rPr>
              <a:t>ưu</a:t>
            </a:r>
            <a:r>
              <a:rPr lang="en-US" sz="1400" spc="-100" dirty="0" smtClean="0">
                <a:latin typeface="Times New Roman"/>
                <a:cs typeface="Times New Roman"/>
              </a:rPr>
              <a:t> </a:t>
            </a:r>
            <a:r>
              <a:rPr lang="en-US" sz="1400" spc="-100" dirty="0" err="1" smtClean="0">
                <a:latin typeface="Times New Roman"/>
                <a:cs typeface="Times New Roman"/>
              </a:rPr>
              <a:t>tiên</a:t>
            </a:r>
            <a:r>
              <a:rPr lang="en-US" sz="1400" spc="-100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số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5" dirty="0">
                <a:latin typeface="Times New Roman"/>
                <a:cs typeface="Times New Roman"/>
              </a:rPr>
              <a:t>trong khi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chuyển và </a:t>
            </a:r>
            <a:r>
              <a:rPr sz="1400" dirty="0" err="1">
                <a:latin typeface="Times New Roman"/>
                <a:cs typeface="Times New Roman"/>
              </a:rPr>
              <a:t>phải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 err="1" smtClean="0">
                <a:latin typeface="Times New Roman"/>
                <a:cs typeface="Times New Roman"/>
              </a:rPr>
              <a:t>có</a:t>
            </a:r>
            <a:r>
              <a:rPr lang="en-US" sz="1400" spc="-10" dirty="0">
                <a:latin typeface="Times New Roman"/>
                <a:cs typeface="Times New Roman"/>
              </a:rPr>
              <a:t> </a:t>
            </a:r>
            <a:r>
              <a:rPr lang="en-US" sz="1400" spc="-10" dirty="0" err="1" smtClean="0">
                <a:latin typeface="Times New Roman"/>
                <a:cs typeface="Times New Roman"/>
              </a:rPr>
              <a:t>người</a:t>
            </a:r>
            <a:r>
              <a:rPr lang="en-US" sz="1400" spc="-10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hộ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tống.</a:t>
            </a:r>
            <a:endParaRPr sz="1400" dirty="0">
              <a:latin typeface="Times New Roman"/>
              <a:cs typeface="Times New Roman"/>
            </a:endParaRPr>
          </a:p>
          <a:p>
            <a:pPr marL="12700" marR="5715">
              <a:lnSpc>
                <a:spcPct val="107100"/>
              </a:lnSpc>
              <a:spcBef>
                <a:spcPts val="605"/>
              </a:spcBef>
            </a:pPr>
            <a:r>
              <a:rPr sz="1400" dirty="0">
                <a:latin typeface="Times New Roman"/>
                <a:cs typeface="Times New Roman"/>
              </a:rPr>
              <a:t>d.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dirty="0" err="1">
                <a:latin typeface="Times New Roman"/>
                <a:cs typeface="Times New Roman"/>
              </a:rPr>
              <a:t>gãy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x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kèm </a:t>
            </a:r>
            <a:r>
              <a:rPr sz="1400" dirty="0">
                <a:latin typeface="Times New Roman"/>
                <a:cs typeface="Times New Roman"/>
              </a:rPr>
              <a:t>theo chảy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cần thực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spc="-5" dirty="0" err="1">
                <a:latin typeface="Times New Roman"/>
                <a:cs typeface="Times New Roman"/>
              </a:rPr>
              <a:t>theo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các</a:t>
            </a:r>
            <a:r>
              <a:rPr lang="en-US" sz="1400" spc="-5" dirty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bước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sau</a:t>
            </a:r>
            <a:r>
              <a:rPr sz="1400" spc="-5" dirty="0"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  <a:p>
            <a:pPr marL="573405" indent="-104775">
              <a:lnSpc>
                <a:spcPct val="100000"/>
              </a:lnSpc>
              <a:spcBef>
                <a:spcPts val="720"/>
              </a:spcBef>
              <a:buChar char="-"/>
              <a:tabLst>
                <a:tab pos="574040" algn="l"/>
              </a:tabLst>
            </a:pPr>
            <a:r>
              <a:rPr sz="1400" dirty="0">
                <a:latin typeface="Times New Roman"/>
                <a:cs typeface="Times New Roman"/>
              </a:rPr>
              <a:t>Gọi </a:t>
            </a:r>
            <a:r>
              <a:rPr sz="1400" spc="-5" dirty="0">
                <a:latin typeface="Times New Roman"/>
                <a:cs typeface="Times New Roman"/>
              </a:rPr>
              <a:t>cấp cứu thông báo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tai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nạn;</a:t>
            </a:r>
            <a:endParaRPr sz="1400" dirty="0">
              <a:latin typeface="Times New Roman"/>
              <a:cs typeface="Times New Roman"/>
            </a:endParaRPr>
          </a:p>
          <a:p>
            <a:pPr marL="573405" indent="-104775">
              <a:lnSpc>
                <a:spcPct val="100000"/>
              </a:lnSpc>
              <a:spcBef>
                <a:spcPts val="720"/>
              </a:spcBef>
              <a:buChar char="-"/>
              <a:tabLst>
                <a:tab pos="574040" algn="l"/>
              </a:tabLst>
            </a:pPr>
            <a:r>
              <a:rPr sz="1400" spc="-5" dirty="0">
                <a:latin typeface="Times New Roman"/>
                <a:cs typeface="Times New Roman"/>
              </a:rPr>
              <a:t>Sử </a:t>
            </a:r>
            <a:r>
              <a:rPr sz="1400" dirty="0">
                <a:latin typeface="Times New Roman"/>
                <a:cs typeface="Times New Roman"/>
              </a:rPr>
              <a:t>dụng vải </a:t>
            </a:r>
            <a:r>
              <a:rPr sz="1400" spc="-5" dirty="0">
                <a:latin typeface="Times New Roman"/>
                <a:cs typeface="Times New Roman"/>
              </a:rPr>
              <a:t>sạch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dirty="0">
                <a:latin typeface="Times New Roman"/>
                <a:cs typeface="Times New Roman"/>
              </a:rPr>
              <a:t>cầm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máu;</a:t>
            </a:r>
            <a:endParaRPr sz="1400" dirty="0">
              <a:latin typeface="Times New Roman"/>
              <a:cs typeface="Times New Roman"/>
            </a:endParaRPr>
          </a:p>
          <a:p>
            <a:pPr marL="575945" indent="-107314">
              <a:lnSpc>
                <a:spcPct val="100000"/>
              </a:lnSpc>
              <a:spcBef>
                <a:spcPts val="720"/>
              </a:spcBef>
              <a:buChar char="-"/>
              <a:tabLst>
                <a:tab pos="576580" algn="l"/>
              </a:tabLst>
            </a:pPr>
            <a:r>
              <a:rPr sz="1400" spc="-5" dirty="0">
                <a:latin typeface="Times New Roman"/>
                <a:cs typeface="Times New Roman"/>
              </a:rPr>
              <a:t>Sử dụng giấy, báo cuộn </a:t>
            </a:r>
            <a:r>
              <a:rPr sz="1400" dirty="0">
                <a:latin typeface="Times New Roman"/>
                <a:cs typeface="Times New Roman"/>
              </a:rPr>
              <a:t>lại hoặc </a:t>
            </a:r>
            <a:r>
              <a:rPr sz="1400" spc="-5" dirty="0">
                <a:latin typeface="Times New Roman"/>
                <a:cs typeface="Times New Roman"/>
              </a:rPr>
              <a:t>thanh gỗ, </a:t>
            </a:r>
            <a:r>
              <a:rPr sz="1400" dirty="0">
                <a:latin typeface="Times New Roman"/>
                <a:cs typeface="Times New Roman"/>
              </a:rPr>
              <a:t>cành cây để tạo </a:t>
            </a:r>
            <a:r>
              <a:rPr sz="1400" spc="-5" dirty="0">
                <a:latin typeface="Times New Roman"/>
                <a:cs typeface="Times New Roman"/>
              </a:rPr>
              <a:t>nẹp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10" dirty="0">
                <a:latin typeface="Times New Roman"/>
                <a:cs typeface="Times New Roman"/>
              </a:rPr>
              <a:t>cố </a:t>
            </a:r>
            <a:r>
              <a:rPr sz="1400" spc="-5" dirty="0">
                <a:latin typeface="Times New Roman"/>
                <a:cs typeface="Times New Roman"/>
              </a:rPr>
              <a:t>định vị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trí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5" dirty="0">
                <a:latin typeface="Times New Roman"/>
                <a:cs typeface="Times New Roman"/>
              </a:rPr>
              <a:t>gãy;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9153" y="442061"/>
            <a:ext cx="4011929" cy="94043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16205" indent="-104139">
              <a:lnSpc>
                <a:spcPct val="100000"/>
              </a:lnSpc>
              <a:spcBef>
                <a:spcPts val="820"/>
              </a:spcBef>
              <a:buChar char="-"/>
              <a:tabLst>
                <a:tab pos="116839" algn="l"/>
              </a:tabLst>
            </a:pPr>
            <a:r>
              <a:rPr sz="1400" spc="-5" dirty="0">
                <a:latin typeface="Times New Roman"/>
                <a:cs typeface="Times New Roman"/>
              </a:rPr>
              <a:t>Thò tay </a:t>
            </a:r>
            <a:r>
              <a:rPr sz="1400" dirty="0">
                <a:latin typeface="Times New Roman"/>
                <a:cs typeface="Times New Roman"/>
              </a:rPr>
              <a:t>vào </a:t>
            </a:r>
            <a:r>
              <a:rPr sz="1400" spc="-5" dirty="0">
                <a:latin typeface="Times New Roman"/>
                <a:cs typeface="Times New Roman"/>
              </a:rPr>
              <a:t>phần băng </a:t>
            </a:r>
            <a:r>
              <a:rPr sz="1400" dirty="0">
                <a:latin typeface="Times New Roman"/>
                <a:cs typeface="Times New Roman"/>
              </a:rPr>
              <a:t>bó, kiểm tra nẹp </a:t>
            </a:r>
            <a:r>
              <a:rPr sz="1400" spc="-5" dirty="0">
                <a:latin typeface="Times New Roman"/>
                <a:cs typeface="Times New Roman"/>
              </a:rPr>
              <a:t>chặt </a:t>
            </a:r>
            <a:r>
              <a:rPr sz="1400" dirty="0">
                <a:latin typeface="Times New Roman"/>
                <a:cs typeface="Times New Roman"/>
              </a:rPr>
              <a:t>hay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lỏng;</a:t>
            </a:r>
            <a:endParaRPr sz="1400" dirty="0">
              <a:latin typeface="Times New Roman"/>
              <a:cs typeface="Times New Roman"/>
            </a:endParaRPr>
          </a:p>
          <a:p>
            <a:pPr marL="116205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116839" algn="l"/>
              </a:tabLst>
            </a:pPr>
            <a:r>
              <a:rPr sz="1400" spc="-5" dirty="0">
                <a:latin typeface="Times New Roman"/>
                <a:cs typeface="Times New Roman"/>
              </a:rPr>
              <a:t>Buộc chặt </a:t>
            </a:r>
            <a:r>
              <a:rPr sz="1400" spc="-5" dirty="0" err="1">
                <a:latin typeface="Times New Roman"/>
                <a:cs typeface="Times New Roman"/>
              </a:rPr>
              <a:t>nẹp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nh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chạm tới 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;</a:t>
            </a:r>
            <a:endParaRPr sz="1400" dirty="0">
              <a:latin typeface="Times New Roman"/>
              <a:cs typeface="Times New Roman"/>
            </a:endParaRPr>
          </a:p>
          <a:p>
            <a:pPr marL="116205" indent="-104139">
              <a:lnSpc>
                <a:spcPct val="100000"/>
              </a:lnSpc>
              <a:spcBef>
                <a:spcPts val="720"/>
              </a:spcBef>
              <a:buChar char="-"/>
              <a:tabLst>
                <a:tab pos="116839" algn="l"/>
              </a:tabLst>
            </a:pPr>
            <a:r>
              <a:rPr sz="1400" spc="-5" dirty="0">
                <a:latin typeface="Times New Roman"/>
                <a:cs typeface="Times New Roman"/>
              </a:rPr>
              <a:t>Nếu nẹp khiến nạn nhân đau hơn </a:t>
            </a:r>
            <a:r>
              <a:rPr sz="1400" spc="-10" dirty="0">
                <a:latin typeface="Times New Roman"/>
                <a:cs typeface="Times New Roman"/>
              </a:rPr>
              <a:t>thì </a:t>
            </a:r>
            <a:r>
              <a:rPr sz="1400" dirty="0">
                <a:latin typeface="Times New Roman"/>
                <a:cs typeface="Times New Roman"/>
              </a:rPr>
              <a:t>chỉ cầm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máu.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4953126"/>
            <a:ext cx="6244590" cy="1611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4485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Hình 6-10: </a:t>
            </a:r>
            <a:r>
              <a:rPr sz="1400" spc="-10" dirty="0">
                <a:latin typeface="Times New Roman"/>
                <a:cs typeface="Times New Roman"/>
              </a:rPr>
              <a:t>Nẹp </a:t>
            </a:r>
            <a:r>
              <a:rPr sz="1400" spc="-5" dirty="0">
                <a:latin typeface="Times New Roman"/>
                <a:cs typeface="Times New Roman"/>
              </a:rPr>
              <a:t>cố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spc="5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nhân bị </a:t>
            </a:r>
            <a:r>
              <a:rPr sz="1400" spc="-5" dirty="0" err="1">
                <a:latin typeface="Times New Roman"/>
                <a:cs typeface="Times New Roman"/>
              </a:rPr>
              <a:t>gãy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x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337185" algn="just">
              <a:lnSpc>
                <a:spcPct val="100000"/>
              </a:lnSpc>
            </a:pPr>
            <a:r>
              <a:rPr sz="1400" i="1" dirty="0">
                <a:latin typeface="Times New Roman"/>
                <a:cs typeface="Times New Roman"/>
              </a:rPr>
              <a:t>6.1.2.5- </a:t>
            </a:r>
            <a:r>
              <a:rPr sz="1400" i="1" spc="-10" dirty="0">
                <a:latin typeface="Times New Roman"/>
                <a:cs typeface="Times New Roman"/>
              </a:rPr>
              <a:t>Mang </a:t>
            </a:r>
            <a:r>
              <a:rPr sz="1400" i="1" spc="-5" dirty="0">
                <a:latin typeface="Times New Roman"/>
                <a:cs typeface="Times New Roman"/>
              </a:rPr>
              <a:t>theo túi cấp cứu khẩn</a:t>
            </a:r>
            <a:r>
              <a:rPr sz="1400" i="1" spc="5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cấp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 err="1">
                <a:latin typeface="Times New Roman"/>
                <a:cs typeface="Times New Roman"/>
              </a:rPr>
              <a:t>Khi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xuyên 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tham </a:t>
            </a:r>
            <a:r>
              <a:rPr sz="1400" dirty="0">
                <a:latin typeface="Times New Roman"/>
                <a:cs typeface="Times New Roman"/>
              </a:rPr>
              <a:t>gia </a:t>
            </a:r>
            <a:r>
              <a:rPr sz="1400" spc="-5" dirty="0">
                <a:latin typeface="Times New Roman"/>
                <a:cs typeface="Times New Roman"/>
              </a:rPr>
              <a:t>giao </a:t>
            </a:r>
            <a:r>
              <a:rPr sz="1400" dirty="0">
                <a:latin typeface="Times New Roman"/>
                <a:cs typeface="Times New Roman"/>
              </a:rPr>
              <a:t>thông, </a:t>
            </a:r>
            <a:r>
              <a:rPr sz="1400" spc="-5" dirty="0">
                <a:latin typeface="Times New Roman"/>
                <a:cs typeface="Times New Roman"/>
              </a:rPr>
              <a:t>bạn </a:t>
            </a:r>
            <a:r>
              <a:rPr sz="1400" dirty="0">
                <a:latin typeface="Times New Roman"/>
                <a:cs typeface="Times New Roman"/>
              </a:rPr>
              <a:t>có thể </a:t>
            </a:r>
            <a:r>
              <a:rPr sz="1400" spc="-5" dirty="0">
                <a:latin typeface="Times New Roman"/>
                <a:cs typeface="Times New Roman"/>
              </a:rPr>
              <a:t>chọn cách mang </a:t>
            </a:r>
            <a:r>
              <a:rPr sz="1400" spc="-40" dirty="0">
                <a:latin typeface="Times New Roman"/>
                <a:cs typeface="Times New Roman"/>
              </a:rPr>
              <a:t>theo  </a:t>
            </a:r>
            <a:r>
              <a:rPr sz="1400" spc="-5" dirty="0">
                <a:latin typeface="Times New Roman"/>
                <a:cs typeface="Times New Roman"/>
              </a:rPr>
              <a:t>túi cấp </a:t>
            </a:r>
            <a:r>
              <a:rPr sz="1400" dirty="0">
                <a:latin typeface="Times New Roman"/>
                <a:cs typeface="Times New Roman"/>
              </a:rPr>
              <a:t>cứu khẩn </a:t>
            </a:r>
            <a:r>
              <a:rPr sz="1400" spc="-5" dirty="0">
                <a:latin typeface="Times New Roman"/>
                <a:cs typeface="Times New Roman"/>
              </a:rPr>
              <a:t>cấp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xe ô tô của </a:t>
            </a:r>
            <a:r>
              <a:rPr sz="1400" spc="-5" dirty="0">
                <a:latin typeface="Times New Roman"/>
                <a:cs typeface="Times New Roman"/>
              </a:rPr>
              <a:t>mình, đựng </a:t>
            </a:r>
            <a:r>
              <a:rPr sz="1400" dirty="0">
                <a:latin typeface="Times New Roman"/>
                <a:cs typeface="Times New Roman"/>
              </a:rPr>
              <a:t>những </a:t>
            </a:r>
            <a:r>
              <a:rPr sz="1400" spc="-5" dirty="0">
                <a:latin typeface="Times New Roman"/>
                <a:cs typeface="Times New Roman"/>
              </a:rPr>
              <a:t>dụng </a:t>
            </a:r>
            <a:r>
              <a:rPr sz="1400" dirty="0">
                <a:latin typeface="Times New Roman"/>
                <a:cs typeface="Times New Roman"/>
              </a:rPr>
              <a:t>cụ sơ </a:t>
            </a:r>
            <a:r>
              <a:rPr sz="1400" dirty="0" err="1">
                <a:latin typeface="Times New Roman"/>
                <a:cs typeface="Times New Roman"/>
              </a:rPr>
              <a:t>cứu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75" dirty="0" err="1" smtClean="0">
                <a:latin typeface="Times New Roman"/>
                <a:cs typeface="Times New Roman"/>
              </a:rPr>
              <a:t>nh</a:t>
            </a:r>
            <a:r>
              <a:rPr lang="vi-VN" sz="1400" spc="-175" dirty="0" smtClean="0">
                <a:latin typeface="Times New Roman"/>
                <a:cs typeface="Times New Roman"/>
              </a:rPr>
              <a:t>ư</a:t>
            </a:r>
            <a:r>
              <a:rPr sz="1400" spc="-175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băng </a:t>
            </a:r>
            <a:r>
              <a:rPr sz="1400" dirty="0">
                <a:latin typeface="Times New Roman"/>
                <a:cs typeface="Times New Roman"/>
              </a:rPr>
              <a:t>cá nhân, gạc, </a:t>
            </a:r>
            <a:r>
              <a:rPr sz="1400" spc="-5" dirty="0">
                <a:latin typeface="Times New Roman"/>
                <a:cs typeface="Times New Roman"/>
              </a:rPr>
              <a:t>thuốc </a:t>
            </a:r>
            <a:r>
              <a:rPr sz="1400" dirty="0">
                <a:latin typeface="Times New Roman"/>
                <a:cs typeface="Times New Roman"/>
              </a:rPr>
              <a:t>khử </a:t>
            </a:r>
            <a:r>
              <a:rPr sz="1400" spc="-5" dirty="0">
                <a:latin typeface="Times New Roman"/>
                <a:cs typeface="Times New Roman"/>
              </a:rPr>
              <a:t>trùng và phiếu </a:t>
            </a:r>
            <a:r>
              <a:rPr sz="1400" dirty="0">
                <a:latin typeface="Times New Roman"/>
                <a:cs typeface="Times New Roman"/>
              </a:rPr>
              <a:t>ga </a:t>
            </a:r>
            <a:r>
              <a:rPr sz="1400" spc="-10" dirty="0">
                <a:latin typeface="Times New Roman"/>
                <a:cs typeface="Times New Roman"/>
              </a:rPr>
              <a:t>rô </a:t>
            </a:r>
            <a:r>
              <a:rPr sz="1400" spc="-5" dirty="0">
                <a:latin typeface="Times New Roman"/>
                <a:cs typeface="Times New Roman"/>
              </a:rPr>
              <a:t>cấp </a:t>
            </a:r>
            <a:r>
              <a:rPr sz="1400" dirty="0">
                <a:latin typeface="Times New Roman"/>
                <a:cs typeface="Times New Roman"/>
              </a:rPr>
              <a:t>cứu số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3450" y="6637019"/>
            <a:ext cx="6216777" cy="1822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93850" y="1564639"/>
            <a:ext cx="4906010" cy="32956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57</a:t>
            </a:fld>
            <a:endParaRPr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1550" y="4495926"/>
            <a:ext cx="35655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Hình 6-11: Mang theo túi </a:t>
            </a:r>
            <a:r>
              <a:rPr sz="1400" dirty="0">
                <a:latin typeface="Times New Roman"/>
                <a:cs typeface="Times New Roman"/>
              </a:rPr>
              <a:t>thuốc </a:t>
            </a:r>
            <a:r>
              <a:rPr sz="1400" spc="-5" dirty="0">
                <a:latin typeface="Times New Roman"/>
                <a:cs typeface="Times New Roman"/>
              </a:rPr>
              <a:t>cấp cứu khẩn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cấp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3304" y="4811903"/>
            <a:ext cx="5601970" cy="4426585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vert="horz" wrap="square" lIns="0" tIns="838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400" b="1" dirty="0">
                <a:latin typeface="Times New Roman"/>
                <a:cs typeface="Times New Roman"/>
              </a:rPr>
              <a:t>PHIẾU GA </a:t>
            </a:r>
            <a:r>
              <a:rPr sz="1400" b="1" spc="-5" dirty="0">
                <a:latin typeface="Times New Roman"/>
                <a:cs typeface="Times New Roman"/>
              </a:rPr>
              <a:t>RÔ </a:t>
            </a:r>
            <a:r>
              <a:rPr sz="1400" b="1" dirty="0">
                <a:latin typeface="Times New Roman"/>
                <a:cs typeface="Times New Roman"/>
              </a:rPr>
              <a:t>CẤP </a:t>
            </a:r>
            <a:r>
              <a:rPr sz="1400" b="1" spc="-5" dirty="0">
                <a:latin typeface="Times New Roman"/>
                <a:cs typeface="Times New Roman"/>
              </a:rPr>
              <a:t>CỨU </a:t>
            </a:r>
            <a:r>
              <a:rPr sz="1400" b="1" dirty="0">
                <a:latin typeface="Times New Roman"/>
                <a:cs typeface="Times New Roman"/>
              </a:rPr>
              <a:t>SỐ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1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68580" marR="1377315" indent="575945">
              <a:lnSpc>
                <a:spcPct val="107100"/>
              </a:lnSpc>
              <a:spcBef>
                <a:spcPts val="1280"/>
              </a:spcBef>
            </a:pPr>
            <a:r>
              <a:rPr sz="1400" spc="-5" dirty="0">
                <a:latin typeface="Times New Roman"/>
                <a:cs typeface="Times New Roman"/>
              </a:rPr>
              <a:t>Họ </a:t>
            </a:r>
            <a:r>
              <a:rPr sz="1400" dirty="0">
                <a:latin typeface="Times New Roman"/>
                <a:cs typeface="Times New Roman"/>
              </a:rPr>
              <a:t>và tên nạn  </a:t>
            </a:r>
            <a:r>
              <a:rPr sz="1400" spc="-5" dirty="0">
                <a:latin typeface="Times New Roman"/>
                <a:cs typeface="Times New Roman"/>
              </a:rPr>
              <a:t>nhân.......................................................Tuổi.......................</a:t>
            </a:r>
            <a:endParaRPr sz="1400" dirty="0">
              <a:latin typeface="Times New Roman"/>
              <a:cs typeface="Times New Roman"/>
            </a:endParaRPr>
          </a:p>
          <a:p>
            <a:pPr marL="68580" marR="1021715" indent="531495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Vị </a:t>
            </a:r>
            <a:r>
              <a:rPr sz="1400" dirty="0">
                <a:latin typeface="Times New Roman"/>
                <a:cs typeface="Times New Roman"/>
              </a:rPr>
              <a:t>trí 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10" dirty="0" err="1" smtClean="0">
                <a:latin typeface="Times New Roman"/>
                <a:cs typeface="Times New Roman"/>
              </a:rPr>
              <a:t>th</a:t>
            </a:r>
            <a:r>
              <a:rPr lang="vi-VN" sz="1400" spc="-10" dirty="0" smtClean="0">
                <a:latin typeface="Times New Roman"/>
                <a:cs typeface="Times New Roman"/>
              </a:rPr>
              <a:t>ư</a:t>
            </a:r>
            <a:r>
              <a:rPr sz="1400" spc="-10" dirty="0" err="1" smtClean="0">
                <a:latin typeface="Times New Roman"/>
                <a:cs typeface="Times New Roman"/>
              </a:rPr>
              <a:t>ơng</a:t>
            </a:r>
            <a:r>
              <a:rPr sz="1400" spc="-10" dirty="0">
                <a:latin typeface="Times New Roman"/>
                <a:cs typeface="Times New Roman"/>
              </a:rPr>
              <a:t>..........................................................................................</a:t>
            </a:r>
            <a:endParaRPr sz="1400" dirty="0">
              <a:latin typeface="Times New Roman"/>
              <a:cs typeface="Times New Roman"/>
            </a:endParaRPr>
          </a:p>
          <a:p>
            <a:pPr marL="68580" marR="1645920" indent="575945">
              <a:lnSpc>
                <a:spcPct val="107100"/>
              </a:lnSpc>
              <a:spcBef>
                <a:spcPts val="600"/>
              </a:spcBef>
            </a:pPr>
            <a:r>
              <a:rPr sz="1400" spc="-5" dirty="0" err="1">
                <a:latin typeface="Times New Roman"/>
                <a:cs typeface="Times New Roman"/>
              </a:rPr>
              <a:t>Tên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đặt ga  </a:t>
            </a:r>
            <a:r>
              <a:rPr sz="1400" spc="-5" dirty="0">
                <a:latin typeface="Times New Roman"/>
                <a:cs typeface="Times New Roman"/>
              </a:rPr>
              <a:t>rô....................................................................................</a:t>
            </a:r>
            <a:endParaRPr sz="1400" dirty="0">
              <a:latin typeface="Times New Roman"/>
              <a:cs typeface="Times New Roman"/>
            </a:endParaRPr>
          </a:p>
          <a:p>
            <a:pPr marL="68580" marR="673100" indent="575945">
              <a:lnSpc>
                <a:spcPct val="107100"/>
              </a:lnSpc>
              <a:spcBef>
                <a:spcPts val="605"/>
              </a:spcBef>
            </a:pP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gian </a:t>
            </a:r>
            <a:r>
              <a:rPr sz="1400" spc="5" dirty="0">
                <a:latin typeface="Times New Roman"/>
                <a:cs typeface="Times New Roman"/>
              </a:rPr>
              <a:t>đặt </a:t>
            </a:r>
            <a:r>
              <a:rPr sz="1400" dirty="0">
                <a:latin typeface="Times New Roman"/>
                <a:cs typeface="Times New Roman"/>
              </a:rPr>
              <a:t>ga rô </a:t>
            </a:r>
            <a:r>
              <a:rPr sz="1400" spc="-5" dirty="0">
                <a:latin typeface="Times New Roman"/>
                <a:cs typeface="Times New Roman"/>
              </a:rPr>
              <a:t>lúc..........giờ......Ngày.......tháng.......năm  20..............</a:t>
            </a:r>
            <a:endParaRPr sz="1400" dirty="0">
              <a:latin typeface="Times New Roman"/>
              <a:cs typeface="Times New Roman"/>
            </a:endParaRPr>
          </a:p>
          <a:p>
            <a:pPr marL="68580" marR="2009775" indent="575945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Nới </a:t>
            </a:r>
            <a:r>
              <a:rPr sz="1400" dirty="0">
                <a:latin typeface="Times New Roman"/>
                <a:cs typeface="Times New Roman"/>
              </a:rPr>
              <a:t>ga rô </a:t>
            </a:r>
            <a:r>
              <a:rPr sz="1400" spc="-5" dirty="0">
                <a:latin typeface="Times New Roman"/>
                <a:cs typeface="Times New Roman"/>
              </a:rPr>
              <a:t>lần </a:t>
            </a:r>
            <a:r>
              <a:rPr sz="1400" dirty="0">
                <a:latin typeface="Times New Roman"/>
                <a:cs typeface="Times New Roman"/>
              </a:rPr>
              <a:t>thứ </a:t>
            </a:r>
            <a:r>
              <a:rPr sz="1400" spc="-5" dirty="0">
                <a:latin typeface="Times New Roman"/>
                <a:cs typeface="Times New Roman"/>
              </a:rPr>
              <a:t>nhất  lúc........................giờ.............................................</a:t>
            </a:r>
            <a:endParaRPr sz="1400" dirty="0">
              <a:latin typeface="Times New Roman"/>
              <a:cs typeface="Times New Roman"/>
            </a:endParaRPr>
          </a:p>
          <a:p>
            <a:pPr marL="68580" marR="1920875" indent="575945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Nới </a:t>
            </a:r>
            <a:r>
              <a:rPr sz="1400" dirty="0">
                <a:latin typeface="Times New Roman"/>
                <a:cs typeface="Times New Roman"/>
              </a:rPr>
              <a:t>ga rô </a:t>
            </a:r>
            <a:r>
              <a:rPr sz="1400" spc="-5" dirty="0">
                <a:latin typeface="Times New Roman"/>
                <a:cs typeface="Times New Roman"/>
              </a:rPr>
              <a:t>lần </a:t>
            </a:r>
            <a:r>
              <a:rPr sz="1400" dirty="0">
                <a:latin typeface="Times New Roman"/>
                <a:cs typeface="Times New Roman"/>
              </a:rPr>
              <a:t>thứ </a:t>
            </a:r>
            <a:r>
              <a:rPr sz="1400" spc="-5" dirty="0">
                <a:latin typeface="Times New Roman"/>
                <a:cs typeface="Times New Roman"/>
              </a:rPr>
              <a:t>hai  lúc..........................giờ.............................................</a:t>
            </a:r>
            <a:endParaRPr sz="1400" dirty="0">
              <a:latin typeface="Times New Roman"/>
              <a:cs typeface="Times New Roman"/>
            </a:endParaRPr>
          </a:p>
          <a:p>
            <a:pPr marL="68580" marR="1832610" indent="575945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Nới </a:t>
            </a:r>
            <a:r>
              <a:rPr sz="1400" dirty="0">
                <a:latin typeface="Times New Roman"/>
                <a:cs typeface="Times New Roman"/>
              </a:rPr>
              <a:t>ga rô </a:t>
            </a:r>
            <a:r>
              <a:rPr sz="1400" spc="-5" dirty="0">
                <a:latin typeface="Times New Roman"/>
                <a:cs typeface="Times New Roman"/>
              </a:rPr>
              <a:t>lần </a:t>
            </a:r>
            <a:r>
              <a:rPr sz="1400" dirty="0">
                <a:latin typeface="Times New Roman"/>
                <a:cs typeface="Times New Roman"/>
              </a:rPr>
              <a:t>thứ </a:t>
            </a:r>
            <a:r>
              <a:rPr sz="1400" spc="-5" dirty="0">
                <a:latin typeface="Times New Roman"/>
                <a:cs typeface="Times New Roman"/>
              </a:rPr>
              <a:t>ba  lúc............................giờ.............................................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63724" y="917677"/>
            <a:ext cx="4613443" cy="31184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58</a:t>
            </a:fld>
            <a:endParaRPr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59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143304" y="544068"/>
            <a:ext cx="5601970" cy="989373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68580" marR="1831339" indent="575945">
              <a:lnSpc>
                <a:spcPts val="1800"/>
              </a:lnSpc>
              <a:spcBef>
                <a:spcPts val="20"/>
              </a:spcBef>
            </a:pPr>
            <a:r>
              <a:rPr sz="1400" spc="-5" dirty="0">
                <a:latin typeface="Times New Roman"/>
                <a:cs typeface="Times New Roman"/>
              </a:rPr>
              <a:t>Nới </a:t>
            </a:r>
            <a:r>
              <a:rPr sz="1400" dirty="0">
                <a:latin typeface="Times New Roman"/>
                <a:cs typeface="Times New Roman"/>
              </a:rPr>
              <a:t>ga rô </a:t>
            </a:r>
            <a:r>
              <a:rPr sz="1400" spc="-5" dirty="0">
                <a:latin typeface="Times New Roman"/>
                <a:cs typeface="Times New Roman"/>
              </a:rPr>
              <a:t>lần </a:t>
            </a:r>
            <a:r>
              <a:rPr sz="1400" dirty="0" err="1">
                <a:latin typeface="Times New Roman"/>
                <a:cs typeface="Times New Roman"/>
              </a:rPr>
              <a:t>thứ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lúc............................giờ.............................................</a:t>
            </a:r>
            <a:endParaRPr sz="1400" dirty="0">
              <a:latin typeface="Times New Roman"/>
              <a:cs typeface="Times New Roman"/>
            </a:endParaRPr>
          </a:p>
          <a:p>
            <a:pPr marL="68580" marR="1965325" indent="575945">
              <a:lnSpc>
                <a:spcPct val="107100"/>
              </a:lnSpc>
              <a:spcBef>
                <a:spcPts val="525"/>
              </a:spcBef>
            </a:pPr>
            <a:r>
              <a:rPr sz="1400" spc="-5" dirty="0">
                <a:latin typeface="Times New Roman"/>
                <a:cs typeface="Times New Roman"/>
              </a:rPr>
              <a:t>Nới </a:t>
            </a:r>
            <a:r>
              <a:rPr sz="1400" dirty="0">
                <a:latin typeface="Times New Roman"/>
                <a:cs typeface="Times New Roman"/>
              </a:rPr>
              <a:t>ga rô </a:t>
            </a:r>
            <a:r>
              <a:rPr sz="1400" spc="-5" dirty="0">
                <a:latin typeface="Times New Roman"/>
                <a:cs typeface="Times New Roman"/>
              </a:rPr>
              <a:t>lần </a:t>
            </a:r>
            <a:r>
              <a:rPr sz="1400" dirty="0">
                <a:latin typeface="Times New Roman"/>
                <a:cs typeface="Times New Roman"/>
              </a:rPr>
              <a:t>thứ </a:t>
            </a:r>
            <a:r>
              <a:rPr sz="1400" spc="-5" dirty="0">
                <a:latin typeface="Times New Roman"/>
                <a:cs typeface="Times New Roman"/>
              </a:rPr>
              <a:t>năm  lúc.........................giờ.............................................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2658211"/>
            <a:ext cx="6245860" cy="64668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37185" algn="just">
              <a:lnSpc>
                <a:spcPct val="100000"/>
              </a:lnSpc>
              <a:spcBef>
                <a:spcPts val="820"/>
              </a:spcBef>
            </a:pPr>
            <a:r>
              <a:rPr sz="1400" i="1" dirty="0">
                <a:latin typeface="Times New Roman"/>
                <a:cs typeface="Times New Roman"/>
              </a:rPr>
              <a:t>6.1.2.6- </a:t>
            </a:r>
            <a:r>
              <a:rPr sz="1400" i="1" spc="-5" dirty="0">
                <a:latin typeface="Times New Roman"/>
                <a:cs typeface="Times New Roman"/>
              </a:rPr>
              <a:t>Sau khi </a:t>
            </a:r>
            <a:r>
              <a:rPr sz="1400" i="1" dirty="0">
                <a:latin typeface="Times New Roman"/>
                <a:cs typeface="Times New Roman"/>
              </a:rPr>
              <a:t>thực </a:t>
            </a:r>
            <a:r>
              <a:rPr sz="1400" i="1" spc="-5" dirty="0">
                <a:latin typeface="Times New Roman"/>
                <a:cs typeface="Times New Roman"/>
              </a:rPr>
              <a:t>hiện </a:t>
            </a:r>
            <a:r>
              <a:rPr sz="1400" i="1" dirty="0">
                <a:latin typeface="Times New Roman"/>
                <a:cs typeface="Times New Roman"/>
              </a:rPr>
              <a:t>sơ cứu </a:t>
            </a:r>
            <a:r>
              <a:rPr sz="1400" i="1" spc="-10" dirty="0">
                <a:latin typeface="Times New Roman"/>
                <a:cs typeface="Times New Roman"/>
              </a:rPr>
              <a:t>cho </a:t>
            </a:r>
            <a:r>
              <a:rPr sz="1400" i="1" spc="-5" dirty="0">
                <a:latin typeface="Times New Roman"/>
                <a:cs typeface="Times New Roman"/>
              </a:rPr>
              <a:t>người bị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thương: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324485" algn="just">
              <a:lnSpc>
                <a:spcPct val="107200"/>
              </a:lnSpc>
              <a:spcBef>
                <a:spcPts val="595"/>
              </a:spcBef>
            </a:pPr>
            <a:r>
              <a:rPr sz="1400" dirty="0">
                <a:latin typeface="Times New Roman"/>
                <a:cs typeface="Times New Roman"/>
              </a:rPr>
              <a:t>Bạn </a:t>
            </a:r>
            <a:r>
              <a:rPr sz="1400" spc="-5" dirty="0">
                <a:latin typeface="Times New Roman"/>
                <a:cs typeface="Times New Roman"/>
              </a:rPr>
              <a:t>phải thông </a:t>
            </a:r>
            <a:r>
              <a:rPr sz="1400" dirty="0">
                <a:latin typeface="Times New Roman"/>
                <a:cs typeface="Times New Roman"/>
              </a:rPr>
              <a:t>báo </a:t>
            </a:r>
            <a:r>
              <a:rPr sz="1400" spc="-5" dirty="0">
                <a:latin typeface="Times New Roman"/>
                <a:cs typeface="Times New Roman"/>
              </a:rPr>
              <a:t>ngay </a:t>
            </a:r>
            <a:r>
              <a:rPr sz="1400" spc="5" dirty="0">
                <a:latin typeface="Times New Roman"/>
                <a:cs typeface="Times New Roman"/>
              </a:rPr>
              <a:t>lập </a:t>
            </a:r>
            <a:r>
              <a:rPr sz="1400" dirty="0">
                <a:latin typeface="Times New Roman"/>
                <a:cs typeface="Times New Roman"/>
              </a:rPr>
              <a:t>tực </a:t>
            </a:r>
            <a:r>
              <a:rPr sz="1400" spc="-5" dirty="0">
                <a:latin typeface="Times New Roman"/>
                <a:cs typeface="Times New Roman"/>
              </a:rPr>
              <a:t>cho cảnh sát </a:t>
            </a:r>
            <a:r>
              <a:rPr sz="1400" dirty="0">
                <a:latin typeface="Times New Roman"/>
                <a:cs typeface="Times New Roman"/>
              </a:rPr>
              <a:t>gần nhất </a:t>
            </a:r>
            <a:r>
              <a:rPr sz="1400" spc="-5" dirty="0">
                <a:latin typeface="Times New Roman"/>
                <a:cs typeface="Times New Roman"/>
              </a:rPr>
              <a:t>nơi tai nạn </a:t>
            </a:r>
            <a:r>
              <a:rPr sz="1400" dirty="0">
                <a:latin typeface="Times New Roman"/>
                <a:cs typeface="Times New Roman"/>
              </a:rPr>
              <a:t>xảy ra về </a:t>
            </a:r>
            <a:r>
              <a:rPr sz="1400" spc="-5" dirty="0" err="1">
                <a:latin typeface="Times New Roman"/>
                <a:cs typeface="Times New Roman"/>
              </a:rPr>
              <a:t>số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80" dirty="0" smtClean="0">
                <a:latin typeface="Times New Roman"/>
                <a:cs typeface="Times New Roman"/>
              </a:rPr>
              <a:t>l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ợng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bị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thiệt </a:t>
            </a:r>
            <a:r>
              <a:rPr sz="1400" spc="-5" dirty="0">
                <a:latin typeface="Times New Roman"/>
                <a:cs typeface="Times New Roman"/>
              </a:rPr>
              <a:t>hại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vật chất, </a:t>
            </a:r>
            <a:r>
              <a:rPr sz="1400" spc="-10" dirty="0">
                <a:latin typeface="Times New Roman"/>
                <a:cs typeface="Times New Roman"/>
              </a:rPr>
              <a:t>mức </a:t>
            </a:r>
            <a:r>
              <a:rPr sz="1400" dirty="0">
                <a:latin typeface="Times New Roman"/>
                <a:cs typeface="Times New Roman"/>
              </a:rPr>
              <a:t>độ </a:t>
            </a:r>
            <a:r>
              <a:rPr sz="1400" spc="-5" dirty="0">
                <a:latin typeface="Times New Roman"/>
                <a:cs typeface="Times New Roman"/>
              </a:rPr>
              <a:t>thiệt </a:t>
            </a:r>
            <a:r>
              <a:rPr sz="1400" dirty="0">
                <a:latin typeface="Times New Roman"/>
                <a:cs typeface="Times New Roman"/>
              </a:rPr>
              <a:t>hại </a:t>
            </a:r>
            <a:r>
              <a:rPr sz="1400" spc="-5" dirty="0">
                <a:latin typeface="Times New Roman"/>
                <a:cs typeface="Times New Roman"/>
              </a:rPr>
              <a:t>và những gì </a:t>
            </a:r>
            <a:r>
              <a:rPr sz="1400" spc="5" dirty="0">
                <a:latin typeface="Times New Roman"/>
                <a:cs typeface="Times New Roman"/>
              </a:rPr>
              <a:t>bạn </a:t>
            </a:r>
            <a:r>
              <a:rPr sz="1400" dirty="0">
                <a:latin typeface="Times New Roman"/>
                <a:cs typeface="Times New Roman"/>
              </a:rPr>
              <a:t>đã </a:t>
            </a:r>
            <a:r>
              <a:rPr sz="1400" spc="-185" dirty="0">
                <a:latin typeface="Times New Roman"/>
                <a:cs typeface="Times New Roman"/>
              </a:rPr>
              <a:t>làm 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tai nạn. </a:t>
            </a:r>
            <a:r>
              <a:rPr sz="1400" spc="-5" dirty="0" err="1">
                <a:latin typeface="Times New Roman"/>
                <a:cs typeface="Times New Roman"/>
              </a:rPr>
              <a:t>Trong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 </a:t>
            </a:r>
            <a:r>
              <a:rPr sz="1400" dirty="0">
                <a:latin typeface="Times New Roman"/>
                <a:cs typeface="Times New Roman"/>
              </a:rPr>
              <a:t>chỉ có </a:t>
            </a:r>
            <a:r>
              <a:rPr sz="1400" spc="-5" dirty="0">
                <a:latin typeface="Times New Roman"/>
                <a:cs typeface="Times New Roman"/>
              </a:rPr>
              <a:t>thiệt </a:t>
            </a:r>
            <a:r>
              <a:rPr sz="1400" dirty="0">
                <a:latin typeface="Times New Roman"/>
                <a:cs typeface="Times New Roman"/>
              </a:rPr>
              <a:t>hại về xe và vật </a:t>
            </a:r>
            <a:r>
              <a:rPr sz="1400" spc="-5" dirty="0">
                <a:latin typeface="Times New Roman"/>
                <a:cs typeface="Times New Roman"/>
              </a:rPr>
              <a:t>chất, không </a:t>
            </a:r>
            <a:r>
              <a:rPr sz="1400" dirty="0" err="1">
                <a:latin typeface="Times New Roman"/>
                <a:cs typeface="Times New Roman"/>
              </a:rPr>
              <a:t>có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55" dirty="0" err="1">
                <a:latin typeface="Times New Roman"/>
                <a:cs typeface="Times New Roman"/>
              </a:rPr>
              <a:t>bị</a:t>
            </a:r>
            <a:r>
              <a:rPr sz="1400" spc="-155" dirty="0">
                <a:latin typeface="Times New Roman"/>
                <a:cs typeface="Times New Roman"/>
              </a:rPr>
              <a:t> 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tốt </a:t>
            </a:r>
            <a:r>
              <a:rPr sz="1400" spc="-5" dirty="0">
                <a:latin typeface="Times New Roman"/>
                <a:cs typeface="Times New Roman"/>
              </a:rPr>
              <a:t>nhất là thông báo </a:t>
            </a:r>
            <a:r>
              <a:rPr sz="1400" spc="-10" dirty="0">
                <a:latin typeface="Times New Roman"/>
                <a:cs typeface="Times New Roman"/>
              </a:rPr>
              <a:t>cho </a:t>
            </a:r>
            <a:r>
              <a:rPr sz="1400" spc="-5" dirty="0">
                <a:latin typeface="Times New Roman"/>
                <a:cs typeface="Times New Roman"/>
              </a:rPr>
              <a:t>cảnh sát </a:t>
            </a:r>
            <a:r>
              <a:rPr sz="1400" dirty="0">
                <a:latin typeface="Times New Roman"/>
                <a:cs typeface="Times New Roman"/>
              </a:rPr>
              <a:t>và thực </a:t>
            </a:r>
            <a:r>
              <a:rPr sz="1400" spc="-5" dirty="0">
                <a:latin typeface="Times New Roman"/>
                <a:cs typeface="Times New Roman"/>
              </a:rPr>
              <a:t>hiện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spc="-5" dirty="0">
                <a:latin typeface="Times New Roman"/>
                <a:cs typeface="Times New Roman"/>
              </a:rPr>
              <a:t>cuộc </a:t>
            </a:r>
            <a:r>
              <a:rPr sz="1400" dirty="0">
                <a:latin typeface="Times New Roman"/>
                <a:cs typeface="Times New Roman"/>
              </a:rPr>
              <a:t>điều tra </a:t>
            </a:r>
            <a:r>
              <a:rPr sz="1400" spc="-10" dirty="0">
                <a:latin typeface="Times New Roman"/>
                <a:cs typeface="Times New Roman"/>
              </a:rPr>
              <a:t>chính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xác.</a:t>
            </a:r>
          </a:p>
          <a:p>
            <a:pPr marL="12700" marR="5715" indent="324485" algn="just">
              <a:lnSpc>
                <a:spcPct val="107100"/>
              </a:lnSpc>
              <a:spcBef>
                <a:spcPts val="600"/>
              </a:spcBef>
            </a:pP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lái xe hoặc </a:t>
            </a:r>
            <a:r>
              <a:rPr sz="1400" spc="-5" dirty="0">
                <a:latin typeface="Times New Roman"/>
                <a:cs typeface="Times New Roman"/>
              </a:rPr>
              <a:t>hành khách </a:t>
            </a:r>
            <a:r>
              <a:rPr sz="1400" dirty="0">
                <a:latin typeface="Times New Roman"/>
                <a:cs typeface="Times New Roman"/>
              </a:rPr>
              <a:t>đã báo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cảnh </a:t>
            </a:r>
            <a:r>
              <a:rPr sz="1400" spc="-5" dirty="0">
                <a:latin typeface="Times New Roman"/>
                <a:cs typeface="Times New Roman"/>
              </a:rPr>
              <a:t>sát, phải theo </a:t>
            </a:r>
            <a:r>
              <a:rPr sz="1400" spc="5" dirty="0">
                <a:latin typeface="Times New Roman"/>
                <a:cs typeface="Times New Roman"/>
              </a:rPr>
              <a:t>chỉ </a:t>
            </a:r>
            <a:r>
              <a:rPr sz="1400" spc="-5" dirty="0">
                <a:latin typeface="Times New Roman"/>
                <a:cs typeface="Times New Roman"/>
              </a:rPr>
              <a:t>dẫn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25" dirty="0">
                <a:latin typeface="Times New Roman"/>
                <a:cs typeface="Times New Roman"/>
              </a:rPr>
              <a:t>nhân  </a:t>
            </a:r>
            <a:r>
              <a:rPr sz="1400" spc="-5" dirty="0">
                <a:latin typeface="Times New Roman"/>
                <a:cs typeface="Times New Roman"/>
              </a:rPr>
              <a:t>viên cảnh sát </a:t>
            </a:r>
            <a:r>
              <a:rPr sz="1400" dirty="0">
                <a:latin typeface="Times New Roman"/>
                <a:cs typeface="Times New Roman"/>
              </a:rPr>
              <a:t>nếu </a:t>
            </a:r>
            <a:r>
              <a:rPr sz="1400" spc="-5" dirty="0">
                <a:latin typeface="Times New Roman"/>
                <a:cs typeface="Times New Roman"/>
              </a:rPr>
              <a:t>họ yêu </a:t>
            </a:r>
            <a:r>
              <a:rPr sz="1400" dirty="0">
                <a:latin typeface="Times New Roman"/>
                <a:cs typeface="Times New Roman"/>
              </a:rPr>
              <a:t>cầu đợi </a:t>
            </a:r>
            <a:r>
              <a:rPr sz="1400" spc="-10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quan </a:t>
            </a:r>
            <a:r>
              <a:rPr sz="1400" dirty="0">
                <a:latin typeface="Times New Roman"/>
                <a:cs typeface="Times New Roman"/>
              </a:rPr>
              <a:t>cảnh </a:t>
            </a:r>
            <a:r>
              <a:rPr sz="1400" spc="-5" dirty="0">
                <a:latin typeface="Times New Roman"/>
                <a:cs typeface="Times New Roman"/>
              </a:rPr>
              <a:t>sát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nơi </a:t>
            </a:r>
            <a:r>
              <a:rPr sz="1400" spc="5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tai nạn  để </a:t>
            </a:r>
            <a:r>
              <a:rPr sz="1400" spc="-5" dirty="0">
                <a:latin typeface="Times New Roman"/>
                <a:cs typeface="Times New Roman"/>
              </a:rPr>
              <a:t>chăm </a:t>
            </a:r>
            <a:r>
              <a:rPr sz="1400" dirty="0">
                <a:latin typeface="Times New Roman"/>
                <a:cs typeface="Times New Roman"/>
              </a:rPr>
              <a:t>sóc </a:t>
            </a:r>
            <a:r>
              <a:rPr sz="1400" spc="-5" dirty="0" err="1">
                <a:latin typeface="Times New Roman"/>
                <a:cs typeface="Times New Roman"/>
              </a:rPr>
              <a:t>cho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bị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 bảo vệ </a:t>
            </a:r>
            <a:r>
              <a:rPr sz="1400" spc="-5" dirty="0">
                <a:latin typeface="Times New Roman"/>
                <a:cs typeface="Times New Roman"/>
              </a:rPr>
              <a:t>khỏi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nguy hiểm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dirty="0" err="1">
                <a:latin typeface="Times New Roman"/>
                <a:cs typeface="Times New Roman"/>
              </a:rPr>
              <a:t>các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130" dirty="0">
                <a:latin typeface="Times New Roman"/>
                <a:cs typeface="Times New Roman"/>
              </a:rPr>
              <a:t>tiện  </a:t>
            </a:r>
            <a:r>
              <a:rPr sz="1400" spc="-5" dirty="0">
                <a:latin typeface="Times New Roman"/>
                <a:cs typeface="Times New Roman"/>
              </a:rPr>
              <a:t>giao thông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365760" algn="just">
              <a:lnSpc>
                <a:spcPct val="100000"/>
              </a:lnSpc>
            </a:pPr>
            <a:r>
              <a:rPr sz="1400" i="1" dirty="0">
                <a:latin typeface="Times New Roman"/>
                <a:cs typeface="Times New Roman"/>
              </a:rPr>
              <a:t>6.1.2.7- </a:t>
            </a:r>
            <a:r>
              <a:rPr sz="1400" i="1" spc="-5" dirty="0">
                <a:latin typeface="Times New Roman"/>
                <a:cs typeface="Times New Roman"/>
              </a:rPr>
              <a:t>Một số tình huống </a:t>
            </a:r>
            <a:r>
              <a:rPr sz="1400" i="1" dirty="0">
                <a:latin typeface="Times New Roman"/>
                <a:cs typeface="Times New Roman"/>
              </a:rPr>
              <a:t>thực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tế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487045" algn="just">
              <a:lnSpc>
                <a:spcPct val="116100"/>
              </a:lnSpc>
              <a:spcBef>
                <a:spcPts val="750"/>
              </a:spcBef>
            </a:pPr>
            <a:r>
              <a:rPr sz="1400" i="1" dirty="0">
                <a:latin typeface="Times New Roman"/>
                <a:cs typeface="Times New Roman"/>
              </a:rPr>
              <a:t>Tai nạn </a:t>
            </a:r>
            <a:r>
              <a:rPr sz="1400" i="1" spc="-5" dirty="0">
                <a:latin typeface="Times New Roman"/>
                <a:cs typeface="Times New Roman"/>
              </a:rPr>
              <a:t>giao thông </a:t>
            </a:r>
            <a:r>
              <a:rPr sz="1400" i="1" spc="5" dirty="0">
                <a:latin typeface="Times New Roman"/>
                <a:cs typeface="Times New Roman"/>
              </a:rPr>
              <a:t>xảy </a:t>
            </a:r>
            <a:r>
              <a:rPr sz="1400" i="1" dirty="0">
                <a:latin typeface="Times New Roman"/>
                <a:cs typeface="Times New Roman"/>
              </a:rPr>
              <a:t>ra </a:t>
            </a:r>
            <a:r>
              <a:rPr sz="1400" i="1" spc="-5" dirty="0">
                <a:latin typeface="Times New Roman"/>
                <a:cs typeface="Times New Roman"/>
              </a:rPr>
              <a:t>gây thương vong </a:t>
            </a:r>
            <a:r>
              <a:rPr sz="1400" i="1" spc="-10" dirty="0">
                <a:latin typeface="Times New Roman"/>
                <a:cs typeface="Times New Roman"/>
              </a:rPr>
              <a:t>cho </a:t>
            </a:r>
            <a:r>
              <a:rPr sz="1400" i="1" dirty="0">
                <a:latin typeface="Times New Roman"/>
                <a:cs typeface="Times New Roman"/>
              </a:rPr>
              <a:t>nhiều </a:t>
            </a:r>
            <a:r>
              <a:rPr sz="1400" i="1" spc="-5" dirty="0">
                <a:latin typeface="Times New Roman"/>
                <a:cs typeface="Times New Roman"/>
              </a:rPr>
              <a:t>người, </a:t>
            </a:r>
            <a:r>
              <a:rPr sz="1400" i="1" dirty="0">
                <a:latin typeface="Times New Roman"/>
                <a:cs typeface="Times New Roman"/>
              </a:rPr>
              <a:t>việc sơ </a:t>
            </a:r>
            <a:r>
              <a:rPr sz="1400" i="1" spc="-5" dirty="0">
                <a:latin typeface="Times New Roman"/>
                <a:cs typeface="Times New Roman"/>
              </a:rPr>
              <a:t>cấp cứu tại  chỗ </a:t>
            </a:r>
            <a:r>
              <a:rPr sz="1400" i="1" spc="-10" dirty="0">
                <a:latin typeface="Times New Roman"/>
                <a:cs typeface="Times New Roman"/>
              </a:rPr>
              <a:t>có </a:t>
            </a:r>
            <a:r>
              <a:rPr sz="1400" i="1" dirty="0">
                <a:latin typeface="Times New Roman"/>
                <a:cs typeface="Times New Roman"/>
              </a:rPr>
              <a:t>thể </a:t>
            </a:r>
            <a:r>
              <a:rPr sz="1400" i="1" spc="-5" dirty="0">
                <a:latin typeface="Times New Roman"/>
                <a:cs typeface="Times New Roman"/>
              </a:rPr>
              <a:t>góp phần </a:t>
            </a:r>
            <a:r>
              <a:rPr sz="1400" i="1" dirty="0">
                <a:latin typeface="Times New Roman"/>
                <a:cs typeface="Times New Roman"/>
              </a:rPr>
              <a:t>giữ </a:t>
            </a:r>
            <a:r>
              <a:rPr sz="1400" i="1" spc="-5" dirty="0">
                <a:latin typeface="Times New Roman"/>
                <a:cs typeface="Times New Roman"/>
              </a:rPr>
              <a:t>được mạng sống cho nạn nhân. Tuy nhiên </a:t>
            </a:r>
            <a:r>
              <a:rPr sz="1400" i="1" spc="5" dirty="0">
                <a:latin typeface="Times New Roman"/>
                <a:cs typeface="Times New Roman"/>
              </a:rPr>
              <a:t>nếu </a:t>
            </a:r>
            <a:r>
              <a:rPr sz="1400" i="1" spc="-5" dirty="0">
                <a:latin typeface="Times New Roman"/>
                <a:cs typeface="Times New Roman"/>
              </a:rPr>
              <a:t>việc </a:t>
            </a:r>
            <a:r>
              <a:rPr sz="1400" i="1" dirty="0">
                <a:latin typeface="Times New Roman"/>
                <a:cs typeface="Times New Roman"/>
              </a:rPr>
              <a:t>sơ </a:t>
            </a:r>
            <a:r>
              <a:rPr sz="1400" i="1" spc="-5" dirty="0">
                <a:latin typeface="Times New Roman"/>
                <a:cs typeface="Times New Roman"/>
              </a:rPr>
              <a:t>cứu </a:t>
            </a:r>
            <a:r>
              <a:rPr sz="1400" i="1" dirty="0">
                <a:latin typeface="Times New Roman"/>
                <a:cs typeface="Times New Roman"/>
              </a:rPr>
              <a:t>ấy  </a:t>
            </a:r>
            <a:r>
              <a:rPr sz="1400" i="1" spc="-5" dirty="0">
                <a:latin typeface="Times New Roman"/>
                <a:cs typeface="Times New Roman"/>
              </a:rPr>
              <a:t>không đúng </a:t>
            </a:r>
            <a:r>
              <a:rPr sz="1400" i="1" dirty="0">
                <a:latin typeface="Times New Roman"/>
                <a:cs typeface="Times New Roman"/>
              </a:rPr>
              <a:t>lại </a:t>
            </a:r>
            <a:r>
              <a:rPr sz="1400" i="1" spc="-10" dirty="0">
                <a:latin typeface="Times New Roman"/>
                <a:cs typeface="Times New Roman"/>
              </a:rPr>
              <a:t>có </a:t>
            </a:r>
            <a:r>
              <a:rPr sz="1400" i="1" spc="-5" dirty="0">
                <a:latin typeface="Times New Roman"/>
                <a:cs typeface="Times New Roman"/>
              </a:rPr>
              <a:t>thể gây </a:t>
            </a:r>
            <a:r>
              <a:rPr sz="1400" i="1" dirty="0">
                <a:latin typeface="Times New Roman"/>
                <a:cs typeface="Times New Roman"/>
              </a:rPr>
              <a:t>hại </a:t>
            </a:r>
            <a:r>
              <a:rPr sz="1400" i="1" spc="-5" dirty="0">
                <a:latin typeface="Times New Roman"/>
                <a:cs typeface="Times New Roman"/>
              </a:rPr>
              <a:t>cho người </a:t>
            </a:r>
            <a:r>
              <a:rPr sz="1400" i="1" dirty="0">
                <a:latin typeface="Times New Roman"/>
                <a:cs typeface="Times New Roman"/>
              </a:rPr>
              <a:t>bị </a:t>
            </a:r>
            <a:r>
              <a:rPr sz="1400" i="1" spc="-5" dirty="0">
                <a:latin typeface="Times New Roman"/>
                <a:cs typeface="Times New Roman"/>
              </a:rPr>
              <a:t>thương. </a:t>
            </a:r>
            <a:r>
              <a:rPr sz="1400" spc="-10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phải tất </a:t>
            </a:r>
            <a:r>
              <a:rPr sz="1400" dirty="0" err="1">
                <a:latin typeface="Times New Roman"/>
                <a:cs typeface="Times New Roman"/>
              </a:rPr>
              <a:t>cả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 </a:t>
            </a:r>
            <a:r>
              <a:rPr sz="1400" spc="-20" dirty="0">
                <a:latin typeface="Times New Roman"/>
                <a:cs typeface="Times New Roman"/>
              </a:rPr>
              <a:t>nạn 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đều </a:t>
            </a:r>
            <a:r>
              <a:rPr sz="1400" spc="-5" dirty="0">
                <a:latin typeface="Times New Roman"/>
                <a:cs typeface="Times New Roman"/>
              </a:rPr>
              <a:t>nhanh </a:t>
            </a:r>
            <a:r>
              <a:rPr sz="1400" spc="-5" dirty="0" err="1">
                <a:latin typeface="Times New Roman"/>
                <a:cs typeface="Times New Roman"/>
              </a:rPr>
              <a:t>chóng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spc="-5" dirty="0">
                <a:latin typeface="Times New Roman"/>
                <a:cs typeface="Times New Roman"/>
              </a:rPr>
              <a:t>tới bệnh </a:t>
            </a:r>
            <a:r>
              <a:rPr sz="1400" dirty="0">
                <a:latin typeface="Times New Roman"/>
                <a:cs typeface="Times New Roman"/>
              </a:rPr>
              <a:t>viện. </a:t>
            </a:r>
            <a:r>
              <a:rPr sz="1400" spc="-5" dirty="0">
                <a:latin typeface="Times New Roman"/>
                <a:cs typeface="Times New Roman"/>
              </a:rPr>
              <a:t>Sơ </a:t>
            </a:r>
            <a:r>
              <a:rPr sz="1400" dirty="0" err="1">
                <a:latin typeface="Times New Roman"/>
                <a:cs typeface="Times New Roman"/>
              </a:rPr>
              <a:t>cứu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tr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185" dirty="0">
                <a:latin typeface="Times New Roman"/>
                <a:cs typeface="Times New Roman"/>
              </a:rPr>
              <a:t>khi  </a:t>
            </a:r>
            <a:r>
              <a:rPr sz="1400" dirty="0">
                <a:latin typeface="Times New Roman"/>
                <a:cs typeface="Times New Roman"/>
              </a:rPr>
              <a:t>nhập </a:t>
            </a:r>
            <a:r>
              <a:rPr sz="1400" spc="-5" dirty="0">
                <a:latin typeface="Times New Roman"/>
                <a:cs typeface="Times New Roman"/>
              </a:rPr>
              <a:t>viện cho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nhân rất quan trọng, song </a:t>
            </a:r>
            <a:r>
              <a:rPr sz="1400" spc="-5" dirty="0" err="1">
                <a:latin typeface="Times New Roman"/>
                <a:cs typeface="Times New Roman"/>
              </a:rPr>
              <a:t>mỗi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 </a:t>
            </a:r>
            <a:r>
              <a:rPr sz="1400" spc="-10" dirty="0">
                <a:latin typeface="Times New Roman"/>
                <a:cs typeface="Times New Roman"/>
              </a:rPr>
              <a:t>lại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5" dirty="0">
                <a:latin typeface="Times New Roman"/>
                <a:cs typeface="Times New Roman"/>
              </a:rPr>
              <a:t>đánh giá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25" dirty="0">
                <a:latin typeface="Times New Roman"/>
                <a:cs typeface="Times New Roman"/>
              </a:rPr>
              <a:t>cách  </a:t>
            </a:r>
            <a:r>
              <a:rPr sz="1400" dirty="0">
                <a:latin typeface="Times New Roman"/>
                <a:cs typeface="Times New Roman"/>
              </a:rPr>
              <a:t>xử </a:t>
            </a:r>
            <a:r>
              <a:rPr sz="1400" spc="-5" dirty="0">
                <a:latin typeface="Times New Roman"/>
                <a:cs typeface="Times New Roman"/>
              </a:rPr>
              <a:t>lý </a:t>
            </a:r>
            <a:r>
              <a:rPr sz="1400" spc="-10" dirty="0">
                <a:latin typeface="Times New Roman"/>
                <a:cs typeface="Times New Roman"/>
              </a:rPr>
              <a:t>riêng,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thức </a:t>
            </a:r>
            <a:r>
              <a:rPr sz="1400" spc="-5" dirty="0">
                <a:latin typeface="Times New Roman"/>
                <a:cs typeface="Times New Roman"/>
              </a:rPr>
              <a:t>chung cho </a:t>
            </a:r>
            <a:r>
              <a:rPr sz="1400" dirty="0">
                <a:latin typeface="Times New Roman"/>
                <a:cs typeface="Times New Roman"/>
              </a:rPr>
              <a:t>bất </a:t>
            </a:r>
            <a:r>
              <a:rPr sz="1400" dirty="0" err="1">
                <a:latin typeface="Times New Roman"/>
                <a:cs typeface="Times New Roman"/>
              </a:rPr>
              <a:t>kỳ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 </a:t>
            </a:r>
            <a:r>
              <a:rPr sz="1400" dirty="0">
                <a:latin typeface="Times New Roman"/>
                <a:cs typeface="Times New Roman"/>
              </a:rPr>
              <a:t>nào.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bình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60" dirty="0" err="1" smtClean="0">
                <a:latin typeface="Times New Roman"/>
                <a:cs typeface="Times New Roman"/>
              </a:rPr>
              <a:t>th</a:t>
            </a:r>
            <a:r>
              <a:rPr lang="vi-VN" sz="1400" spc="-160" dirty="0" smtClean="0">
                <a:latin typeface="Times New Roman"/>
                <a:cs typeface="Times New Roman"/>
              </a:rPr>
              <a:t>ư</a:t>
            </a:r>
            <a:r>
              <a:rPr sz="1400" spc="-160" dirty="0" err="1" smtClean="0">
                <a:latin typeface="Times New Roman"/>
                <a:cs typeface="Times New Roman"/>
              </a:rPr>
              <a:t>ờng</a:t>
            </a:r>
            <a:r>
              <a:rPr sz="1400" spc="-160" dirty="0" smtClean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không biết cách đánh </a:t>
            </a:r>
            <a:r>
              <a:rPr sz="1400" dirty="0">
                <a:latin typeface="Times New Roman"/>
                <a:cs typeface="Times New Roman"/>
              </a:rPr>
              <a:t>giá </a:t>
            </a:r>
            <a:r>
              <a:rPr sz="1400" dirty="0" err="1">
                <a:latin typeface="Times New Roman"/>
                <a:cs typeface="Times New Roman"/>
              </a:rPr>
              <a:t>chấn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dirty="0">
                <a:latin typeface="Times New Roman"/>
                <a:cs typeface="Times New Roman"/>
              </a:rPr>
              <a:t>dẫn </a:t>
            </a:r>
            <a:r>
              <a:rPr sz="1400" spc="-5" dirty="0">
                <a:latin typeface="Times New Roman"/>
                <a:cs typeface="Times New Roman"/>
              </a:rPr>
              <a:t>đến sơ cứu sai khiến tình  trạng </a:t>
            </a:r>
            <a:r>
              <a:rPr sz="1400" dirty="0">
                <a:latin typeface="Times New Roman"/>
                <a:cs typeface="Times New Roman"/>
              </a:rPr>
              <a:t>trở </a:t>
            </a:r>
            <a:r>
              <a:rPr sz="1400" spc="-5" dirty="0">
                <a:latin typeface="Times New Roman"/>
                <a:cs typeface="Times New Roman"/>
              </a:rPr>
              <a:t>nên </a:t>
            </a:r>
            <a:r>
              <a:rPr sz="1400" dirty="0">
                <a:latin typeface="Times New Roman"/>
                <a:cs typeface="Times New Roman"/>
              </a:rPr>
              <a:t>tồi tệ. </a:t>
            </a:r>
            <a:r>
              <a:rPr sz="1400" spc="-5" dirty="0">
                <a:latin typeface="Times New Roman"/>
                <a:cs typeface="Times New Roman"/>
              </a:rPr>
              <a:t>Đã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rất </a:t>
            </a:r>
            <a:r>
              <a:rPr sz="1400" spc="-5" dirty="0" err="1">
                <a:latin typeface="Times New Roman"/>
                <a:cs typeface="Times New Roman"/>
              </a:rPr>
              <a:t>nhiều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hợp, </a:t>
            </a:r>
            <a:r>
              <a:rPr sz="1400" spc="-5" dirty="0">
                <a:latin typeface="Times New Roman"/>
                <a:cs typeface="Times New Roman"/>
              </a:rPr>
              <a:t>tình trạng </a:t>
            </a:r>
            <a:r>
              <a:rPr sz="1400" dirty="0">
                <a:latin typeface="Times New Roman"/>
                <a:cs typeface="Times New Roman"/>
              </a:rPr>
              <a:t>của nạn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xấu đi </a:t>
            </a:r>
            <a:r>
              <a:rPr sz="1400" spc="-5" dirty="0">
                <a:latin typeface="Times New Roman"/>
                <a:cs typeface="Times New Roman"/>
              </a:rPr>
              <a:t>sau </a:t>
            </a:r>
            <a:r>
              <a:rPr sz="1400" spc="-30" dirty="0">
                <a:latin typeface="Times New Roman"/>
                <a:cs typeface="Times New Roman"/>
              </a:rPr>
              <a:t>khi  </a:t>
            </a:r>
            <a:r>
              <a:rPr sz="1400" dirty="0">
                <a:latin typeface="Times New Roman"/>
                <a:cs typeface="Times New Roman"/>
              </a:rPr>
              <a:t>di </a:t>
            </a:r>
            <a:r>
              <a:rPr sz="1400" spc="-5" dirty="0">
                <a:latin typeface="Times New Roman"/>
                <a:cs typeface="Times New Roman"/>
              </a:rPr>
              <a:t>chuyển. Chính vì </a:t>
            </a:r>
            <a:r>
              <a:rPr sz="1400" dirty="0">
                <a:latin typeface="Times New Roman"/>
                <a:cs typeface="Times New Roman"/>
              </a:rPr>
              <a:t>vậy bạn hãy </a:t>
            </a:r>
            <a:r>
              <a:rPr sz="1400" spc="-5" dirty="0">
                <a:latin typeface="Times New Roman"/>
                <a:cs typeface="Times New Roman"/>
              </a:rPr>
              <a:t>nghiên </a:t>
            </a:r>
            <a:r>
              <a:rPr sz="1400" dirty="0">
                <a:latin typeface="Times New Roman"/>
                <a:cs typeface="Times New Roman"/>
              </a:rPr>
              <a:t>cứu </a:t>
            </a:r>
            <a:r>
              <a:rPr sz="1400" spc="-5" dirty="0">
                <a:latin typeface="Times New Roman"/>
                <a:cs typeface="Times New Roman"/>
              </a:rPr>
              <a:t>một </a:t>
            </a:r>
            <a:r>
              <a:rPr sz="1400" dirty="0" err="1">
                <a:latin typeface="Times New Roman"/>
                <a:cs typeface="Times New Roman"/>
              </a:rPr>
              <a:t>số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 </a:t>
            </a:r>
            <a:r>
              <a:rPr sz="1400" dirty="0">
                <a:latin typeface="Times New Roman"/>
                <a:cs typeface="Times New Roman"/>
              </a:rPr>
              <a:t>cụ thể </a:t>
            </a:r>
            <a:r>
              <a:rPr sz="1400" spc="-5" dirty="0">
                <a:latin typeface="Times New Roman"/>
                <a:cs typeface="Times New Roman"/>
              </a:rPr>
              <a:t>sau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biết </a:t>
            </a:r>
            <a:r>
              <a:rPr sz="1400" spc="-35" dirty="0">
                <a:latin typeface="Times New Roman"/>
                <a:cs typeface="Times New Roman"/>
              </a:rPr>
              <a:t>cách  </a:t>
            </a:r>
            <a:r>
              <a:rPr sz="1400" dirty="0">
                <a:latin typeface="Times New Roman"/>
                <a:cs typeface="Times New Roman"/>
              </a:rPr>
              <a:t>sơ </a:t>
            </a:r>
            <a:r>
              <a:rPr sz="1400" spc="-5" dirty="0">
                <a:latin typeface="Times New Roman"/>
                <a:cs typeface="Times New Roman"/>
              </a:rPr>
              <a:t>cấp cứu </a:t>
            </a:r>
            <a:r>
              <a:rPr sz="1400" dirty="0">
                <a:latin typeface="Times New Roman"/>
                <a:cs typeface="Times New Roman"/>
              </a:rPr>
              <a:t>kịp </a:t>
            </a:r>
            <a:r>
              <a:rPr sz="1400" spc="-5" dirty="0">
                <a:latin typeface="Times New Roman"/>
                <a:cs typeface="Times New Roman"/>
              </a:rPr>
              <a:t>thời một cách tốt nhất </a:t>
            </a:r>
            <a:r>
              <a:rPr sz="1400" spc="-5" dirty="0" err="1">
                <a:latin typeface="Times New Roman"/>
                <a:cs typeface="Times New Roman"/>
              </a:rPr>
              <a:t>cho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bị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nạn:</a:t>
            </a:r>
          </a:p>
          <a:p>
            <a:pPr marL="189230">
              <a:lnSpc>
                <a:spcPct val="100000"/>
              </a:lnSpc>
              <a:spcBef>
                <a:spcPts val="1055"/>
              </a:spcBef>
            </a:pPr>
            <a:r>
              <a:rPr sz="1400" b="1" i="1" dirty="0">
                <a:latin typeface="Times New Roman"/>
                <a:cs typeface="Times New Roman"/>
              </a:rPr>
              <a:t>a.</a:t>
            </a:r>
            <a:r>
              <a:rPr sz="1400" b="1" i="1" spc="-10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Bỏng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5700"/>
              </a:lnSpc>
              <a:spcBef>
                <a:spcPts val="720"/>
              </a:spcBef>
            </a:pPr>
            <a:r>
              <a:rPr sz="1400" spc="-5" dirty="0">
                <a:latin typeface="Times New Roman"/>
                <a:cs typeface="Times New Roman"/>
              </a:rPr>
              <a:t>Nếu xe </a:t>
            </a:r>
            <a:r>
              <a:rPr sz="1400" dirty="0">
                <a:latin typeface="Times New Roman"/>
                <a:cs typeface="Times New Roman"/>
              </a:rPr>
              <a:t>bốc </a:t>
            </a:r>
            <a:r>
              <a:rPr sz="1400" spc="-5" dirty="0">
                <a:latin typeface="Times New Roman"/>
                <a:cs typeface="Times New Roman"/>
              </a:rPr>
              <a:t>cháy, việc đầu tiên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spc="-5" dirty="0">
                <a:latin typeface="Times New Roman"/>
                <a:cs typeface="Times New Roman"/>
              </a:rPr>
              <a:t>quan sát </a:t>
            </a:r>
            <a:r>
              <a:rPr sz="1400" spc="5" dirty="0" err="1">
                <a:latin typeface="Times New Roman"/>
                <a:cs typeface="Times New Roman"/>
              </a:rPr>
              <a:t>hiện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nhân, </a:t>
            </a:r>
            <a:r>
              <a:rPr sz="1400" spc="-35" dirty="0">
                <a:latin typeface="Times New Roman"/>
                <a:cs typeface="Times New Roman"/>
              </a:rPr>
              <a:t>đồng  </a:t>
            </a:r>
            <a:r>
              <a:rPr sz="1400" dirty="0">
                <a:latin typeface="Times New Roman"/>
                <a:cs typeface="Times New Roman"/>
              </a:rPr>
              <a:t>thời </a:t>
            </a:r>
            <a:r>
              <a:rPr sz="1400" spc="-5" dirty="0">
                <a:latin typeface="Times New Roman"/>
                <a:cs typeface="Times New Roman"/>
              </a:rPr>
              <a:t>tránh </a:t>
            </a:r>
            <a:r>
              <a:rPr sz="1400" dirty="0">
                <a:latin typeface="Times New Roman"/>
                <a:cs typeface="Times New Roman"/>
              </a:rPr>
              <a:t>gây </a:t>
            </a:r>
            <a:r>
              <a:rPr sz="1400" dirty="0" err="1">
                <a:latin typeface="Times New Roman"/>
                <a:cs typeface="Times New Roman"/>
              </a:rPr>
              <a:t>tổn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cho mình. Hãy </a:t>
            </a:r>
            <a:r>
              <a:rPr sz="1400" spc="5" dirty="0">
                <a:latin typeface="Times New Roman"/>
                <a:cs typeface="Times New Roman"/>
              </a:rPr>
              <a:t>loại </a:t>
            </a:r>
            <a:r>
              <a:rPr sz="1400" dirty="0">
                <a:latin typeface="Times New Roman"/>
                <a:cs typeface="Times New Roman"/>
              </a:rPr>
              <a:t>bỏ </a:t>
            </a:r>
            <a:r>
              <a:rPr sz="1400" spc="-5" dirty="0">
                <a:latin typeface="Times New Roman"/>
                <a:cs typeface="Times New Roman"/>
              </a:rPr>
              <a:t>nguyên nhân gây </a:t>
            </a:r>
            <a:r>
              <a:rPr sz="1400" dirty="0">
                <a:latin typeface="Times New Roman"/>
                <a:cs typeface="Times New Roman"/>
              </a:rPr>
              <a:t>bỏng bằng </a:t>
            </a:r>
            <a:r>
              <a:rPr sz="1400" spc="-5" dirty="0">
                <a:latin typeface="Times New Roman"/>
                <a:cs typeface="Times New Roman"/>
              </a:rPr>
              <a:t>cách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40" dirty="0">
                <a:latin typeface="Times New Roman"/>
                <a:cs typeface="Times New Roman"/>
              </a:rPr>
              <a:t>tách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521309"/>
            <a:ext cx="6244590" cy="512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nạn nhân khỏi vật gây cháy, </a:t>
            </a:r>
            <a:r>
              <a:rPr sz="1400" spc="5" dirty="0">
                <a:latin typeface="Times New Roman"/>
                <a:cs typeface="Times New Roman"/>
              </a:rPr>
              <a:t>cởi </a:t>
            </a:r>
            <a:r>
              <a:rPr sz="1400" dirty="0">
                <a:latin typeface="Times New Roman"/>
                <a:cs typeface="Times New Roman"/>
              </a:rPr>
              <a:t>bỏ quần áo nếu </a:t>
            </a:r>
            <a:r>
              <a:rPr sz="1400" spc="-5" dirty="0">
                <a:latin typeface="Times New Roman"/>
                <a:cs typeface="Times New Roman"/>
              </a:rPr>
              <a:t>bén </a:t>
            </a:r>
            <a:r>
              <a:rPr sz="1400" dirty="0">
                <a:latin typeface="Times New Roman"/>
                <a:cs typeface="Times New Roman"/>
              </a:rPr>
              <a:t>lửa, </a:t>
            </a:r>
            <a:r>
              <a:rPr sz="1400" spc="-5" dirty="0">
                <a:latin typeface="Times New Roman"/>
                <a:cs typeface="Times New Roman"/>
              </a:rPr>
              <a:t>ngâm vùng </a:t>
            </a:r>
            <a:r>
              <a:rPr sz="1400" dirty="0">
                <a:latin typeface="Times New Roman"/>
                <a:cs typeface="Times New Roman"/>
              </a:rPr>
              <a:t>da </a:t>
            </a:r>
            <a:r>
              <a:rPr sz="1400" spc="5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bỏng </a:t>
            </a:r>
            <a:r>
              <a:rPr sz="1400" spc="-5" dirty="0" err="1">
                <a:latin typeface="Times New Roman"/>
                <a:cs typeface="Times New Roman"/>
              </a:rPr>
              <a:t>vào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sạch </a:t>
            </a:r>
            <a:r>
              <a:rPr sz="1400" dirty="0">
                <a:latin typeface="Times New Roman"/>
                <a:cs typeface="Times New Roman"/>
              </a:rPr>
              <a:t>hoặc đắp </a:t>
            </a:r>
            <a:r>
              <a:rPr sz="1400" spc="-5" dirty="0">
                <a:latin typeface="Times New Roman"/>
                <a:cs typeface="Times New Roman"/>
              </a:rPr>
              <a:t>khăn </a:t>
            </a:r>
            <a:r>
              <a:rPr sz="1400" spc="-10" dirty="0">
                <a:latin typeface="Times New Roman"/>
                <a:cs typeface="Times New Roman"/>
              </a:rPr>
              <a:t>mát </a:t>
            </a:r>
            <a:r>
              <a:rPr sz="1400" dirty="0">
                <a:latin typeface="Times New Roman"/>
                <a:cs typeface="Times New Roman"/>
              </a:rPr>
              <a:t>trong </a:t>
            </a:r>
            <a:r>
              <a:rPr sz="1400" spc="-5" dirty="0">
                <a:latin typeface="Times New Roman"/>
                <a:cs typeface="Times New Roman"/>
              </a:rPr>
              <a:t>15-20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phút.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3272154"/>
            <a:ext cx="6245860" cy="46085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0495" algn="just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Hình 6-12: Tìm </a:t>
            </a:r>
            <a:r>
              <a:rPr sz="1400" dirty="0" err="1">
                <a:latin typeface="Times New Roman"/>
                <a:cs typeface="Times New Roman"/>
              </a:rPr>
              <a:t>cách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dirty="0">
                <a:latin typeface="Times New Roman"/>
                <a:cs typeface="Times New Roman"/>
              </a:rPr>
              <a:t>các </a:t>
            </a:r>
            <a:r>
              <a:rPr sz="1400" spc="5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nhân khỏi </a:t>
            </a:r>
            <a:r>
              <a:rPr sz="1400" dirty="0">
                <a:latin typeface="Times New Roman"/>
                <a:cs typeface="Times New Roman"/>
              </a:rPr>
              <a:t>đám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cháy</a:t>
            </a:r>
          </a:p>
          <a:p>
            <a:pPr marL="12700" marR="5715" indent="456565" algn="just">
              <a:lnSpc>
                <a:spcPct val="115700"/>
              </a:lnSpc>
              <a:spcBef>
                <a:spcPts val="760"/>
              </a:spcBef>
            </a:pPr>
            <a:r>
              <a:rPr sz="1400" b="1" spc="-5" dirty="0">
                <a:latin typeface="Times New Roman"/>
                <a:cs typeface="Times New Roman"/>
              </a:rPr>
              <a:t>Nếu </a:t>
            </a:r>
            <a:r>
              <a:rPr sz="1400" b="1" dirty="0">
                <a:latin typeface="Times New Roman"/>
                <a:cs typeface="Times New Roman"/>
              </a:rPr>
              <a:t>nạn nhân </a:t>
            </a:r>
            <a:r>
              <a:rPr sz="1400" b="1" spc="-5" dirty="0">
                <a:latin typeface="Times New Roman"/>
                <a:cs typeface="Times New Roman"/>
              </a:rPr>
              <a:t>còn </a:t>
            </a:r>
            <a:r>
              <a:rPr sz="1400" b="1" dirty="0">
                <a:latin typeface="Times New Roman"/>
                <a:cs typeface="Times New Roman"/>
              </a:rPr>
              <a:t>tỉnh, cần </a:t>
            </a:r>
            <a:r>
              <a:rPr sz="1400" b="1" spc="-5" dirty="0">
                <a:latin typeface="Times New Roman"/>
                <a:cs typeface="Times New Roman"/>
              </a:rPr>
              <a:t>cho uống </a:t>
            </a:r>
            <a:r>
              <a:rPr sz="1400" b="1" spc="-10" dirty="0" err="1">
                <a:latin typeface="Times New Roman"/>
                <a:cs typeface="Times New Roman"/>
              </a:rPr>
              <a:t>bù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60" dirty="0" smtClean="0">
                <a:latin typeface="Times New Roman"/>
                <a:cs typeface="Times New Roman"/>
              </a:rPr>
              <a:t>n</a:t>
            </a:r>
            <a:r>
              <a:rPr lang="vi-VN" sz="1400" b="1" spc="-60" dirty="0" smtClean="0">
                <a:latin typeface="Times New Roman"/>
                <a:cs typeface="Times New Roman"/>
              </a:rPr>
              <a:t>ư</a:t>
            </a:r>
            <a:r>
              <a:rPr sz="1400" b="1" spc="-60" dirty="0" err="1" smtClean="0">
                <a:latin typeface="Times New Roman"/>
                <a:cs typeface="Times New Roman"/>
              </a:rPr>
              <a:t>ớc</a:t>
            </a:r>
            <a:r>
              <a:rPr sz="1400" spc="-60" dirty="0">
                <a:latin typeface="Times New Roman"/>
                <a:cs typeface="Times New Roman"/>
              </a:rPr>
              <a:t>.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dirty="0">
                <a:latin typeface="Times New Roman"/>
                <a:cs typeface="Times New Roman"/>
              </a:rPr>
              <a:t>thời tiết lạnh, </a:t>
            </a:r>
            <a:r>
              <a:rPr sz="1400" spc="-5" dirty="0">
                <a:latin typeface="Times New Roman"/>
                <a:cs typeface="Times New Roman"/>
              </a:rPr>
              <a:t>cần </a:t>
            </a:r>
            <a:r>
              <a:rPr sz="1400" spc="-55" dirty="0">
                <a:latin typeface="Times New Roman"/>
                <a:cs typeface="Times New Roman"/>
              </a:rPr>
              <a:t>giữ  </a:t>
            </a:r>
            <a:r>
              <a:rPr sz="1400" spc="5" dirty="0">
                <a:latin typeface="Times New Roman"/>
                <a:cs typeface="Times New Roman"/>
              </a:rPr>
              <a:t>ấm </a:t>
            </a:r>
            <a:r>
              <a:rPr sz="1400" dirty="0">
                <a:latin typeface="Times New Roman"/>
                <a:cs typeface="Times New Roman"/>
              </a:rPr>
              <a:t>cho cơ thể </a:t>
            </a:r>
            <a:r>
              <a:rPr sz="1400" spc="-5" dirty="0">
                <a:latin typeface="Times New Roman"/>
                <a:cs typeface="Times New Roman"/>
              </a:rPr>
              <a:t>nạn nhân, sau </a:t>
            </a:r>
            <a:r>
              <a:rPr sz="1400" dirty="0">
                <a:latin typeface="Times New Roman"/>
                <a:cs typeface="Times New Roman"/>
              </a:rPr>
              <a:t>đó </a:t>
            </a:r>
            <a:r>
              <a:rPr sz="1400" spc="-5" dirty="0">
                <a:latin typeface="Times New Roman"/>
                <a:cs typeface="Times New Roman"/>
              </a:rPr>
              <a:t>nhanh </a:t>
            </a:r>
            <a:r>
              <a:rPr sz="1400" spc="-5" dirty="0" err="1">
                <a:latin typeface="Times New Roman"/>
                <a:cs typeface="Times New Roman"/>
              </a:rPr>
              <a:t>chóng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spc="5" dirty="0">
                <a:latin typeface="Times New Roman"/>
                <a:cs typeface="Times New Roman"/>
              </a:rPr>
              <a:t>đến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dirty="0">
                <a:latin typeface="Times New Roman"/>
                <a:cs typeface="Times New Roman"/>
              </a:rPr>
              <a:t>sở y tế gần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nhất.</a:t>
            </a:r>
          </a:p>
          <a:p>
            <a:pPr marL="12700" marR="5715" indent="501015" algn="just">
              <a:lnSpc>
                <a:spcPct val="115999"/>
              </a:lnSpc>
              <a:spcBef>
                <a:spcPts val="5"/>
              </a:spcBef>
            </a:pPr>
            <a:r>
              <a:rPr sz="1400" u="heavy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Lưu </a:t>
            </a:r>
            <a:r>
              <a:rPr sz="1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ý:</a:t>
            </a:r>
            <a:r>
              <a:rPr sz="1400" b="1" i="1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Nguyên tắc </a:t>
            </a:r>
            <a:r>
              <a:rPr sz="1400" b="1" spc="-5" dirty="0">
                <a:latin typeface="Times New Roman"/>
                <a:cs typeface="Times New Roman"/>
              </a:rPr>
              <a:t>khi </a:t>
            </a:r>
            <a:r>
              <a:rPr sz="1400" b="1" spc="-5" dirty="0">
                <a:latin typeface="Times New Roman"/>
                <a:cs typeface="Times New Roman"/>
                <a:hlinkClick r:id="rId2"/>
              </a:rPr>
              <a:t>chữa bỏng </a:t>
            </a:r>
            <a:r>
              <a:rPr sz="1400" b="1" spc="-5" dirty="0">
                <a:latin typeface="Times New Roman"/>
                <a:cs typeface="Times New Roman"/>
              </a:rPr>
              <a:t>là làm mát </a:t>
            </a:r>
            <a:r>
              <a:rPr sz="1400" b="1" dirty="0">
                <a:latin typeface="Times New Roman"/>
                <a:cs typeface="Times New Roman"/>
              </a:rPr>
              <a:t>vùng </a:t>
            </a:r>
            <a:r>
              <a:rPr sz="1400" b="1" spc="-10" dirty="0">
                <a:latin typeface="Times New Roman"/>
                <a:cs typeface="Times New Roman"/>
              </a:rPr>
              <a:t>da </a:t>
            </a:r>
            <a:r>
              <a:rPr sz="1400" b="1" spc="5" dirty="0">
                <a:latin typeface="Times New Roman"/>
                <a:cs typeface="Times New Roman"/>
              </a:rPr>
              <a:t>bị </a:t>
            </a:r>
            <a:r>
              <a:rPr sz="1400" b="1" dirty="0" err="1">
                <a:latin typeface="Times New Roman"/>
                <a:cs typeface="Times New Roman"/>
              </a:rPr>
              <a:t>tổn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0" dirty="0" err="1" smtClean="0">
                <a:latin typeface="Times New Roman"/>
                <a:cs typeface="Times New Roman"/>
              </a:rPr>
              <a:t>th</a:t>
            </a:r>
            <a:r>
              <a:rPr lang="vi-VN" sz="1400" b="1" spc="-50" dirty="0" smtClean="0">
                <a:latin typeface="Times New Roman"/>
                <a:cs typeface="Times New Roman"/>
              </a:rPr>
              <a:t>ư</a:t>
            </a:r>
            <a:r>
              <a:rPr sz="1400" b="1" spc="-50" dirty="0" err="1" smtClean="0">
                <a:latin typeface="Times New Roman"/>
                <a:cs typeface="Times New Roman"/>
              </a:rPr>
              <a:t>ơng</a:t>
            </a:r>
            <a:r>
              <a:rPr sz="1400" b="1" spc="-50" dirty="0" smtClean="0">
                <a:latin typeface="Times New Roman"/>
                <a:cs typeface="Times New Roman"/>
              </a:rPr>
              <a:t> </a:t>
            </a:r>
            <a:r>
              <a:rPr sz="1400" b="1" spc="-60" dirty="0">
                <a:latin typeface="Times New Roman"/>
                <a:cs typeface="Times New Roman"/>
              </a:rPr>
              <a:t>càng  </a:t>
            </a:r>
            <a:r>
              <a:rPr sz="1400" b="1" dirty="0">
                <a:latin typeface="Times New Roman"/>
                <a:cs typeface="Times New Roman"/>
              </a:rPr>
              <a:t>sớm càng tốt. </a:t>
            </a:r>
            <a:r>
              <a:rPr sz="1400" spc="-5" dirty="0">
                <a:latin typeface="Times New Roman"/>
                <a:cs typeface="Times New Roman"/>
              </a:rPr>
              <a:t>Không dùng đá </a:t>
            </a:r>
            <a:r>
              <a:rPr sz="1400" dirty="0" err="1">
                <a:latin typeface="Times New Roman"/>
                <a:cs typeface="Times New Roman"/>
              </a:rPr>
              <a:t>hoặc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4" dirty="0" smtClean="0">
                <a:latin typeface="Times New Roman"/>
                <a:cs typeface="Times New Roman"/>
              </a:rPr>
              <a:t>n</a:t>
            </a:r>
            <a:r>
              <a:rPr lang="vi-VN" sz="1400" spc="-114" dirty="0" smtClean="0">
                <a:latin typeface="Times New Roman"/>
                <a:cs typeface="Times New Roman"/>
              </a:rPr>
              <a:t>ư</a:t>
            </a:r>
            <a:r>
              <a:rPr sz="1400" spc="-114" dirty="0" err="1" smtClean="0">
                <a:latin typeface="Times New Roman"/>
                <a:cs typeface="Times New Roman"/>
              </a:rPr>
              <a:t>ớc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quá lạnh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ngâm </a:t>
            </a:r>
            <a:r>
              <a:rPr sz="1400" dirty="0" err="1">
                <a:latin typeface="Times New Roman"/>
                <a:cs typeface="Times New Roman"/>
              </a:rPr>
              <a:t>hoặc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ch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ờm</a:t>
            </a:r>
            <a:r>
              <a:rPr sz="1400" spc="-75" dirty="0">
                <a:latin typeface="Times New Roman"/>
                <a:cs typeface="Times New Roman"/>
              </a:rPr>
              <a:t>.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spc="-80" dirty="0">
                <a:latin typeface="Times New Roman"/>
                <a:cs typeface="Times New Roman"/>
              </a:rPr>
              <a:t>thực  </a:t>
            </a:r>
            <a:r>
              <a:rPr sz="1400" dirty="0">
                <a:latin typeface="Times New Roman"/>
                <a:cs typeface="Times New Roman"/>
              </a:rPr>
              <a:t>hiện phải </a:t>
            </a:r>
            <a:r>
              <a:rPr sz="1400" spc="-5" dirty="0">
                <a:latin typeface="Times New Roman"/>
                <a:cs typeface="Times New Roman"/>
              </a:rPr>
              <a:t>thật </a:t>
            </a:r>
            <a:r>
              <a:rPr sz="1400" dirty="0">
                <a:latin typeface="Times New Roman"/>
                <a:cs typeface="Times New Roman"/>
              </a:rPr>
              <a:t>nhẹ </a:t>
            </a:r>
            <a:r>
              <a:rPr sz="1400" spc="-5" dirty="0">
                <a:latin typeface="Times New Roman"/>
                <a:cs typeface="Times New Roman"/>
              </a:rPr>
              <a:t>nhàng, tránh </a:t>
            </a:r>
            <a:r>
              <a:rPr sz="1400" dirty="0">
                <a:latin typeface="Times New Roman"/>
                <a:cs typeface="Times New Roman"/>
              </a:rPr>
              <a:t>gây đau, </a:t>
            </a:r>
            <a:r>
              <a:rPr sz="1400" spc="-5" dirty="0">
                <a:latin typeface="Times New Roman"/>
                <a:cs typeface="Times New Roman"/>
              </a:rPr>
              <a:t>tránh làm </a:t>
            </a:r>
            <a:r>
              <a:rPr sz="1400" spc="10" dirty="0">
                <a:latin typeface="Times New Roman"/>
                <a:cs typeface="Times New Roman"/>
              </a:rPr>
              <a:t>vỡ </a:t>
            </a:r>
            <a:r>
              <a:rPr sz="1400" dirty="0">
                <a:latin typeface="Times New Roman"/>
                <a:cs typeface="Times New Roman"/>
              </a:rPr>
              <a:t>các nốt </a:t>
            </a:r>
            <a:r>
              <a:rPr sz="1400" spc="-5" dirty="0">
                <a:latin typeface="Times New Roman"/>
                <a:cs typeface="Times New Roman"/>
              </a:rPr>
              <a:t>phỏng vì </a:t>
            </a:r>
            <a:r>
              <a:rPr sz="1400" spc="5" dirty="0">
                <a:latin typeface="Times New Roman"/>
                <a:cs typeface="Times New Roman"/>
              </a:rPr>
              <a:t>dễ </a:t>
            </a:r>
            <a:r>
              <a:rPr sz="1400" spc="-5" dirty="0">
                <a:latin typeface="Times New Roman"/>
                <a:cs typeface="Times New Roman"/>
              </a:rPr>
              <a:t>khiến tình  trạng </a:t>
            </a:r>
            <a:r>
              <a:rPr sz="1400" dirty="0">
                <a:latin typeface="Times New Roman"/>
                <a:cs typeface="Times New Roman"/>
              </a:rPr>
              <a:t>nhiễm trùng nặng </a:t>
            </a:r>
            <a:r>
              <a:rPr sz="1400" spc="-5" dirty="0">
                <a:latin typeface="Times New Roman"/>
                <a:cs typeface="Times New Roman"/>
              </a:rPr>
              <a:t>thêm, </a:t>
            </a:r>
            <a:r>
              <a:rPr sz="1400" dirty="0">
                <a:latin typeface="Times New Roman"/>
                <a:cs typeface="Times New Roman"/>
              </a:rPr>
              <a:t>không </a:t>
            </a:r>
            <a:r>
              <a:rPr sz="1400" spc="-5" dirty="0">
                <a:latin typeface="Times New Roman"/>
                <a:cs typeface="Times New Roman"/>
              </a:rPr>
              <a:t>bôi </a:t>
            </a:r>
            <a:r>
              <a:rPr sz="1400" dirty="0">
                <a:latin typeface="Times New Roman"/>
                <a:cs typeface="Times New Roman"/>
              </a:rPr>
              <a:t>kem </a:t>
            </a:r>
            <a:r>
              <a:rPr sz="1400" spc="1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bất </a:t>
            </a:r>
            <a:r>
              <a:rPr sz="1400" dirty="0">
                <a:latin typeface="Times New Roman"/>
                <a:cs typeface="Times New Roman"/>
              </a:rPr>
              <a:t>kỳ chất gì </a:t>
            </a:r>
            <a:r>
              <a:rPr sz="1400" spc="-5" dirty="0">
                <a:latin typeface="Times New Roman"/>
                <a:cs typeface="Times New Roman"/>
              </a:rPr>
              <a:t>lên </a:t>
            </a:r>
            <a:r>
              <a:rPr sz="1400" spc="5" dirty="0" err="1">
                <a:latin typeface="Times New Roman"/>
                <a:cs typeface="Times New Roman"/>
              </a:rPr>
              <a:t>vết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. </a:t>
            </a:r>
            <a:r>
              <a:rPr sz="1400" spc="-30" dirty="0">
                <a:latin typeface="Times New Roman"/>
                <a:cs typeface="Times New Roman"/>
              </a:rPr>
              <a:t>Nếu 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bỏng mắt,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5" dirty="0">
                <a:latin typeface="Times New Roman"/>
                <a:cs typeface="Times New Roman"/>
              </a:rPr>
              <a:t>dặn </a:t>
            </a:r>
            <a:r>
              <a:rPr sz="1400" dirty="0">
                <a:latin typeface="Times New Roman"/>
                <a:cs typeface="Times New Roman"/>
              </a:rPr>
              <a:t>dò nạn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đ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ợc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dụi, </a:t>
            </a:r>
            <a:r>
              <a:rPr sz="1400" spc="-5" dirty="0">
                <a:latin typeface="Times New Roman"/>
                <a:cs typeface="Times New Roman"/>
              </a:rPr>
              <a:t>không cần cố gắng </a:t>
            </a:r>
            <a:r>
              <a:rPr sz="1400" spc="5" dirty="0">
                <a:latin typeface="Times New Roman"/>
                <a:cs typeface="Times New Roman"/>
              </a:rPr>
              <a:t>lấy </a:t>
            </a:r>
            <a:r>
              <a:rPr sz="1400" dirty="0">
                <a:latin typeface="Times New Roman"/>
                <a:cs typeface="Times New Roman"/>
              </a:rPr>
              <a:t>dị </a:t>
            </a:r>
            <a:r>
              <a:rPr sz="1400" spc="-5" dirty="0">
                <a:latin typeface="Times New Roman"/>
                <a:cs typeface="Times New Roman"/>
              </a:rPr>
              <a:t>vật </a:t>
            </a:r>
            <a:r>
              <a:rPr sz="1400" spc="-10" dirty="0">
                <a:latin typeface="Times New Roman"/>
                <a:cs typeface="Times New Roman"/>
              </a:rPr>
              <a:t>trong  </a:t>
            </a:r>
            <a:r>
              <a:rPr sz="1400" spc="-5" dirty="0">
                <a:latin typeface="Times New Roman"/>
                <a:cs typeface="Times New Roman"/>
              </a:rPr>
              <a:t>mắt</a:t>
            </a:r>
            <a:r>
              <a:rPr sz="1400" dirty="0">
                <a:latin typeface="Times New Roman"/>
                <a:cs typeface="Times New Roman"/>
              </a:rPr>
              <a:t> ra.</a:t>
            </a:r>
          </a:p>
          <a:p>
            <a:pPr marL="12700" marR="5080" indent="456565" algn="just">
              <a:lnSpc>
                <a:spcPct val="115700"/>
              </a:lnSpc>
              <a:spcBef>
                <a:spcPts val="770"/>
              </a:spcBef>
            </a:pP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 </a:t>
            </a:r>
            <a:r>
              <a:rPr sz="1400" spc="-5" dirty="0">
                <a:latin typeface="Times New Roman"/>
                <a:cs typeface="Times New Roman"/>
              </a:rPr>
              <a:t>đa </a:t>
            </a:r>
            <a:r>
              <a:rPr sz="1400" spc="-5" dirty="0" err="1">
                <a:latin typeface="Times New Roman"/>
                <a:cs typeface="Times New Roman"/>
              </a:rPr>
              <a:t>chấn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5" dirty="0">
                <a:latin typeface="Times New Roman"/>
                <a:cs typeface="Times New Roman"/>
              </a:rPr>
              <a:t>nếu </a:t>
            </a:r>
            <a:r>
              <a:rPr sz="1400" spc="-5" dirty="0">
                <a:latin typeface="Times New Roman"/>
                <a:cs typeface="Times New Roman"/>
              </a:rPr>
              <a:t>quan sát </a:t>
            </a:r>
            <a:r>
              <a:rPr sz="1400" spc="5" dirty="0">
                <a:latin typeface="Times New Roman"/>
                <a:cs typeface="Times New Roman"/>
              </a:rPr>
              <a:t>thấy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dirty="0">
                <a:latin typeface="Times New Roman"/>
                <a:cs typeface="Times New Roman"/>
              </a:rPr>
              <a:t>gặp </a:t>
            </a:r>
            <a:r>
              <a:rPr sz="1400" spc="-5" dirty="0">
                <a:latin typeface="Times New Roman"/>
                <a:cs typeface="Times New Roman"/>
              </a:rPr>
              <a:t>các </a:t>
            </a:r>
            <a:r>
              <a:rPr sz="1400" dirty="0">
                <a:latin typeface="Times New Roman"/>
                <a:cs typeface="Times New Roman"/>
              </a:rPr>
              <a:t>vấn đề </a:t>
            </a:r>
            <a:r>
              <a:rPr sz="1400" spc="-175" dirty="0" err="1">
                <a:latin typeface="Times New Roman"/>
                <a:cs typeface="Times New Roman"/>
              </a:rPr>
              <a:t>về</a:t>
            </a:r>
            <a:r>
              <a:rPr sz="1400" spc="-175" dirty="0">
                <a:latin typeface="Times New Roman"/>
                <a:cs typeface="Times New Roman"/>
              </a:rPr>
              <a:t>  </a:t>
            </a:r>
            <a:r>
              <a:rPr sz="1400" spc="-80" dirty="0" smtClean="0">
                <a:latin typeface="Times New Roman"/>
                <a:cs typeface="Times New Roman"/>
              </a:rPr>
              <a:t>đ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ờng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thở, chảy </a:t>
            </a:r>
            <a:r>
              <a:rPr sz="1400" spc="-5" dirty="0">
                <a:latin typeface="Times New Roman"/>
                <a:cs typeface="Times New Roman"/>
              </a:rPr>
              <a:t>máu, </a:t>
            </a:r>
            <a:r>
              <a:rPr sz="1400" dirty="0" err="1">
                <a:latin typeface="Times New Roman"/>
                <a:cs typeface="Times New Roman"/>
              </a:rPr>
              <a:t>chấn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đầu, </a:t>
            </a:r>
            <a:r>
              <a:rPr sz="1400" spc="-5" dirty="0">
                <a:latin typeface="Times New Roman"/>
                <a:cs typeface="Times New Roman"/>
              </a:rPr>
              <a:t>cột sống, </a:t>
            </a:r>
            <a:r>
              <a:rPr sz="1400" dirty="0" err="1">
                <a:latin typeface="Times New Roman"/>
                <a:cs typeface="Times New Roman"/>
              </a:rPr>
              <a:t>cần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u </a:t>
            </a:r>
            <a:r>
              <a:rPr sz="1400" spc="-5" dirty="0">
                <a:latin typeface="Times New Roman"/>
                <a:cs typeface="Times New Roman"/>
              </a:rPr>
              <a:t>tiên tiến hành </a:t>
            </a:r>
            <a:r>
              <a:rPr sz="1400" dirty="0">
                <a:latin typeface="Times New Roman"/>
                <a:cs typeface="Times New Roman"/>
              </a:rPr>
              <a:t>sơ cấp cứu </a:t>
            </a:r>
            <a:r>
              <a:rPr sz="1400" spc="-180" dirty="0">
                <a:latin typeface="Times New Roman"/>
                <a:cs typeface="Times New Roman"/>
              </a:rPr>
              <a:t>ban  </a:t>
            </a:r>
            <a:r>
              <a:rPr sz="1400" spc="-5" dirty="0" err="1">
                <a:latin typeface="Times New Roman"/>
                <a:cs typeface="Times New Roman"/>
              </a:rPr>
              <a:t>đầu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tr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ớc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khi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</a:t>
            </a:r>
            <a:r>
              <a:rPr lang="en-US" sz="1400" spc="-145" dirty="0" smtClean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đến bệnh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viện.</a:t>
            </a:r>
            <a:endParaRPr sz="1400" dirty="0">
              <a:latin typeface="Times New Roman"/>
              <a:cs typeface="Times New Roman"/>
            </a:endParaRPr>
          </a:p>
          <a:p>
            <a:pPr marL="144780" algn="just">
              <a:lnSpc>
                <a:spcPct val="100000"/>
              </a:lnSpc>
              <a:spcBef>
                <a:spcPts val="1055"/>
              </a:spcBef>
            </a:pPr>
            <a:r>
              <a:rPr sz="1400" b="1" i="1" spc="-5" dirty="0">
                <a:latin typeface="Times New Roman"/>
                <a:cs typeface="Times New Roman"/>
              </a:rPr>
              <a:t>b.Vết </a:t>
            </a:r>
            <a:r>
              <a:rPr sz="1400" b="1" i="1" dirty="0">
                <a:latin typeface="Times New Roman"/>
                <a:cs typeface="Times New Roman"/>
              </a:rPr>
              <a:t>thương </a:t>
            </a:r>
            <a:r>
              <a:rPr sz="1400" b="1" i="1" spc="-5" dirty="0">
                <a:latin typeface="Times New Roman"/>
                <a:cs typeface="Times New Roman"/>
              </a:rPr>
              <a:t>chảy </a:t>
            </a:r>
            <a:r>
              <a:rPr sz="1400" b="1" i="1" dirty="0">
                <a:latin typeface="Times New Roman"/>
                <a:cs typeface="Times New Roman"/>
              </a:rPr>
              <a:t>máu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456565" algn="just">
              <a:lnSpc>
                <a:spcPct val="116100"/>
              </a:lnSpc>
              <a:spcBef>
                <a:spcPts val="715"/>
              </a:spcBef>
            </a:pPr>
            <a:r>
              <a:rPr sz="1400" spc="-5" dirty="0">
                <a:latin typeface="Times New Roman"/>
                <a:cs typeface="Times New Roman"/>
              </a:rPr>
              <a:t>Đây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dirty="0" err="1">
                <a:latin typeface="Times New Roman"/>
                <a:cs typeface="Times New Roman"/>
              </a:rPr>
              <a:t>chấn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gặp nhất </a:t>
            </a:r>
            <a:r>
              <a:rPr sz="1400" spc="-5" dirty="0">
                <a:latin typeface="Times New Roman"/>
                <a:cs typeface="Times New Roman"/>
              </a:rPr>
              <a:t>khi bị 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giao thông. Nguyên nhân </a:t>
            </a:r>
            <a:r>
              <a:rPr sz="1400" spc="-145" dirty="0">
                <a:latin typeface="Times New Roman"/>
                <a:cs typeface="Times New Roman"/>
              </a:rPr>
              <a:t>do  </a:t>
            </a:r>
            <a:r>
              <a:rPr sz="1400" dirty="0">
                <a:latin typeface="Times New Roman"/>
                <a:cs typeface="Times New Roman"/>
              </a:rPr>
              <a:t>va </a:t>
            </a:r>
            <a:r>
              <a:rPr sz="1400" spc="-5" dirty="0">
                <a:latin typeface="Times New Roman"/>
                <a:cs typeface="Times New Roman"/>
              </a:rPr>
              <a:t>đập, bị vật </a:t>
            </a:r>
            <a:r>
              <a:rPr sz="1400" dirty="0">
                <a:latin typeface="Times New Roman"/>
                <a:cs typeface="Times New Roman"/>
              </a:rPr>
              <a:t>sắc </a:t>
            </a:r>
            <a:r>
              <a:rPr sz="1400" spc="-5" dirty="0">
                <a:latin typeface="Times New Roman"/>
                <a:cs typeface="Times New Roman"/>
              </a:rPr>
              <a:t>nhọn </a:t>
            </a:r>
            <a:r>
              <a:rPr sz="1400" dirty="0">
                <a:latin typeface="Times New Roman"/>
                <a:cs typeface="Times New Roman"/>
              </a:rPr>
              <a:t>đâm vào da, </a:t>
            </a:r>
            <a:r>
              <a:rPr sz="1400" spc="-90" dirty="0" smtClean="0">
                <a:latin typeface="Times New Roman"/>
                <a:cs typeface="Times New Roman"/>
              </a:rPr>
              <a:t>x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gãy </a:t>
            </a:r>
            <a:r>
              <a:rPr sz="1400" spc="5" dirty="0">
                <a:latin typeface="Times New Roman"/>
                <a:cs typeface="Times New Roman"/>
              </a:rPr>
              <a:t>đâm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ngoài </a:t>
            </a:r>
            <a:r>
              <a:rPr sz="1400" dirty="0">
                <a:latin typeface="Times New Roman"/>
                <a:cs typeface="Times New Roman"/>
              </a:rPr>
              <a:t>làm rách da, </a:t>
            </a:r>
            <a:r>
              <a:rPr sz="1400" spc="15" dirty="0">
                <a:latin typeface="Times New Roman"/>
                <a:cs typeface="Times New Roman"/>
              </a:rPr>
              <a:t>đứt </a:t>
            </a:r>
            <a:r>
              <a:rPr sz="1400" spc="-30" dirty="0">
                <a:latin typeface="Times New Roman"/>
                <a:cs typeface="Times New Roman"/>
              </a:rPr>
              <a:t>mạch  </a:t>
            </a:r>
            <a:r>
              <a:rPr sz="1400" spc="-5" dirty="0">
                <a:latin typeface="Times New Roman"/>
                <a:cs typeface="Times New Roman"/>
              </a:rPr>
              <a:t>máu, </a:t>
            </a:r>
            <a:r>
              <a:rPr sz="1400" dirty="0">
                <a:latin typeface="Times New Roman"/>
                <a:cs typeface="Times New Roman"/>
              </a:rPr>
              <a:t>dập </a:t>
            </a:r>
            <a:r>
              <a:rPr sz="1400" spc="-5" dirty="0">
                <a:latin typeface="Times New Roman"/>
                <a:cs typeface="Times New Roman"/>
              </a:rPr>
              <a:t>chi. </a:t>
            </a:r>
            <a:r>
              <a:rPr sz="1400" dirty="0">
                <a:latin typeface="Times New Roman"/>
                <a:cs typeface="Times New Roman"/>
              </a:rPr>
              <a:t>Dấu </a:t>
            </a:r>
            <a:r>
              <a:rPr sz="1400" spc="-5" dirty="0">
                <a:latin typeface="Times New Roman"/>
                <a:cs typeface="Times New Roman"/>
              </a:rPr>
              <a:t>hiệu </a:t>
            </a:r>
            <a:r>
              <a:rPr sz="1400" dirty="0">
                <a:latin typeface="Times New Roman"/>
                <a:cs typeface="Times New Roman"/>
              </a:rPr>
              <a:t>có thể </a:t>
            </a:r>
            <a:r>
              <a:rPr sz="1400" spc="-5" dirty="0">
                <a:latin typeface="Times New Roman"/>
                <a:cs typeface="Times New Roman"/>
              </a:rPr>
              <a:t>quan sát bằng </a:t>
            </a:r>
            <a:r>
              <a:rPr sz="1400" spc="-10" dirty="0" err="1">
                <a:latin typeface="Times New Roman"/>
                <a:cs typeface="Times New Roman"/>
              </a:rPr>
              <a:t>mắt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dập nát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rách </a:t>
            </a:r>
            <a:r>
              <a:rPr sz="1400" dirty="0">
                <a:latin typeface="Times New Roman"/>
                <a:cs typeface="Times New Roman"/>
              </a:rPr>
              <a:t>da, </a:t>
            </a:r>
            <a:r>
              <a:rPr sz="1400" spc="-5" dirty="0">
                <a:latin typeface="Times New Roman"/>
                <a:cs typeface="Times New Roman"/>
              </a:rPr>
              <a:t>thịt dẫn </a:t>
            </a:r>
            <a:r>
              <a:rPr sz="1400" spc="-55" dirty="0">
                <a:latin typeface="Times New Roman"/>
                <a:cs typeface="Times New Roman"/>
              </a:rPr>
              <a:t>đến  </a:t>
            </a:r>
            <a:r>
              <a:rPr sz="1400" spc="-5" dirty="0">
                <a:latin typeface="Times New Roman"/>
                <a:cs typeface="Times New Roman"/>
              </a:rPr>
              <a:t>máu chảy. </a:t>
            </a:r>
            <a:r>
              <a:rPr sz="1400" dirty="0">
                <a:latin typeface="Times New Roman"/>
                <a:cs typeface="Times New Roman"/>
              </a:rPr>
              <a:t>Nạn nhân cảm thấy lạnh </a:t>
            </a:r>
            <a:r>
              <a:rPr sz="1400" spc="-5" dirty="0">
                <a:latin typeface="Times New Roman"/>
                <a:cs typeface="Times New Roman"/>
              </a:rPr>
              <a:t>run, </a:t>
            </a:r>
            <a:r>
              <a:rPr sz="1400" dirty="0">
                <a:latin typeface="Times New Roman"/>
                <a:cs typeface="Times New Roman"/>
              </a:rPr>
              <a:t>vã </a:t>
            </a:r>
            <a:r>
              <a:rPr sz="1400" spc="-10" dirty="0">
                <a:latin typeface="Times New Roman"/>
                <a:cs typeface="Times New Roman"/>
              </a:rPr>
              <a:t>mồ </a:t>
            </a:r>
            <a:r>
              <a:rPr sz="1400" dirty="0">
                <a:latin typeface="Times New Roman"/>
                <a:cs typeface="Times New Roman"/>
              </a:rPr>
              <a:t>hôi, da </a:t>
            </a:r>
            <a:r>
              <a:rPr sz="1400" spc="-5" dirty="0">
                <a:latin typeface="Times New Roman"/>
                <a:cs typeface="Times New Roman"/>
              </a:rPr>
              <a:t>xanh </a:t>
            </a:r>
            <a:r>
              <a:rPr sz="1400" dirty="0">
                <a:latin typeface="Times New Roman"/>
                <a:cs typeface="Times New Roman"/>
              </a:rPr>
              <a:t>tái, nếu </a:t>
            </a:r>
            <a:r>
              <a:rPr sz="1400" spc="-5" dirty="0">
                <a:latin typeface="Times New Roman"/>
                <a:cs typeface="Times New Roman"/>
              </a:rPr>
              <a:t>mất quá nhiều máu  </a:t>
            </a:r>
            <a:r>
              <a:rPr sz="1400" dirty="0">
                <a:latin typeface="Times New Roman"/>
                <a:cs typeface="Times New Roman"/>
              </a:rPr>
              <a:t>sẽ </a:t>
            </a:r>
            <a:r>
              <a:rPr sz="1400" spc="-5" dirty="0">
                <a:latin typeface="Times New Roman"/>
                <a:cs typeface="Times New Roman"/>
              </a:rPr>
              <a:t>dẫn đến choáng, </a:t>
            </a:r>
            <a:r>
              <a:rPr sz="1400" dirty="0">
                <a:latin typeface="Times New Roman"/>
                <a:cs typeface="Times New Roman"/>
              </a:rPr>
              <a:t>bất </a:t>
            </a:r>
            <a:r>
              <a:rPr sz="1400" spc="-5" dirty="0">
                <a:latin typeface="Times New Roman"/>
                <a:cs typeface="Times New Roman"/>
              </a:rPr>
              <a:t>tỉnh, </a:t>
            </a:r>
            <a:r>
              <a:rPr sz="1400" dirty="0">
                <a:latin typeface="Times New Roman"/>
                <a:cs typeface="Times New Roman"/>
              </a:rPr>
              <a:t>tử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vong.</a:t>
            </a:r>
            <a:endParaRPr sz="140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90650" y="1130935"/>
            <a:ext cx="5436870" cy="2032000"/>
            <a:chOff x="1390650" y="1130935"/>
            <a:chExt cx="5436870" cy="2032000"/>
          </a:xfrm>
        </p:grpSpPr>
        <p:sp>
          <p:nvSpPr>
            <p:cNvPr id="5" name="object 5"/>
            <p:cNvSpPr/>
            <p:nvPr/>
          </p:nvSpPr>
          <p:spPr>
            <a:xfrm>
              <a:off x="1390650" y="1130935"/>
              <a:ext cx="2708910" cy="203174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118610" y="1223010"/>
              <a:ext cx="2708783" cy="19399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60</a:t>
            </a:fld>
            <a:endParaRPr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3904" y="2274163"/>
            <a:ext cx="6285865" cy="675195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028825">
              <a:lnSpc>
                <a:spcPct val="100000"/>
              </a:lnSpc>
              <a:spcBef>
                <a:spcPts val="360"/>
              </a:spcBef>
            </a:pPr>
            <a:r>
              <a:rPr sz="1400" spc="-5" dirty="0">
                <a:latin typeface="Times New Roman"/>
                <a:cs typeface="Times New Roman"/>
              </a:rPr>
              <a:t>Hình 6-13: Kiểm </a:t>
            </a:r>
            <a:r>
              <a:rPr sz="1400" dirty="0">
                <a:latin typeface="Times New Roman"/>
                <a:cs typeface="Times New Roman"/>
              </a:rPr>
              <a:t>tra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endParaRPr sz="1400" dirty="0">
              <a:latin typeface="Times New Roman"/>
              <a:cs typeface="Times New Roman"/>
            </a:endParaRPr>
          </a:p>
          <a:p>
            <a:pPr marL="50800" marR="7620" indent="353060">
              <a:lnSpc>
                <a:spcPts val="196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* </a:t>
            </a:r>
            <a:r>
              <a:rPr sz="1400" b="1" spc="-5" dirty="0" err="1">
                <a:latin typeface="Times New Roman"/>
                <a:cs typeface="Times New Roman"/>
              </a:rPr>
              <a:t>Trong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50" dirty="0" err="1" smtClean="0">
                <a:latin typeface="Times New Roman"/>
                <a:cs typeface="Times New Roman"/>
              </a:rPr>
              <a:t>tr</a:t>
            </a:r>
            <a:r>
              <a:rPr lang="vi-VN" sz="1400" b="1" spc="-50" dirty="0" smtClean="0">
                <a:latin typeface="Times New Roman"/>
                <a:cs typeface="Times New Roman"/>
              </a:rPr>
              <a:t>ư</a:t>
            </a:r>
            <a:r>
              <a:rPr sz="1400" b="1" spc="-50" dirty="0" err="1" smtClean="0">
                <a:latin typeface="Times New Roman"/>
                <a:cs typeface="Times New Roman"/>
              </a:rPr>
              <a:t>ờng</a:t>
            </a:r>
            <a:r>
              <a:rPr sz="1400" b="1" spc="-50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hợp </a:t>
            </a:r>
            <a:r>
              <a:rPr sz="1400" b="1" spc="-5" dirty="0" err="1">
                <a:latin typeface="Times New Roman"/>
                <a:cs typeface="Times New Roman"/>
              </a:rPr>
              <a:t>vết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50" dirty="0" err="1" smtClean="0">
                <a:latin typeface="Times New Roman"/>
                <a:cs typeface="Times New Roman"/>
              </a:rPr>
              <a:t>th</a:t>
            </a:r>
            <a:r>
              <a:rPr lang="vi-VN" sz="1400" b="1" spc="-50" dirty="0" smtClean="0">
                <a:latin typeface="Times New Roman"/>
                <a:cs typeface="Times New Roman"/>
              </a:rPr>
              <a:t>ư</a:t>
            </a:r>
            <a:r>
              <a:rPr sz="1400" b="1" spc="-50" dirty="0" err="1" smtClean="0">
                <a:latin typeface="Times New Roman"/>
                <a:cs typeface="Times New Roman"/>
              </a:rPr>
              <a:t>ơng</a:t>
            </a:r>
            <a:r>
              <a:rPr sz="1400" b="1" spc="-50" dirty="0" smtClean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có </a:t>
            </a:r>
            <a:r>
              <a:rPr sz="1400" b="1" dirty="0">
                <a:latin typeface="Times New Roman"/>
                <a:cs typeface="Times New Roman"/>
              </a:rPr>
              <a:t>dị vật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không nên rút </a:t>
            </a:r>
            <a:r>
              <a:rPr sz="1400" dirty="0">
                <a:latin typeface="Times New Roman"/>
                <a:cs typeface="Times New Roman"/>
              </a:rPr>
              <a:t>dị vật ra vì có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spc="-160" dirty="0">
                <a:latin typeface="Times New Roman"/>
                <a:cs typeface="Times New Roman"/>
              </a:rPr>
              <a:t>làm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chảy ra </a:t>
            </a:r>
            <a:r>
              <a:rPr sz="1400" spc="-5" dirty="0">
                <a:latin typeface="Times New Roman"/>
                <a:cs typeface="Times New Roman"/>
              </a:rPr>
              <a:t>nhiều hơn. Cần </a:t>
            </a:r>
            <a:r>
              <a:rPr sz="1400" dirty="0">
                <a:latin typeface="Times New Roman"/>
                <a:cs typeface="Times New Roman"/>
              </a:rPr>
              <a:t>xử trí </a:t>
            </a:r>
            <a:r>
              <a:rPr sz="1400" spc="-5" dirty="0">
                <a:latin typeface="Times New Roman"/>
                <a:cs typeface="Times New Roman"/>
              </a:rPr>
              <a:t>theo </a:t>
            </a:r>
            <a:r>
              <a:rPr sz="1400" dirty="0" err="1">
                <a:latin typeface="Times New Roman"/>
                <a:cs typeface="Times New Roman"/>
              </a:rPr>
              <a:t>các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b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ớc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sau:</a:t>
            </a:r>
            <a:endParaRPr sz="1400" dirty="0">
              <a:latin typeface="Times New Roman"/>
              <a:cs typeface="Times New Roman"/>
            </a:endParaRPr>
          </a:p>
          <a:p>
            <a:pPr marL="208915" indent="-108585">
              <a:lnSpc>
                <a:spcPct val="100000"/>
              </a:lnSpc>
              <a:spcBef>
                <a:spcPts val="145"/>
              </a:spcBef>
              <a:buChar char="-"/>
              <a:tabLst>
                <a:tab pos="209550" algn="l"/>
              </a:tabLst>
            </a:pPr>
            <a:r>
              <a:rPr sz="1400" spc="-5" dirty="0">
                <a:latin typeface="Times New Roman"/>
                <a:cs typeface="Times New Roman"/>
              </a:rPr>
              <a:t>Mang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găng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tay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hoặc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túi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nilon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sạch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sơ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cứu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để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tránh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lây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bệnh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truyền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nhiễm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từ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nạn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spc="-5" dirty="0">
                <a:latin typeface="Times New Roman"/>
                <a:cs typeface="Times New Roman"/>
              </a:rPr>
              <a:t>nhân (nếu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có).</a:t>
            </a:r>
            <a:endParaRPr sz="1400" dirty="0">
              <a:latin typeface="Times New Roman"/>
              <a:cs typeface="Times New Roman"/>
            </a:endParaRPr>
          </a:p>
          <a:p>
            <a:pPr marL="12700" marR="6985" indent="88265">
              <a:lnSpc>
                <a:spcPts val="1960"/>
              </a:lnSpc>
              <a:spcBef>
                <a:spcPts val="95"/>
              </a:spcBef>
              <a:buChar char="-"/>
              <a:tabLst>
                <a:tab pos="215900" algn="l"/>
                <a:tab pos="1025525" algn="l"/>
              </a:tabLst>
            </a:pPr>
            <a:r>
              <a:rPr sz="1400" spc="-5" dirty="0">
                <a:latin typeface="Times New Roman"/>
                <a:cs typeface="Times New Roman"/>
              </a:rPr>
              <a:t>Dùng </a:t>
            </a:r>
            <a:r>
              <a:rPr sz="1400" dirty="0">
                <a:latin typeface="Times New Roman"/>
                <a:cs typeface="Times New Roman"/>
              </a:rPr>
              <a:t>tay ép </a:t>
            </a:r>
            <a:r>
              <a:rPr sz="1400" spc="-5" dirty="0">
                <a:latin typeface="Times New Roman"/>
                <a:cs typeface="Times New Roman"/>
              </a:rPr>
              <a:t>chặt mép 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. </a:t>
            </a:r>
            <a:r>
              <a:rPr sz="1400" spc="-10" dirty="0">
                <a:latin typeface="Times New Roman"/>
                <a:cs typeface="Times New Roman"/>
              </a:rPr>
              <a:t>Chèn </a:t>
            </a:r>
            <a:r>
              <a:rPr sz="1400" spc="-5" dirty="0">
                <a:latin typeface="Times New Roman"/>
                <a:cs typeface="Times New Roman"/>
              </a:rPr>
              <a:t>băng, gạc quanh dị </a:t>
            </a:r>
            <a:r>
              <a:rPr sz="1400" dirty="0">
                <a:latin typeface="Times New Roman"/>
                <a:cs typeface="Times New Roman"/>
              </a:rPr>
              <a:t>vật </a:t>
            </a:r>
            <a:r>
              <a:rPr sz="1400" spc="-5" dirty="0">
                <a:latin typeface="Times New Roman"/>
                <a:cs typeface="Times New Roman"/>
              </a:rPr>
              <a:t>cho </a:t>
            </a:r>
            <a:r>
              <a:rPr sz="1400" spc="-10" dirty="0">
                <a:latin typeface="Times New Roman"/>
                <a:cs typeface="Times New Roman"/>
              </a:rPr>
              <a:t>cố </a:t>
            </a:r>
            <a:r>
              <a:rPr sz="1400" spc="-5" dirty="0">
                <a:latin typeface="Times New Roman"/>
                <a:cs typeface="Times New Roman"/>
              </a:rPr>
              <a:t>định. </a:t>
            </a:r>
            <a:r>
              <a:rPr lang="en-US" sz="1400" spc="-130" dirty="0" err="1" smtClean="0">
                <a:latin typeface="Times New Roman"/>
                <a:cs typeface="Times New Roman"/>
              </a:rPr>
              <a:t>Lưu</a:t>
            </a:r>
            <a:r>
              <a:rPr lang="en-US" sz="1400" spc="-130" dirty="0" smtClean="0">
                <a:latin typeface="Times New Roman"/>
                <a:cs typeface="Times New Roman"/>
              </a:rPr>
              <a:t> ý </a:t>
            </a:r>
            <a:r>
              <a:rPr sz="1400" spc="-5" dirty="0" err="1" smtClean="0">
                <a:latin typeface="Times New Roman"/>
                <a:cs typeface="Times New Roman"/>
              </a:rPr>
              <a:t>không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băng	trùm </a:t>
            </a:r>
            <a:r>
              <a:rPr sz="1400" dirty="0">
                <a:latin typeface="Times New Roman"/>
                <a:cs typeface="Times New Roman"/>
              </a:rPr>
              <a:t>lên </a:t>
            </a:r>
            <a:r>
              <a:rPr sz="1400" spc="-5" dirty="0">
                <a:latin typeface="Times New Roman"/>
                <a:cs typeface="Times New Roman"/>
              </a:rPr>
              <a:t>dị </a:t>
            </a:r>
            <a:r>
              <a:rPr sz="1400" dirty="0">
                <a:latin typeface="Times New Roman"/>
                <a:cs typeface="Times New Roman"/>
              </a:rPr>
              <a:t>vật. </a:t>
            </a:r>
            <a:r>
              <a:rPr sz="1400" spc="-5" dirty="0">
                <a:latin typeface="Times New Roman"/>
                <a:cs typeface="Times New Roman"/>
              </a:rPr>
              <a:t>Chuyển nạn nhân </a:t>
            </a:r>
            <a:r>
              <a:rPr sz="1400" dirty="0">
                <a:latin typeface="Times New Roman"/>
                <a:cs typeface="Times New Roman"/>
              </a:rPr>
              <a:t>tới cơ </a:t>
            </a:r>
            <a:r>
              <a:rPr sz="1400" spc="-5" dirty="0">
                <a:latin typeface="Times New Roman"/>
                <a:cs typeface="Times New Roman"/>
              </a:rPr>
              <a:t>sở 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tế.</a:t>
            </a:r>
          </a:p>
          <a:p>
            <a:pPr marL="271780">
              <a:lnSpc>
                <a:spcPct val="100000"/>
              </a:lnSpc>
              <a:spcBef>
                <a:spcPts val="150"/>
              </a:spcBef>
            </a:pPr>
            <a:r>
              <a:rPr sz="1400" b="1" dirty="0">
                <a:latin typeface="Times New Roman"/>
                <a:cs typeface="Times New Roman"/>
              </a:rPr>
              <a:t>* </a:t>
            </a:r>
            <a:r>
              <a:rPr sz="1400" b="1" spc="-5" dirty="0">
                <a:latin typeface="Times New Roman"/>
                <a:cs typeface="Times New Roman"/>
              </a:rPr>
              <a:t>Với </a:t>
            </a:r>
            <a:r>
              <a:rPr sz="1400" b="1" dirty="0" err="1">
                <a:latin typeface="Times New Roman"/>
                <a:cs typeface="Times New Roman"/>
              </a:rPr>
              <a:t>vết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0" dirty="0" err="1" smtClean="0">
                <a:latin typeface="Times New Roman"/>
                <a:cs typeface="Times New Roman"/>
              </a:rPr>
              <a:t>th</a:t>
            </a:r>
            <a:r>
              <a:rPr lang="vi-VN" sz="1400" b="1" spc="-50" dirty="0" smtClean="0">
                <a:latin typeface="Times New Roman"/>
                <a:cs typeface="Times New Roman"/>
              </a:rPr>
              <a:t>ư</a:t>
            </a:r>
            <a:r>
              <a:rPr sz="1400" b="1" spc="-50" dirty="0" err="1" smtClean="0">
                <a:latin typeface="Times New Roman"/>
                <a:cs typeface="Times New Roman"/>
              </a:rPr>
              <a:t>ơng</a:t>
            </a:r>
            <a:r>
              <a:rPr sz="1400" b="1" spc="-50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chảy </a:t>
            </a:r>
            <a:r>
              <a:rPr sz="1400" b="1" spc="-10" dirty="0">
                <a:latin typeface="Times New Roman"/>
                <a:cs typeface="Times New Roman"/>
              </a:rPr>
              <a:t>máu </a:t>
            </a:r>
            <a:r>
              <a:rPr sz="1400" b="1" dirty="0">
                <a:latin typeface="Times New Roman"/>
                <a:cs typeface="Times New Roman"/>
              </a:rPr>
              <a:t>dập </a:t>
            </a:r>
            <a:r>
              <a:rPr sz="1400" b="1" spc="-5" dirty="0">
                <a:latin typeface="Times New Roman"/>
                <a:cs typeface="Times New Roman"/>
              </a:rPr>
              <a:t>nát hay </a:t>
            </a:r>
            <a:r>
              <a:rPr sz="1400" b="1" dirty="0">
                <a:latin typeface="Times New Roman"/>
                <a:cs typeface="Times New Roman"/>
              </a:rPr>
              <a:t>đứt </a:t>
            </a:r>
            <a:r>
              <a:rPr sz="1400" b="1" spc="-5" dirty="0">
                <a:latin typeface="Times New Roman"/>
                <a:cs typeface="Times New Roman"/>
              </a:rPr>
              <a:t>chi,</a:t>
            </a:r>
            <a:r>
              <a:rPr sz="1400" b="1" spc="7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cần</a:t>
            </a:r>
            <a:r>
              <a:rPr sz="1400" spc="-5" dirty="0"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  <a:p>
            <a:pPr marL="12700" marR="6985" indent="176530">
              <a:lnSpc>
                <a:spcPct val="115700"/>
              </a:lnSpc>
              <a:spcBef>
                <a:spcPts val="10"/>
              </a:spcBef>
            </a:pPr>
            <a:r>
              <a:rPr sz="1400" b="1" dirty="0">
                <a:latin typeface="Times New Roman"/>
                <a:cs typeface="Times New Roman"/>
              </a:rPr>
              <a:t>- </a:t>
            </a:r>
            <a:r>
              <a:rPr sz="1400" b="1" spc="-5" dirty="0">
                <a:latin typeface="Times New Roman"/>
                <a:cs typeface="Times New Roman"/>
              </a:rPr>
              <a:t>Đeo găng </a:t>
            </a:r>
            <a:r>
              <a:rPr sz="1400" b="1" dirty="0">
                <a:latin typeface="Times New Roman"/>
                <a:cs typeface="Times New Roman"/>
              </a:rPr>
              <a:t>tay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-5" dirty="0">
                <a:latin typeface="Times New Roman"/>
                <a:cs typeface="Times New Roman"/>
              </a:rPr>
              <a:t>Làm </a:t>
            </a:r>
            <a:r>
              <a:rPr sz="1400" dirty="0">
                <a:latin typeface="Times New Roman"/>
                <a:cs typeface="Times New Roman"/>
              </a:rPr>
              <a:t>garo cầm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bằng </a:t>
            </a:r>
            <a:r>
              <a:rPr sz="1400" spc="-5" dirty="0">
                <a:latin typeface="Times New Roman"/>
                <a:cs typeface="Times New Roman"/>
              </a:rPr>
              <a:t>cách cần </a:t>
            </a:r>
            <a:r>
              <a:rPr sz="1400" dirty="0">
                <a:latin typeface="Times New Roman"/>
                <a:cs typeface="Times New Roman"/>
              </a:rPr>
              <a:t>quấn </a:t>
            </a:r>
            <a:r>
              <a:rPr sz="1400" spc="-5" dirty="0">
                <a:latin typeface="Times New Roman"/>
                <a:cs typeface="Times New Roman"/>
              </a:rPr>
              <a:t>thật chặt </a:t>
            </a:r>
            <a:r>
              <a:rPr sz="1400" dirty="0">
                <a:latin typeface="Times New Roman"/>
                <a:cs typeface="Times New Roman"/>
              </a:rPr>
              <a:t>ở vị </a:t>
            </a:r>
            <a:r>
              <a:rPr sz="1400" spc="-5" dirty="0">
                <a:latin typeface="Times New Roman"/>
                <a:cs typeface="Times New Roman"/>
              </a:rPr>
              <a:t>trí trên 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5" dirty="0">
                <a:latin typeface="Times New Roman"/>
                <a:cs typeface="Times New Roman"/>
              </a:rPr>
              <a:t> 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3-5cm. Có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dùng vải sạch </a:t>
            </a:r>
            <a:r>
              <a:rPr sz="1400" dirty="0">
                <a:latin typeface="Times New Roman"/>
                <a:cs typeface="Times New Roman"/>
              </a:rPr>
              <a:t>làm garo nếu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sẵn dụng </a:t>
            </a:r>
            <a:r>
              <a:rPr sz="1400" dirty="0">
                <a:latin typeface="Times New Roman"/>
                <a:cs typeface="Times New Roman"/>
              </a:rPr>
              <a:t>cụ y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tế.</a:t>
            </a:r>
          </a:p>
          <a:p>
            <a:pPr marL="144780">
              <a:lnSpc>
                <a:spcPct val="100000"/>
              </a:lnSpc>
              <a:spcBef>
                <a:spcPts val="275"/>
              </a:spcBef>
            </a:pPr>
            <a:r>
              <a:rPr sz="1400" dirty="0">
                <a:latin typeface="Times New Roman"/>
                <a:cs typeface="Times New Roman"/>
              </a:rPr>
              <a:t>- Xoắn </a:t>
            </a:r>
            <a:r>
              <a:rPr sz="1400" spc="-5" dirty="0">
                <a:latin typeface="Times New Roman"/>
                <a:cs typeface="Times New Roman"/>
              </a:rPr>
              <a:t>garo </a:t>
            </a:r>
            <a:r>
              <a:rPr sz="1400" dirty="0">
                <a:latin typeface="Times New Roman"/>
                <a:cs typeface="Times New Roman"/>
              </a:rPr>
              <a:t>từ từ cho </a:t>
            </a:r>
            <a:r>
              <a:rPr sz="1400" spc="-5" dirty="0">
                <a:latin typeface="Times New Roman"/>
                <a:cs typeface="Times New Roman"/>
              </a:rPr>
              <a:t>đến khi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spc="-5" dirty="0">
                <a:latin typeface="Times New Roman"/>
                <a:cs typeface="Times New Roman"/>
              </a:rPr>
              <a:t>hết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chảy.</a:t>
            </a:r>
            <a:endParaRPr sz="1400" dirty="0">
              <a:latin typeface="Times New Roman"/>
              <a:cs typeface="Times New Roman"/>
            </a:endParaRPr>
          </a:p>
          <a:p>
            <a:pPr marL="50800" indent="220979">
              <a:lnSpc>
                <a:spcPct val="100000"/>
              </a:lnSpc>
              <a:spcBef>
                <a:spcPts val="265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Lưu </a:t>
            </a:r>
            <a:r>
              <a:rPr sz="14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ý</a:t>
            </a:r>
            <a:r>
              <a:rPr sz="1400" i="1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Cần </a:t>
            </a:r>
            <a:r>
              <a:rPr sz="1400" dirty="0">
                <a:latin typeface="Times New Roman"/>
                <a:cs typeface="Times New Roman"/>
              </a:rPr>
              <a:t>ủ ấm và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spc="-5" dirty="0" err="1">
                <a:latin typeface="Times New Roman"/>
                <a:cs typeface="Times New Roman"/>
              </a:rPr>
              <a:t>nằm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ở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tư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thế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đầu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thấp, </a:t>
            </a:r>
            <a:r>
              <a:rPr sz="1400" spc="-5" dirty="0">
                <a:latin typeface="Times New Roman"/>
                <a:cs typeface="Times New Roman"/>
              </a:rPr>
              <a:t>chân cao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làm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giảm</a:t>
            </a:r>
            <a:endParaRPr sz="1400" dirty="0">
              <a:latin typeface="Times New Roman"/>
              <a:cs typeface="Times New Roman"/>
            </a:endParaRPr>
          </a:p>
          <a:p>
            <a:pPr marL="50800" marR="6985">
              <a:lnSpc>
                <a:spcPct val="115799"/>
              </a:lnSpc>
              <a:spcBef>
                <a:spcPts val="10"/>
              </a:spcBef>
            </a:pPr>
            <a:r>
              <a:rPr sz="1400" spc="-80" dirty="0" smtClean="0">
                <a:latin typeface="Times New Roman"/>
                <a:cs typeface="Times New Roman"/>
              </a:rPr>
              <a:t>l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ợng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chảy đến </a:t>
            </a:r>
            <a:r>
              <a:rPr sz="1400" spc="5" dirty="0" err="1">
                <a:latin typeface="Times New Roman"/>
                <a:cs typeface="Times New Roman"/>
              </a:rPr>
              <a:t>vết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. </a:t>
            </a:r>
            <a:r>
              <a:rPr sz="1400" dirty="0">
                <a:latin typeface="Times New Roman"/>
                <a:cs typeface="Times New Roman"/>
              </a:rPr>
              <a:t>Cứ 15 </a:t>
            </a:r>
            <a:r>
              <a:rPr sz="1400" spc="-5" dirty="0">
                <a:latin typeface="Times New Roman"/>
                <a:cs typeface="Times New Roman"/>
              </a:rPr>
              <a:t>phút </a:t>
            </a:r>
            <a:r>
              <a:rPr sz="1400" dirty="0">
                <a:latin typeface="Times New Roman"/>
                <a:cs typeface="Times New Roman"/>
              </a:rPr>
              <a:t>lại nới </a:t>
            </a:r>
            <a:r>
              <a:rPr sz="1400" spc="-5" dirty="0">
                <a:latin typeface="Times New Roman"/>
                <a:cs typeface="Times New Roman"/>
              </a:rPr>
              <a:t>lỏng garo </a:t>
            </a:r>
            <a:r>
              <a:rPr sz="1400" dirty="0">
                <a:latin typeface="Times New Roman"/>
                <a:cs typeface="Times New Roman"/>
              </a:rPr>
              <a:t>vài </a:t>
            </a:r>
            <a:r>
              <a:rPr sz="1400" spc="-5" dirty="0">
                <a:latin typeface="Times New Roman"/>
                <a:cs typeface="Times New Roman"/>
              </a:rPr>
              <a:t>giây </a:t>
            </a:r>
            <a:r>
              <a:rPr sz="1400" spc="5" dirty="0">
                <a:latin typeface="Times New Roman"/>
                <a:cs typeface="Times New Roman"/>
              </a:rPr>
              <a:t>rồi </a:t>
            </a:r>
            <a:r>
              <a:rPr sz="1400" spc="-5" dirty="0">
                <a:latin typeface="Times New Roman"/>
                <a:cs typeface="Times New Roman"/>
              </a:rPr>
              <a:t>xoắn </a:t>
            </a:r>
            <a:r>
              <a:rPr sz="1400" spc="-90" dirty="0">
                <a:latin typeface="Times New Roman"/>
                <a:cs typeface="Times New Roman"/>
              </a:rPr>
              <a:t>chặt   </a:t>
            </a:r>
            <a:r>
              <a:rPr sz="1400" dirty="0">
                <a:latin typeface="Times New Roman"/>
                <a:cs typeface="Times New Roman"/>
              </a:rPr>
              <a:t>lại. </a:t>
            </a:r>
            <a:r>
              <a:rPr sz="1400" spc="-5" dirty="0" err="1">
                <a:latin typeface="Times New Roman"/>
                <a:cs typeface="Times New Roman"/>
              </a:rPr>
              <a:t>Khi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spc="-5" dirty="0">
                <a:latin typeface="Times New Roman"/>
                <a:cs typeface="Times New Roman"/>
              </a:rPr>
              <a:t>đến bệnh </a:t>
            </a:r>
            <a:r>
              <a:rPr sz="1400" dirty="0">
                <a:latin typeface="Times New Roman"/>
                <a:cs typeface="Times New Roman"/>
              </a:rPr>
              <a:t>viện, </a:t>
            </a:r>
            <a:r>
              <a:rPr sz="1400" spc="-5" dirty="0">
                <a:latin typeface="Times New Roman"/>
                <a:cs typeface="Times New Roman"/>
              </a:rPr>
              <a:t>nên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bệnh nhân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lang="en-US" sz="1400" spc="-215" dirty="0" smtClean="0">
                <a:latin typeface="Times New Roman"/>
                <a:cs typeface="Times New Roman"/>
              </a:rPr>
              <a:t> </a:t>
            </a:r>
            <a:r>
              <a:rPr sz="1400" spc="5" dirty="0" err="1" smtClean="0">
                <a:latin typeface="Times New Roman"/>
                <a:cs typeface="Times New Roman"/>
              </a:rPr>
              <a:t>thế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nằm, không dùng </a:t>
            </a:r>
            <a:r>
              <a:rPr sz="1400" dirty="0">
                <a:latin typeface="Times New Roman"/>
                <a:cs typeface="Times New Roman"/>
              </a:rPr>
              <a:t>xe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máy.</a:t>
            </a:r>
            <a:endParaRPr sz="1400" dirty="0">
              <a:latin typeface="Times New Roman"/>
              <a:cs typeface="Times New Roman"/>
            </a:endParaRPr>
          </a:p>
          <a:p>
            <a:pPr marL="227329">
              <a:lnSpc>
                <a:spcPct val="100000"/>
              </a:lnSpc>
              <a:spcBef>
                <a:spcPts val="1045"/>
              </a:spcBef>
            </a:pPr>
            <a:r>
              <a:rPr sz="1400" b="1" dirty="0">
                <a:latin typeface="Times New Roman"/>
                <a:cs typeface="Times New Roman"/>
              </a:rPr>
              <a:t>* Đối </a:t>
            </a:r>
            <a:r>
              <a:rPr sz="1400" b="1" spc="-5" dirty="0">
                <a:latin typeface="Times New Roman"/>
                <a:cs typeface="Times New Roman"/>
              </a:rPr>
              <a:t>với </a:t>
            </a:r>
            <a:r>
              <a:rPr sz="1400" b="1" dirty="0" err="1">
                <a:latin typeface="Times New Roman"/>
                <a:cs typeface="Times New Roman"/>
              </a:rPr>
              <a:t>vết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0" dirty="0" err="1" smtClean="0">
                <a:latin typeface="Times New Roman"/>
                <a:cs typeface="Times New Roman"/>
              </a:rPr>
              <a:t>th</a:t>
            </a:r>
            <a:r>
              <a:rPr lang="vi-VN" sz="1400" b="1" spc="-50" dirty="0" smtClean="0">
                <a:latin typeface="Times New Roman"/>
                <a:cs typeface="Times New Roman"/>
              </a:rPr>
              <a:t>ư</a:t>
            </a:r>
            <a:r>
              <a:rPr sz="1400" b="1" spc="-50" dirty="0" err="1" smtClean="0">
                <a:latin typeface="Times New Roman"/>
                <a:cs typeface="Times New Roman"/>
              </a:rPr>
              <a:t>ơng</a:t>
            </a:r>
            <a:r>
              <a:rPr sz="1400" b="1" spc="-50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chảy </a:t>
            </a:r>
            <a:r>
              <a:rPr sz="1400" b="1" spc="-10" dirty="0">
                <a:latin typeface="Times New Roman"/>
                <a:cs typeface="Times New Roman"/>
              </a:rPr>
              <a:t>máu </a:t>
            </a:r>
            <a:r>
              <a:rPr sz="1400" b="1" spc="-5" dirty="0">
                <a:latin typeface="Times New Roman"/>
                <a:cs typeface="Times New Roman"/>
              </a:rPr>
              <a:t>không </a:t>
            </a:r>
            <a:r>
              <a:rPr sz="1400" b="1" dirty="0">
                <a:latin typeface="Times New Roman"/>
                <a:cs typeface="Times New Roman"/>
              </a:rPr>
              <a:t>có </a:t>
            </a:r>
            <a:r>
              <a:rPr sz="1400" b="1" spc="-5" dirty="0">
                <a:latin typeface="Times New Roman"/>
                <a:cs typeface="Times New Roman"/>
              </a:rPr>
              <a:t>dị </a:t>
            </a:r>
            <a:r>
              <a:rPr sz="1400" b="1" dirty="0">
                <a:latin typeface="Times New Roman"/>
                <a:cs typeface="Times New Roman"/>
              </a:rPr>
              <a:t>vật,</a:t>
            </a:r>
            <a:r>
              <a:rPr sz="1400" b="1" spc="8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cần: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176530">
              <a:lnSpc>
                <a:spcPct val="116399"/>
              </a:lnSpc>
              <a:spcBef>
                <a:spcPts val="720"/>
              </a:spcBef>
              <a:buChar char="-"/>
              <a:tabLst>
                <a:tab pos="311785" algn="l"/>
              </a:tabLst>
            </a:pPr>
            <a:r>
              <a:rPr sz="1400" spc="-5" dirty="0">
                <a:latin typeface="Times New Roman"/>
                <a:cs typeface="Times New Roman"/>
              </a:rPr>
              <a:t>Đeo </a:t>
            </a:r>
            <a:r>
              <a:rPr sz="1400" dirty="0">
                <a:latin typeface="Times New Roman"/>
                <a:cs typeface="Times New Roman"/>
              </a:rPr>
              <a:t>găng </a:t>
            </a:r>
            <a:r>
              <a:rPr sz="1400" spc="-5" dirty="0">
                <a:latin typeface="Times New Roman"/>
                <a:cs typeface="Times New Roman"/>
              </a:rPr>
              <a:t>tay </a:t>
            </a:r>
            <a:r>
              <a:rPr sz="1400" spc="5" dirty="0">
                <a:latin typeface="Times New Roman"/>
                <a:cs typeface="Times New Roman"/>
              </a:rPr>
              <a:t>cao </a:t>
            </a:r>
            <a:r>
              <a:rPr sz="1400" dirty="0">
                <a:latin typeface="Times New Roman"/>
                <a:cs typeface="Times New Roman"/>
              </a:rPr>
              <a:t>su. </a:t>
            </a:r>
            <a:r>
              <a:rPr sz="1400" spc="-10" dirty="0">
                <a:latin typeface="Times New Roman"/>
                <a:cs typeface="Times New Roman"/>
              </a:rPr>
              <a:t>Dùng </a:t>
            </a:r>
            <a:r>
              <a:rPr sz="1400" dirty="0">
                <a:latin typeface="Times New Roman"/>
                <a:cs typeface="Times New Roman"/>
              </a:rPr>
              <a:t>gạc hoặc vải </a:t>
            </a:r>
            <a:r>
              <a:rPr sz="1400" spc="-5" dirty="0">
                <a:latin typeface="Times New Roman"/>
                <a:cs typeface="Times New Roman"/>
              </a:rPr>
              <a:t>sạch </a:t>
            </a:r>
            <a:r>
              <a:rPr sz="1400" spc="-10" dirty="0">
                <a:latin typeface="Times New Roman"/>
                <a:cs typeface="Times New Roman"/>
              </a:rPr>
              <a:t>ép </a:t>
            </a:r>
            <a:r>
              <a:rPr sz="1400" dirty="0">
                <a:latin typeface="Times New Roman"/>
                <a:cs typeface="Times New Roman"/>
              </a:rPr>
              <a:t>trực </a:t>
            </a:r>
            <a:r>
              <a:rPr sz="1400" spc="-5" dirty="0">
                <a:latin typeface="Times New Roman"/>
                <a:cs typeface="Times New Roman"/>
              </a:rPr>
              <a:t>tiếp lên </a:t>
            </a:r>
            <a:r>
              <a:rPr sz="1400" spc="-5" dirty="0" err="1">
                <a:latin typeface="Times New Roman"/>
                <a:cs typeface="Times New Roman"/>
              </a:rPr>
              <a:t>vết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30" dirty="0">
                <a:latin typeface="Times New Roman"/>
                <a:cs typeface="Times New Roman"/>
              </a:rPr>
              <a:t>giữ  </a:t>
            </a:r>
            <a:r>
              <a:rPr sz="1400" spc="-5" dirty="0">
                <a:latin typeface="Times New Roman"/>
                <a:cs typeface="Times New Roman"/>
              </a:rPr>
              <a:t>chặt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cầm máu </a:t>
            </a:r>
            <a:r>
              <a:rPr sz="1400" dirty="0">
                <a:latin typeface="Times New Roman"/>
                <a:cs typeface="Times New Roman"/>
              </a:rPr>
              <a:t>rồi </a:t>
            </a:r>
            <a:r>
              <a:rPr sz="1400" spc="-5" dirty="0">
                <a:latin typeface="Times New Roman"/>
                <a:cs typeface="Times New Roman"/>
              </a:rPr>
              <a:t>băng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lại.</a:t>
            </a:r>
            <a:endParaRPr sz="1400" dirty="0">
              <a:latin typeface="Times New Roman"/>
              <a:cs typeface="Times New Roman"/>
            </a:endParaRPr>
          </a:p>
          <a:p>
            <a:pPr marL="337185" indent="-148590">
              <a:lnSpc>
                <a:spcPct val="100000"/>
              </a:lnSpc>
              <a:spcBef>
                <a:spcPts val="265"/>
              </a:spcBef>
              <a:buChar char="-"/>
              <a:tabLst>
                <a:tab pos="337820" algn="l"/>
              </a:tabLst>
            </a:pPr>
            <a:r>
              <a:rPr sz="1400" dirty="0">
                <a:latin typeface="Times New Roman"/>
                <a:cs typeface="Times New Roman"/>
              </a:rPr>
              <a:t>Cho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spc="-5" dirty="0" err="1">
                <a:latin typeface="Times New Roman"/>
                <a:cs typeface="Times New Roman"/>
              </a:rPr>
              <a:t>nằm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ở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tư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thế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đầu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thấp </a:t>
            </a:r>
            <a:r>
              <a:rPr sz="1400" spc="-5" dirty="0">
                <a:latin typeface="Times New Roman"/>
                <a:cs typeface="Times New Roman"/>
              </a:rPr>
              <a:t>hơn </a:t>
            </a:r>
            <a:r>
              <a:rPr sz="1400" spc="-10" dirty="0">
                <a:latin typeface="Times New Roman"/>
                <a:cs typeface="Times New Roman"/>
              </a:rPr>
              <a:t>chân </a:t>
            </a:r>
            <a:r>
              <a:rPr sz="1400" dirty="0">
                <a:latin typeface="Times New Roman"/>
                <a:cs typeface="Times New Roman"/>
              </a:rPr>
              <a:t>và ủ </a:t>
            </a:r>
            <a:r>
              <a:rPr sz="1400" spc="-15" dirty="0">
                <a:latin typeface="Times New Roman"/>
                <a:cs typeface="Times New Roman"/>
              </a:rPr>
              <a:t>ấm.</a:t>
            </a:r>
            <a:endParaRPr sz="1400" dirty="0">
              <a:latin typeface="Times New Roman"/>
              <a:cs typeface="Times New Roman"/>
            </a:endParaRPr>
          </a:p>
          <a:p>
            <a:pPr marL="50800" marR="6985" indent="132080">
              <a:lnSpc>
                <a:spcPct val="115700"/>
              </a:lnSpc>
              <a:spcBef>
                <a:spcPts val="10"/>
              </a:spcBef>
              <a:buChar char="-"/>
              <a:tabLst>
                <a:tab pos="297815" algn="l"/>
              </a:tabLst>
            </a:pP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xuyên kiểm </a:t>
            </a:r>
            <a:r>
              <a:rPr sz="1400" dirty="0">
                <a:latin typeface="Times New Roman"/>
                <a:cs typeface="Times New Roman"/>
              </a:rPr>
              <a:t>tra các </a:t>
            </a:r>
            <a:r>
              <a:rPr sz="1400" spc="-5" dirty="0">
                <a:latin typeface="Times New Roman"/>
                <a:cs typeface="Times New Roman"/>
              </a:rPr>
              <a:t>đầu chi để </a:t>
            </a:r>
            <a:r>
              <a:rPr sz="1400" dirty="0">
                <a:latin typeface="Times New Roman"/>
                <a:cs typeface="Times New Roman"/>
              </a:rPr>
              <a:t>nới </a:t>
            </a:r>
            <a:r>
              <a:rPr sz="1400" spc="-5" dirty="0">
                <a:latin typeface="Times New Roman"/>
                <a:cs typeface="Times New Roman"/>
              </a:rPr>
              <a:t>băng cho phù </a:t>
            </a:r>
            <a:r>
              <a:rPr sz="1400" dirty="0">
                <a:latin typeface="Times New Roman"/>
                <a:cs typeface="Times New Roman"/>
              </a:rPr>
              <a:t>hợp. </a:t>
            </a:r>
            <a:r>
              <a:rPr sz="1400" spc="-5" dirty="0">
                <a:latin typeface="Times New Roman"/>
                <a:cs typeface="Times New Roman"/>
              </a:rPr>
              <a:t>Nếu </a:t>
            </a:r>
            <a:r>
              <a:rPr sz="1400" dirty="0">
                <a:latin typeface="Times New Roman"/>
                <a:cs typeface="Times New Roman"/>
              </a:rPr>
              <a:t>thấy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spc="-25" dirty="0">
                <a:latin typeface="Times New Roman"/>
                <a:cs typeface="Times New Roman"/>
              </a:rPr>
              <a:t>chảy  </a:t>
            </a:r>
            <a:r>
              <a:rPr sz="1400" dirty="0">
                <a:latin typeface="Times New Roman"/>
                <a:cs typeface="Times New Roman"/>
              </a:rPr>
              <a:t>thấm ra </a:t>
            </a:r>
            <a:r>
              <a:rPr sz="1400" spc="-5" dirty="0">
                <a:latin typeface="Times New Roman"/>
                <a:cs typeface="Times New Roman"/>
              </a:rPr>
              <a:t>ngoài thì dùng băng khác chồng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lên.</a:t>
            </a:r>
            <a:endParaRPr sz="1400" dirty="0">
              <a:latin typeface="Times New Roman"/>
              <a:cs typeface="Times New Roman"/>
            </a:endParaRPr>
          </a:p>
          <a:p>
            <a:pPr marL="50800" marR="6350" algn="just">
              <a:lnSpc>
                <a:spcPct val="116100"/>
              </a:lnSpc>
              <a:spcBef>
                <a:spcPts val="10"/>
              </a:spcBef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Lưu </a:t>
            </a:r>
            <a:r>
              <a:rPr sz="14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ý:</a:t>
            </a:r>
            <a:r>
              <a:rPr sz="1400" i="1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Khi sơ cấp cứu, không nên </a:t>
            </a:r>
            <a:r>
              <a:rPr sz="1400" dirty="0">
                <a:latin typeface="Times New Roman"/>
                <a:cs typeface="Times New Roman"/>
              </a:rPr>
              <a:t>làm garo (xoắn </a:t>
            </a:r>
            <a:r>
              <a:rPr sz="1400" spc="-5" dirty="0">
                <a:latin typeface="Times New Roman"/>
                <a:cs typeface="Times New Roman"/>
              </a:rPr>
              <a:t>chặt) </a:t>
            </a:r>
            <a:r>
              <a:rPr sz="1400" dirty="0">
                <a:latin typeface="Times New Roman"/>
                <a:cs typeface="Times New Roman"/>
              </a:rPr>
              <a:t>nếu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là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80" dirty="0" err="1" smtClean="0">
                <a:latin typeface="Times New Roman"/>
                <a:cs typeface="Times New Roman"/>
              </a:rPr>
              <a:t>th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ơng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dập nát </a:t>
            </a:r>
            <a:r>
              <a:rPr sz="1400" dirty="0">
                <a:latin typeface="Times New Roman"/>
                <a:cs typeface="Times New Roman"/>
              </a:rPr>
              <a:t>hoặc đứt </a:t>
            </a:r>
            <a:r>
              <a:rPr sz="1400" spc="-5" dirty="0">
                <a:latin typeface="Times New Roman"/>
                <a:cs typeface="Times New Roman"/>
              </a:rPr>
              <a:t>lìa. Không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chuyển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sở </a:t>
            </a:r>
            <a:r>
              <a:rPr sz="1400" dirty="0">
                <a:latin typeface="Times New Roman"/>
                <a:cs typeface="Times New Roman"/>
              </a:rPr>
              <a:t>y tế </a:t>
            </a:r>
            <a:r>
              <a:rPr sz="1400" spc="-5" dirty="0">
                <a:latin typeface="Times New Roman"/>
                <a:cs typeface="Times New Roman"/>
              </a:rPr>
              <a:t>ngay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nên </a:t>
            </a:r>
            <a:r>
              <a:rPr sz="1400" spc="-5" dirty="0">
                <a:latin typeface="Times New Roman"/>
                <a:cs typeface="Times New Roman"/>
              </a:rPr>
              <a:t>sơ cứu  </a:t>
            </a:r>
            <a:r>
              <a:rPr sz="1400" dirty="0">
                <a:latin typeface="Times New Roman"/>
                <a:cs typeface="Times New Roman"/>
              </a:rPr>
              <a:t>tại </a:t>
            </a:r>
            <a:r>
              <a:rPr sz="1400" spc="-5" dirty="0" err="1">
                <a:latin typeface="Times New Roman"/>
                <a:cs typeface="Times New Roman"/>
              </a:rPr>
              <a:t>chỗ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err="1" smtClean="0">
                <a:latin typeface="Times New Roman"/>
                <a:cs typeface="Times New Roman"/>
              </a:rPr>
              <a:t>tr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ớc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hạn </a:t>
            </a:r>
            <a:r>
              <a:rPr sz="1400" dirty="0" err="1">
                <a:latin typeface="Times New Roman"/>
                <a:cs typeface="Times New Roman"/>
              </a:rPr>
              <a:t>chế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tổn, </a:t>
            </a:r>
            <a:r>
              <a:rPr sz="1400" spc="-10" dirty="0">
                <a:latin typeface="Times New Roman"/>
                <a:cs typeface="Times New Roman"/>
              </a:rPr>
              <a:t>mất </a:t>
            </a:r>
            <a:r>
              <a:rPr sz="1400" spc="-5" dirty="0">
                <a:latin typeface="Times New Roman"/>
                <a:cs typeface="Times New Roman"/>
              </a:rPr>
              <a:t>máu. Trong một </a:t>
            </a:r>
            <a:r>
              <a:rPr sz="1400" dirty="0" err="1">
                <a:latin typeface="Times New Roman"/>
                <a:cs typeface="Times New Roman"/>
              </a:rPr>
              <a:t>số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hợp </a:t>
            </a:r>
            <a:r>
              <a:rPr sz="1400" dirty="0">
                <a:latin typeface="Times New Roman"/>
                <a:cs typeface="Times New Roman"/>
              </a:rPr>
              <a:t>bất khả </a:t>
            </a:r>
            <a:r>
              <a:rPr sz="1400" spc="-100" dirty="0">
                <a:latin typeface="Times New Roman"/>
                <a:cs typeface="Times New Roman"/>
              </a:rPr>
              <a:t>kháng,  </a:t>
            </a:r>
            <a:r>
              <a:rPr sz="1400" spc="-5" dirty="0">
                <a:latin typeface="Times New Roman"/>
                <a:cs typeface="Times New Roman"/>
              </a:rPr>
              <a:t>chẳng </a:t>
            </a:r>
            <a:r>
              <a:rPr sz="1400" dirty="0" err="1">
                <a:latin typeface="Times New Roman"/>
                <a:cs typeface="Times New Roman"/>
              </a:rPr>
              <a:t>hạn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5" dirty="0" err="1" smtClean="0">
                <a:latin typeface="Times New Roman"/>
                <a:cs typeface="Times New Roman"/>
              </a:rPr>
              <a:t>nh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hiện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toàn, mới </a:t>
            </a:r>
            <a:r>
              <a:rPr sz="1400" dirty="0">
                <a:latin typeface="Times New Roman"/>
                <a:cs typeface="Times New Roman"/>
              </a:rPr>
              <a:t>di </a:t>
            </a:r>
            <a:r>
              <a:rPr sz="1400" spc="-5" dirty="0">
                <a:latin typeface="Times New Roman"/>
                <a:cs typeface="Times New Roman"/>
              </a:rPr>
              <a:t>chuyển nạn nhân </a:t>
            </a:r>
            <a:r>
              <a:rPr sz="1400" dirty="0">
                <a:latin typeface="Times New Roman"/>
                <a:cs typeface="Times New Roman"/>
              </a:rPr>
              <a:t>ra khỏi </a:t>
            </a:r>
            <a:r>
              <a:rPr sz="1400" spc="-80" dirty="0" err="1">
                <a:latin typeface="Times New Roman"/>
                <a:cs typeface="Times New Roman"/>
              </a:rPr>
              <a:t>hiện</a:t>
            </a:r>
            <a:r>
              <a:rPr sz="1400" spc="-80" dirty="0">
                <a:latin typeface="Times New Roman"/>
                <a:cs typeface="Times New Roman"/>
              </a:rPr>
              <a:t>  </a:t>
            </a:r>
            <a:r>
              <a:rPr sz="1400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ờng</a:t>
            </a:r>
            <a:r>
              <a:rPr sz="1400" spc="-6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360045">
              <a:lnSpc>
                <a:spcPct val="100000"/>
              </a:lnSpc>
              <a:spcBef>
                <a:spcPts val="1030"/>
              </a:spcBef>
            </a:pPr>
            <a:r>
              <a:rPr sz="1400" b="1" dirty="0">
                <a:latin typeface="Times New Roman"/>
                <a:cs typeface="Times New Roman"/>
              </a:rPr>
              <a:t>c. </a:t>
            </a:r>
            <a:r>
              <a:rPr sz="1400" b="1" dirty="0" err="1">
                <a:latin typeface="Times New Roman"/>
                <a:cs typeface="Times New Roman"/>
              </a:rPr>
              <a:t>Gãy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55" dirty="0" smtClean="0">
                <a:latin typeface="Times New Roman"/>
                <a:cs typeface="Times New Roman"/>
              </a:rPr>
              <a:t>x</a:t>
            </a:r>
            <a:r>
              <a:rPr lang="vi-VN" sz="1400" b="1" spc="-55" dirty="0" smtClean="0">
                <a:latin typeface="Times New Roman"/>
                <a:cs typeface="Times New Roman"/>
              </a:rPr>
              <a:t>ư</a:t>
            </a:r>
            <a:r>
              <a:rPr sz="1400" b="1" spc="-55" dirty="0" err="1" smtClean="0">
                <a:latin typeface="Times New Roman"/>
                <a:cs typeface="Times New Roman"/>
              </a:rPr>
              <a:t>ơng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07464" y="541019"/>
            <a:ext cx="3114848" cy="17519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61</a:t>
            </a:fld>
            <a:endParaRPr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521309"/>
            <a:ext cx="6245860" cy="1111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32080" algn="just">
              <a:lnSpc>
                <a:spcPct val="116100"/>
              </a:lnSpc>
              <a:spcBef>
                <a:spcPts val="90"/>
              </a:spcBef>
            </a:pPr>
            <a:r>
              <a:rPr sz="1400" spc="-5" dirty="0" err="1">
                <a:latin typeface="Times New Roman"/>
                <a:cs typeface="Times New Roman"/>
              </a:rPr>
              <a:t>Khi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x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gãy, </a:t>
            </a:r>
            <a:r>
              <a:rPr sz="1400" dirty="0">
                <a:latin typeface="Times New Roman"/>
                <a:cs typeface="Times New Roman"/>
              </a:rPr>
              <a:t>dấu hiệu </a:t>
            </a:r>
            <a:r>
              <a:rPr sz="1400" spc="-5" dirty="0">
                <a:latin typeface="Times New Roman"/>
                <a:cs typeface="Times New Roman"/>
              </a:rPr>
              <a:t>điển hình là đau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5" dirty="0">
                <a:latin typeface="Times New Roman"/>
                <a:cs typeface="Times New Roman"/>
              </a:rPr>
              <a:t>vùng gãy, </a:t>
            </a:r>
            <a:r>
              <a:rPr sz="1400" dirty="0">
                <a:latin typeface="Times New Roman"/>
                <a:cs typeface="Times New Roman"/>
              </a:rPr>
              <a:t>đau </a:t>
            </a:r>
            <a:r>
              <a:rPr sz="1400" spc="-5" dirty="0">
                <a:latin typeface="Times New Roman"/>
                <a:cs typeface="Times New Roman"/>
              </a:rPr>
              <a:t>hơn </a:t>
            </a:r>
            <a:r>
              <a:rPr sz="1400" spc="5" dirty="0">
                <a:latin typeface="Times New Roman"/>
                <a:cs typeface="Times New Roman"/>
              </a:rPr>
              <a:t>khi </a:t>
            </a:r>
            <a:r>
              <a:rPr sz="1400" spc="-5" dirty="0">
                <a:latin typeface="Times New Roman"/>
                <a:cs typeface="Times New Roman"/>
              </a:rPr>
              <a:t>sờ </a:t>
            </a:r>
            <a:r>
              <a:rPr sz="1400" spc="-10" dirty="0">
                <a:latin typeface="Times New Roman"/>
                <a:cs typeface="Times New Roman"/>
              </a:rPr>
              <a:t>ấn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40" dirty="0">
                <a:latin typeface="Times New Roman"/>
                <a:cs typeface="Times New Roman"/>
              </a:rPr>
              <a:t>cử  </a:t>
            </a:r>
            <a:r>
              <a:rPr sz="1400" spc="-5" dirty="0">
                <a:latin typeface="Times New Roman"/>
                <a:cs typeface="Times New Roman"/>
              </a:rPr>
              <a:t>động, </a:t>
            </a:r>
            <a:r>
              <a:rPr sz="1400" dirty="0">
                <a:latin typeface="Times New Roman"/>
                <a:cs typeface="Times New Roman"/>
              </a:rPr>
              <a:t>giảm hoặc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thể cử </a:t>
            </a:r>
            <a:r>
              <a:rPr sz="1400" spc="-5" dirty="0">
                <a:latin typeface="Times New Roman"/>
                <a:cs typeface="Times New Roman"/>
              </a:rPr>
              <a:t>động chỗ </a:t>
            </a:r>
            <a:r>
              <a:rPr sz="1400" dirty="0" err="1">
                <a:latin typeface="Times New Roman"/>
                <a:cs typeface="Times New Roman"/>
              </a:rPr>
              <a:t>bị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kèm </a:t>
            </a:r>
            <a:r>
              <a:rPr sz="1400" spc="-5" dirty="0" err="1">
                <a:latin typeface="Times New Roman"/>
                <a:cs typeface="Times New Roman"/>
              </a:rPr>
              <a:t>theo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s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smtClean="0">
                <a:latin typeface="Times New Roman"/>
                <a:cs typeface="Times New Roman"/>
              </a:rPr>
              <a:t>ng </a:t>
            </a:r>
            <a:r>
              <a:rPr sz="1400" spc="5" dirty="0">
                <a:latin typeface="Times New Roman"/>
                <a:cs typeface="Times New Roman"/>
              </a:rPr>
              <a:t>nề, </a:t>
            </a:r>
            <a:r>
              <a:rPr sz="1400" dirty="0">
                <a:latin typeface="Times New Roman"/>
                <a:cs typeface="Times New Roman"/>
              </a:rPr>
              <a:t>chảy </a:t>
            </a:r>
            <a:r>
              <a:rPr sz="1400" spc="-80" dirty="0">
                <a:latin typeface="Times New Roman"/>
                <a:cs typeface="Times New Roman"/>
              </a:rPr>
              <a:t>máu. 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spc="-10" dirty="0">
                <a:latin typeface="Times New Roman"/>
                <a:cs typeface="Times New Roman"/>
              </a:rPr>
              <a:t>một </a:t>
            </a:r>
            <a:r>
              <a:rPr sz="1400" dirty="0" err="1">
                <a:latin typeface="Times New Roman"/>
                <a:cs typeface="Times New Roman"/>
              </a:rPr>
              <a:t>số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hợp da bị bầm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tím.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400" spc="-5" dirty="0">
                <a:latin typeface="Times New Roman"/>
                <a:cs typeface="Times New Roman"/>
              </a:rPr>
              <a:t>Nếu </a:t>
            </a:r>
            <a:r>
              <a:rPr sz="1400" dirty="0" err="1">
                <a:latin typeface="Times New Roman"/>
                <a:cs typeface="Times New Roman"/>
              </a:rPr>
              <a:t>gãy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x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hở đầu, </a:t>
            </a:r>
            <a:r>
              <a:rPr sz="1400" spc="-90" dirty="0" smtClean="0">
                <a:latin typeface="Times New Roman"/>
                <a:cs typeface="Times New Roman"/>
              </a:rPr>
              <a:t>x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đâm </a:t>
            </a:r>
            <a:r>
              <a:rPr sz="1400" spc="-5" dirty="0">
                <a:latin typeface="Times New Roman"/>
                <a:cs typeface="Times New Roman"/>
              </a:rPr>
              <a:t>thủng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3784828"/>
            <a:ext cx="6245860" cy="520954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489075" algn="just">
              <a:lnSpc>
                <a:spcPct val="100000"/>
              </a:lnSpc>
              <a:spcBef>
                <a:spcPts val="375"/>
              </a:spcBef>
            </a:pPr>
            <a:r>
              <a:rPr sz="1400" spc="-5" dirty="0">
                <a:latin typeface="Times New Roman"/>
                <a:cs typeface="Times New Roman"/>
              </a:rPr>
              <a:t>Hình 6-14: </a:t>
            </a:r>
            <a:r>
              <a:rPr sz="1400" spc="-10" dirty="0">
                <a:latin typeface="Times New Roman"/>
                <a:cs typeface="Times New Roman"/>
              </a:rPr>
              <a:t>cố </a:t>
            </a:r>
            <a:r>
              <a:rPr sz="1400" spc="-5" dirty="0">
                <a:latin typeface="Times New Roman"/>
                <a:cs typeface="Times New Roman"/>
              </a:rPr>
              <a:t>định </a:t>
            </a:r>
            <a:r>
              <a:rPr sz="1400" spc="-10" dirty="0">
                <a:latin typeface="Times New Roman"/>
                <a:cs typeface="Times New Roman"/>
              </a:rPr>
              <a:t>chân </a:t>
            </a:r>
            <a:r>
              <a:rPr sz="1400" spc="-5" dirty="0">
                <a:latin typeface="Times New Roman"/>
                <a:cs typeface="Times New Roman"/>
              </a:rPr>
              <a:t>bị </a:t>
            </a:r>
            <a:r>
              <a:rPr sz="1400" dirty="0">
                <a:latin typeface="Times New Roman"/>
                <a:cs typeface="Times New Roman"/>
              </a:rPr>
              <a:t>gãy </a:t>
            </a:r>
            <a:r>
              <a:rPr sz="1400" spc="-5" dirty="0">
                <a:latin typeface="Times New Roman"/>
                <a:cs typeface="Times New Roman"/>
              </a:rPr>
              <a:t>bằng </a:t>
            </a:r>
            <a:r>
              <a:rPr sz="1400" spc="-10" dirty="0">
                <a:latin typeface="Times New Roman"/>
                <a:cs typeface="Times New Roman"/>
              </a:rPr>
              <a:t>thanh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gỗ</a:t>
            </a:r>
            <a:endParaRPr sz="1400" dirty="0">
              <a:latin typeface="Times New Roman"/>
              <a:cs typeface="Times New Roman"/>
            </a:endParaRPr>
          </a:p>
          <a:p>
            <a:pPr marL="12700" marR="6350" indent="456565" algn="just">
              <a:lnSpc>
                <a:spcPct val="115999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Việc </a:t>
            </a:r>
            <a:r>
              <a:rPr sz="1400" spc="-5" dirty="0">
                <a:latin typeface="Times New Roman"/>
                <a:cs typeface="Times New Roman"/>
              </a:rPr>
              <a:t>đầu tiên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10" dirty="0">
                <a:latin typeface="Times New Roman"/>
                <a:cs typeface="Times New Roman"/>
              </a:rPr>
              <a:t>làm </a:t>
            </a:r>
            <a:r>
              <a:rPr sz="1400" dirty="0">
                <a:latin typeface="Times New Roman"/>
                <a:cs typeface="Times New Roman"/>
              </a:rPr>
              <a:t>là </a:t>
            </a:r>
            <a:r>
              <a:rPr sz="1400" b="1" dirty="0">
                <a:latin typeface="Times New Roman"/>
                <a:cs typeface="Times New Roman"/>
              </a:rPr>
              <a:t>cố định </a:t>
            </a:r>
            <a:r>
              <a:rPr sz="1400" b="1" spc="-5" dirty="0">
                <a:latin typeface="Times New Roman"/>
                <a:cs typeface="Times New Roman"/>
              </a:rPr>
              <a:t>tạm </a:t>
            </a:r>
            <a:r>
              <a:rPr sz="1400" b="1" dirty="0">
                <a:latin typeface="Times New Roman"/>
                <a:cs typeface="Times New Roman"/>
              </a:rPr>
              <a:t>thời </a:t>
            </a:r>
            <a:r>
              <a:rPr sz="1400" b="1" spc="-5" dirty="0">
                <a:latin typeface="Times New Roman"/>
                <a:cs typeface="Times New Roman"/>
              </a:rPr>
              <a:t>bộ </a:t>
            </a:r>
            <a:r>
              <a:rPr sz="1400" b="1" dirty="0">
                <a:latin typeface="Times New Roman"/>
                <a:cs typeface="Times New Roman"/>
              </a:rPr>
              <a:t>phận </a:t>
            </a:r>
            <a:r>
              <a:rPr sz="1400" b="1" spc="-10" dirty="0">
                <a:latin typeface="Times New Roman"/>
                <a:cs typeface="Times New Roman"/>
              </a:rPr>
              <a:t>bị </a:t>
            </a:r>
            <a:r>
              <a:rPr sz="1400" b="1" spc="-5" dirty="0">
                <a:latin typeface="Times New Roman"/>
                <a:cs typeface="Times New Roman"/>
              </a:rPr>
              <a:t>gãy</a:t>
            </a:r>
            <a:r>
              <a:rPr sz="1400" spc="-5" dirty="0">
                <a:latin typeface="Times New Roman"/>
                <a:cs typeface="Times New Roman"/>
              </a:rPr>
              <a:t>. </a:t>
            </a:r>
            <a:r>
              <a:rPr sz="1400" dirty="0">
                <a:latin typeface="Times New Roman"/>
                <a:cs typeface="Times New Roman"/>
              </a:rPr>
              <a:t>Tránh </a:t>
            </a:r>
            <a:r>
              <a:rPr sz="1400" dirty="0" err="1">
                <a:latin typeface="Times New Roman"/>
                <a:cs typeface="Times New Roman"/>
              </a:rPr>
              <a:t>làm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10" dirty="0" smtClean="0">
                <a:latin typeface="Times New Roman"/>
                <a:cs typeface="Times New Roman"/>
              </a:rPr>
              <a:t>x</a:t>
            </a:r>
            <a:r>
              <a:rPr lang="vi-VN" sz="1400" spc="-110" dirty="0" smtClean="0">
                <a:latin typeface="Times New Roman"/>
                <a:cs typeface="Times New Roman"/>
              </a:rPr>
              <a:t>ư</a:t>
            </a:r>
            <a:r>
              <a:rPr sz="1400" spc="-110" dirty="0" err="1" smtClean="0">
                <a:latin typeface="Times New Roman"/>
                <a:cs typeface="Times New Roman"/>
              </a:rPr>
              <a:t>ơng</a:t>
            </a:r>
            <a:r>
              <a:rPr sz="1400" spc="-110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dịch </a:t>
            </a:r>
            <a:r>
              <a:rPr sz="1400" spc="-5" dirty="0">
                <a:latin typeface="Times New Roman"/>
                <a:cs typeface="Times New Roman"/>
              </a:rPr>
              <a:t>chuyển, không </a:t>
            </a:r>
            <a:r>
              <a:rPr sz="1400" dirty="0">
                <a:latin typeface="Times New Roman"/>
                <a:cs typeface="Times New Roman"/>
              </a:rPr>
              <a:t>thể xảy ra </a:t>
            </a:r>
            <a:r>
              <a:rPr sz="1400" spc="-5" dirty="0">
                <a:latin typeface="Times New Roman"/>
                <a:cs typeface="Times New Roman"/>
              </a:rPr>
              <a:t>thêm </a:t>
            </a:r>
            <a:r>
              <a:rPr sz="1400" spc="5" dirty="0" err="1">
                <a:latin typeface="Times New Roman"/>
                <a:cs typeface="Times New Roman"/>
              </a:rPr>
              <a:t>tổn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mạch máu, </a:t>
            </a:r>
            <a:r>
              <a:rPr sz="1400" dirty="0">
                <a:latin typeface="Times New Roman"/>
                <a:cs typeface="Times New Roman"/>
              </a:rPr>
              <a:t>thần </a:t>
            </a:r>
            <a:r>
              <a:rPr sz="1400" spc="-5" dirty="0">
                <a:latin typeface="Times New Roman"/>
                <a:cs typeface="Times New Roman"/>
              </a:rPr>
              <a:t>kinh, cơ.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-35" dirty="0">
                <a:latin typeface="Times New Roman"/>
                <a:cs typeface="Times New Roman"/>
              </a:rPr>
              <a:t>thể  </a:t>
            </a:r>
            <a:r>
              <a:rPr sz="1400" spc="-5" dirty="0">
                <a:latin typeface="Times New Roman"/>
                <a:cs typeface="Times New Roman"/>
              </a:rPr>
              <a:t>dùng </a:t>
            </a:r>
            <a:r>
              <a:rPr sz="1400" dirty="0">
                <a:latin typeface="Times New Roman"/>
                <a:cs typeface="Times New Roman"/>
              </a:rPr>
              <a:t>các loại </a:t>
            </a:r>
            <a:r>
              <a:rPr sz="1400" spc="-5" dirty="0">
                <a:latin typeface="Times New Roman"/>
                <a:cs typeface="Times New Roman"/>
              </a:rPr>
              <a:t>nẹp </a:t>
            </a:r>
            <a:r>
              <a:rPr sz="1400" dirty="0">
                <a:latin typeface="Times New Roman"/>
                <a:cs typeface="Times New Roman"/>
              </a:rPr>
              <a:t>tự tạo từ gỗ, </a:t>
            </a:r>
            <a:r>
              <a:rPr sz="1400" spc="-5" dirty="0">
                <a:latin typeface="Times New Roman"/>
                <a:cs typeface="Times New Roman"/>
              </a:rPr>
              <a:t>tre, đòn gánh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10" dirty="0">
                <a:latin typeface="Times New Roman"/>
                <a:cs typeface="Times New Roman"/>
              </a:rPr>
              <a:t>cố </a:t>
            </a:r>
            <a:r>
              <a:rPr sz="1400" dirty="0">
                <a:latin typeface="Times New Roman"/>
                <a:cs typeface="Times New Roman"/>
              </a:rPr>
              <a:t>định </a:t>
            </a:r>
            <a:r>
              <a:rPr sz="1400" spc="-5" dirty="0" err="1">
                <a:latin typeface="Times New Roman"/>
                <a:cs typeface="Times New Roman"/>
              </a:rPr>
              <a:t>vùng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x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gãy. </a:t>
            </a:r>
            <a:r>
              <a:rPr sz="1400" spc="5" dirty="0">
                <a:latin typeface="Times New Roman"/>
                <a:cs typeface="Times New Roman"/>
              </a:rPr>
              <a:t>Nếu </a:t>
            </a:r>
            <a:r>
              <a:rPr sz="1400" spc="-30" dirty="0" err="1">
                <a:latin typeface="Times New Roman"/>
                <a:cs typeface="Times New Roman"/>
              </a:rPr>
              <a:t>gãy</a:t>
            </a:r>
            <a:r>
              <a:rPr sz="1400" spc="-30" dirty="0">
                <a:latin typeface="Times New Roman"/>
                <a:cs typeface="Times New Roman"/>
              </a:rPr>
              <a:t>  </a:t>
            </a:r>
            <a:r>
              <a:rPr sz="1400" spc="-90" dirty="0" smtClean="0">
                <a:latin typeface="Times New Roman"/>
                <a:cs typeface="Times New Roman"/>
              </a:rPr>
              <a:t>x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5" dirty="0">
                <a:latin typeface="Times New Roman"/>
                <a:cs typeface="Times New Roman"/>
              </a:rPr>
              <a:t>gần các khớp, phải cố định </a:t>
            </a:r>
            <a:r>
              <a:rPr sz="1400" dirty="0">
                <a:latin typeface="Times New Roman"/>
                <a:cs typeface="Times New Roman"/>
              </a:rPr>
              <a:t>cả </a:t>
            </a:r>
            <a:r>
              <a:rPr sz="1400" spc="-5" dirty="0">
                <a:latin typeface="Times New Roman"/>
                <a:cs typeface="Times New Roman"/>
              </a:rPr>
              <a:t>khớp; chẳng hạn </a:t>
            </a:r>
            <a:r>
              <a:rPr sz="1400" spc="-5" dirty="0" err="1">
                <a:latin typeface="Times New Roman"/>
                <a:cs typeface="Times New Roman"/>
              </a:rPr>
              <a:t>gãy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x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đùi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5" dirty="0">
                <a:latin typeface="Times New Roman"/>
                <a:cs typeface="Times New Roman"/>
              </a:rPr>
              <a:t>cố định </a:t>
            </a:r>
            <a:r>
              <a:rPr sz="1400" spc="-105" dirty="0">
                <a:latin typeface="Times New Roman"/>
                <a:cs typeface="Times New Roman"/>
              </a:rPr>
              <a:t>các  </a:t>
            </a:r>
            <a:r>
              <a:rPr sz="1400" dirty="0">
                <a:latin typeface="Times New Roman"/>
                <a:cs typeface="Times New Roman"/>
              </a:rPr>
              <a:t>khớp </a:t>
            </a:r>
            <a:r>
              <a:rPr sz="1400" spc="-5" dirty="0">
                <a:latin typeface="Times New Roman"/>
                <a:cs typeface="Times New Roman"/>
              </a:rPr>
              <a:t>háng, khớp </a:t>
            </a:r>
            <a:r>
              <a:rPr sz="1400" dirty="0">
                <a:latin typeface="Times New Roman"/>
                <a:cs typeface="Times New Roman"/>
              </a:rPr>
              <a:t>gối, khớp cổ chân. </a:t>
            </a:r>
            <a:r>
              <a:rPr sz="1400" spc="-5" dirty="0" err="1">
                <a:latin typeface="Times New Roman"/>
                <a:cs typeface="Times New Roman"/>
              </a:rPr>
              <a:t>Với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x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cẳng chân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10" dirty="0">
                <a:latin typeface="Times New Roman"/>
                <a:cs typeface="Times New Roman"/>
              </a:rPr>
              <a:t>cố </a:t>
            </a:r>
            <a:r>
              <a:rPr sz="1400" spc="-5" dirty="0">
                <a:latin typeface="Times New Roman"/>
                <a:cs typeface="Times New Roman"/>
              </a:rPr>
              <a:t>địinh </a:t>
            </a:r>
            <a:r>
              <a:rPr sz="1400" dirty="0">
                <a:latin typeface="Times New Roman"/>
                <a:cs typeface="Times New Roman"/>
              </a:rPr>
              <a:t>khớp gối, </a:t>
            </a:r>
            <a:r>
              <a:rPr sz="1400" spc="-25" dirty="0">
                <a:latin typeface="Times New Roman"/>
                <a:cs typeface="Times New Roman"/>
              </a:rPr>
              <a:t>khớp  </a:t>
            </a:r>
            <a:r>
              <a:rPr sz="1400" dirty="0">
                <a:latin typeface="Times New Roman"/>
                <a:cs typeface="Times New Roman"/>
              </a:rPr>
              <a:t>cổ </a:t>
            </a:r>
            <a:r>
              <a:rPr sz="1400" spc="-5" dirty="0">
                <a:latin typeface="Times New Roman"/>
                <a:cs typeface="Times New Roman"/>
              </a:rPr>
              <a:t>chân; </a:t>
            </a:r>
            <a:r>
              <a:rPr sz="1400" spc="-5" dirty="0" err="1">
                <a:latin typeface="Times New Roman"/>
                <a:cs typeface="Times New Roman"/>
              </a:rPr>
              <a:t>Gãy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smtClean="0">
                <a:latin typeface="Times New Roman"/>
                <a:cs typeface="Times New Roman"/>
              </a:rPr>
              <a:t>x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cẳng tay cần </a:t>
            </a:r>
            <a:r>
              <a:rPr sz="1400" spc="-10" dirty="0">
                <a:latin typeface="Times New Roman"/>
                <a:cs typeface="Times New Roman"/>
              </a:rPr>
              <a:t>cố </a:t>
            </a:r>
            <a:r>
              <a:rPr sz="1400" spc="-5" dirty="0">
                <a:latin typeface="Times New Roman"/>
                <a:cs typeface="Times New Roman"/>
              </a:rPr>
              <a:t>định </a:t>
            </a:r>
            <a:r>
              <a:rPr sz="1400" dirty="0">
                <a:latin typeface="Times New Roman"/>
                <a:cs typeface="Times New Roman"/>
              </a:rPr>
              <a:t>khớp </a:t>
            </a:r>
            <a:r>
              <a:rPr sz="1400" spc="-5" dirty="0">
                <a:latin typeface="Times New Roman"/>
                <a:cs typeface="Times New Roman"/>
              </a:rPr>
              <a:t>khuỷu </a:t>
            </a:r>
            <a:r>
              <a:rPr sz="1400" dirty="0">
                <a:latin typeface="Times New Roman"/>
                <a:cs typeface="Times New Roman"/>
              </a:rPr>
              <a:t>và khớp cổ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tay.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5700"/>
              </a:lnSpc>
              <a:spcBef>
                <a:spcPts val="770"/>
              </a:spcBef>
            </a:pPr>
            <a:r>
              <a:rPr sz="1400" spc="-5" dirty="0">
                <a:latin typeface="Times New Roman"/>
                <a:cs typeface="Times New Roman"/>
              </a:rPr>
              <a:t>Riêng khi </a:t>
            </a:r>
            <a:r>
              <a:rPr sz="1400" dirty="0" err="1">
                <a:latin typeface="Times New Roman"/>
                <a:cs typeface="Times New Roman"/>
              </a:rPr>
              <a:t>gãy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x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hở, </a:t>
            </a:r>
            <a:r>
              <a:rPr sz="1400" spc="-5" dirty="0" err="1">
                <a:latin typeface="Times New Roman"/>
                <a:cs typeface="Times New Roman"/>
              </a:rPr>
              <a:t>không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rửa </a:t>
            </a:r>
            <a:r>
              <a:rPr sz="1400" spc="-10" dirty="0">
                <a:latin typeface="Times New Roman"/>
                <a:cs typeface="Times New Roman"/>
              </a:rPr>
              <a:t>mà </a:t>
            </a:r>
            <a:r>
              <a:rPr sz="1400" spc="5" dirty="0">
                <a:latin typeface="Times New Roman"/>
                <a:cs typeface="Times New Roman"/>
              </a:rPr>
              <a:t>chỉ </a:t>
            </a:r>
            <a:r>
              <a:rPr sz="1400" dirty="0">
                <a:latin typeface="Times New Roman"/>
                <a:cs typeface="Times New Roman"/>
              </a:rPr>
              <a:t>lau </a:t>
            </a:r>
            <a:r>
              <a:rPr sz="1400" spc="-5" dirty="0">
                <a:latin typeface="Times New Roman"/>
                <a:cs typeface="Times New Roman"/>
              </a:rPr>
              <a:t>xung quanh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bôi </a:t>
            </a:r>
            <a:r>
              <a:rPr sz="1400" spc="-110" dirty="0">
                <a:latin typeface="Times New Roman"/>
                <a:cs typeface="Times New Roman"/>
              </a:rPr>
              <a:t>thuốc  </a:t>
            </a:r>
            <a:r>
              <a:rPr sz="1400" dirty="0">
                <a:latin typeface="Times New Roman"/>
                <a:cs typeface="Times New Roman"/>
              </a:rPr>
              <a:t>sát </a:t>
            </a:r>
            <a:r>
              <a:rPr sz="1400" spc="-5" dirty="0">
                <a:latin typeface="Times New Roman"/>
                <a:cs typeface="Times New Roman"/>
              </a:rPr>
              <a:t>trùng và băng </a:t>
            </a:r>
            <a:r>
              <a:rPr sz="1400" dirty="0">
                <a:latin typeface="Times New Roman"/>
                <a:cs typeface="Times New Roman"/>
              </a:rPr>
              <a:t>ép vô khuẩn. </a:t>
            </a:r>
            <a:r>
              <a:rPr sz="1400" spc="-5" dirty="0">
                <a:latin typeface="Times New Roman"/>
                <a:cs typeface="Times New Roman"/>
              </a:rPr>
              <a:t>Tuyệt </a:t>
            </a:r>
            <a:r>
              <a:rPr sz="1400" dirty="0">
                <a:latin typeface="Times New Roman"/>
                <a:cs typeface="Times New Roman"/>
              </a:rPr>
              <a:t>đối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spc="-10" dirty="0">
                <a:latin typeface="Times New Roman"/>
                <a:cs typeface="Times New Roman"/>
              </a:rPr>
              <a:t>ấn </a:t>
            </a:r>
            <a:r>
              <a:rPr sz="1400" dirty="0" err="1">
                <a:latin typeface="Times New Roman"/>
                <a:cs typeface="Times New Roman"/>
              </a:rPr>
              <a:t>đầu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x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ơng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gãy vào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trong.</a:t>
            </a:r>
            <a:endParaRPr sz="14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16100"/>
              </a:lnSpc>
              <a:spcBef>
                <a:spcPts val="750"/>
              </a:spcBef>
            </a:pPr>
            <a:r>
              <a:rPr sz="1400" spc="-5" dirty="0">
                <a:latin typeface="Times New Roman"/>
                <a:cs typeface="Times New Roman"/>
              </a:rPr>
              <a:t>Sau đó nhanh </a:t>
            </a:r>
            <a:r>
              <a:rPr sz="1400" spc="-5" dirty="0" err="1">
                <a:latin typeface="Times New Roman"/>
                <a:cs typeface="Times New Roman"/>
              </a:rPr>
              <a:t>chóng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dirty="0">
                <a:latin typeface="Times New Roman"/>
                <a:cs typeface="Times New Roman"/>
              </a:rPr>
              <a:t>bệnh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đến </a:t>
            </a:r>
            <a:r>
              <a:rPr sz="1400" spc="-10" dirty="0">
                <a:latin typeface="Times New Roman"/>
                <a:cs typeface="Times New Roman"/>
              </a:rPr>
              <a:t>cơ </a:t>
            </a:r>
            <a:r>
              <a:rPr sz="1400" dirty="0">
                <a:latin typeface="Times New Roman"/>
                <a:cs typeface="Times New Roman"/>
              </a:rPr>
              <a:t>sở y tế gần nhất để điều trị.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dùng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xe  máy </a:t>
            </a:r>
            <a:r>
              <a:rPr sz="1400" spc="5" dirty="0">
                <a:latin typeface="Times New Roman"/>
                <a:cs typeface="Times New Roman"/>
              </a:rPr>
              <a:t>chở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spc="-10" dirty="0" err="1">
                <a:latin typeface="Times New Roman"/>
                <a:cs typeface="Times New Roman"/>
              </a:rPr>
              <a:t>gãy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x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ơng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chi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thế </a:t>
            </a:r>
            <a:r>
              <a:rPr sz="1400" spc="-5" dirty="0">
                <a:latin typeface="Times New Roman"/>
                <a:cs typeface="Times New Roman"/>
              </a:rPr>
              <a:t>ngồi. Tuy nhiên </a:t>
            </a:r>
            <a:r>
              <a:rPr sz="1400" spc="-5" dirty="0" err="1">
                <a:latin typeface="Times New Roman"/>
                <a:cs typeface="Times New Roman"/>
              </a:rPr>
              <a:t>trong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tr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ờng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hợp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gãy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xương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cột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sống hay </a:t>
            </a:r>
            <a:r>
              <a:rPr sz="1400" spc="-75" dirty="0" smtClean="0">
                <a:latin typeface="Times New Roman"/>
                <a:cs typeface="Times New Roman"/>
              </a:rPr>
              <a:t>x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đùi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5" dirty="0">
                <a:latin typeface="Times New Roman"/>
                <a:cs typeface="Times New Roman"/>
              </a:rPr>
              <a:t>vận chuyển trên cáng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nằm.</a:t>
            </a:r>
            <a:endParaRPr sz="1400" dirty="0">
              <a:latin typeface="Times New Roman"/>
              <a:cs typeface="Times New Roman"/>
            </a:endParaRPr>
          </a:p>
          <a:p>
            <a:pPr marL="233679" algn="just">
              <a:lnSpc>
                <a:spcPct val="100000"/>
              </a:lnSpc>
              <a:spcBef>
                <a:spcPts val="1055"/>
              </a:spcBef>
            </a:pPr>
            <a:r>
              <a:rPr sz="1400" b="1" i="1" dirty="0">
                <a:latin typeface="Times New Roman"/>
                <a:cs typeface="Times New Roman"/>
              </a:rPr>
              <a:t>d. Chấn </a:t>
            </a:r>
            <a:r>
              <a:rPr sz="1400" b="1" i="1" spc="-5" dirty="0">
                <a:latin typeface="Times New Roman"/>
                <a:cs typeface="Times New Roman"/>
              </a:rPr>
              <a:t>thương sọ</a:t>
            </a:r>
            <a:r>
              <a:rPr sz="1400" b="1" i="1" spc="-10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não</a:t>
            </a:r>
            <a:endParaRPr sz="14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16199"/>
              </a:lnSpc>
              <a:spcBef>
                <a:spcPts val="710"/>
              </a:spcBef>
            </a:pPr>
            <a:r>
              <a:rPr sz="1400" spc="-5" dirty="0">
                <a:latin typeface="Times New Roman"/>
                <a:cs typeface="Times New Roman"/>
              </a:rPr>
              <a:t>Khi quan </a:t>
            </a:r>
            <a:r>
              <a:rPr sz="1400" dirty="0">
                <a:latin typeface="Times New Roman"/>
                <a:cs typeface="Times New Roman"/>
              </a:rPr>
              <a:t>sát thấy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dirty="0">
                <a:latin typeface="Times New Roman"/>
                <a:cs typeface="Times New Roman"/>
              </a:rPr>
              <a:t>bị va </a:t>
            </a:r>
            <a:r>
              <a:rPr sz="1400" spc="-5" dirty="0">
                <a:latin typeface="Times New Roman"/>
                <a:cs typeface="Times New Roman"/>
              </a:rPr>
              <a:t>đập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5" dirty="0">
                <a:latin typeface="Times New Roman"/>
                <a:cs typeface="Times New Roman"/>
              </a:rPr>
              <a:t>vùng </a:t>
            </a:r>
            <a:r>
              <a:rPr sz="1400" dirty="0">
                <a:latin typeface="Times New Roman"/>
                <a:cs typeface="Times New Roman"/>
              </a:rPr>
              <a:t>đầu, </a:t>
            </a:r>
            <a:r>
              <a:rPr sz="1400" spc="-5" dirty="0">
                <a:latin typeface="Times New Roman"/>
                <a:cs typeface="Times New Roman"/>
              </a:rPr>
              <a:t>đừng </a:t>
            </a:r>
            <a:r>
              <a:rPr sz="1400" dirty="0">
                <a:latin typeface="Times New Roman"/>
                <a:cs typeface="Times New Roman"/>
              </a:rPr>
              <a:t>tự ý </a:t>
            </a:r>
            <a:r>
              <a:rPr sz="1400" spc="-5" dirty="0">
                <a:latin typeface="Times New Roman"/>
                <a:cs typeface="Times New Roman"/>
              </a:rPr>
              <a:t>di chuyển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hãy </a:t>
            </a:r>
            <a:r>
              <a:rPr sz="1400" spc="5" dirty="0">
                <a:latin typeface="Times New Roman"/>
                <a:cs typeface="Times New Roman"/>
              </a:rPr>
              <a:t>nhờ </a:t>
            </a:r>
            <a:r>
              <a:rPr sz="1400" dirty="0">
                <a:latin typeface="Times New Roman"/>
                <a:cs typeface="Times New Roman"/>
              </a:rPr>
              <a:t>sự 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dirty="0">
                <a:latin typeface="Times New Roman"/>
                <a:cs typeface="Times New Roman"/>
              </a:rPr>
              <a:t>đỡ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khác. </a:t>
            </a:r>
            <a:r>
              <a:rPr sz="1400" dirty="0">
                <a:latin typeface="Times New Roman"/>
                <a:cs typeface="Times New Roman"/>
              </a:rPr>
              <a:t>Nếu </a:t>
            </a:r>
            <a:r>
              <a:rPr sz="1400" spc="-5" dirty="0">
                <a:latin typeface="Times New Roman"/>
                <a:cs typeface="Times New Roman"/>
              </a:rPr>
              <a:t>nạn nhân hôn </a:t>
            </a:r>
            <a:r>
              <a:rPr sz="1400" spc="-10" dirty="0">
                <a:latin typeface="Times New Roman"/>
                <a:cs typeface="Times New Roman"/>
              </a:rPr>
              <a:t>mê, </a:t>
            </a:r>
            <a:r>
              <a:rPr sz="1400" spc="-5" dirty="0">
                <a:latin typeface="Times New Roman"/>
                <a:cs typeface="Times New Roman"/>
              </a:rPr>
              <a:t>không nên </a:t>
            </a:r>
            <a:r>
              <a:rPr sz="1400" spc="-10" dirty="0">
                <a:latin typeface="Times New Roman"/>
                <a:cs typeface="Times New Roman"/>
              </a:rPr>
              <a:t>cho </a:t>
            </a:r>
            <a:r>
              <a:rPr sz="1400" dirty="0">
                <a:latin typeface="Times New Roman"/>
                <a:cs typeface="Times New Roman"/>
              </a:rPr>
              <a:t>uống </a:t>
            </a:r>
            <a:r>
              <a:rPr sz="1400" spc="-5" dirty="0">
                <a:latin typeface="Times New Roman"/>
                <a:cs typeface="Times New Roman"/>
              </a:rPr>
              <a:t>bất </a:t>
            </a:r>
            <a:r>
              <a:rPr sz="1400" dirty="0">
                <a:latin typeface="Times New Roman"/>
                <a:cs typeface="Times New Roman"/>
              </a:rPr>
              <a:t>kỳ </a:t>
            </a:r>
            <a:r>
              <a:rPr sz="1400" spc="-20" dirty="0" err="1">
                <a:latin typeface="Times New Roman"/>
                <a:cs typeface="Times New Roman"/>
              </a:rPr>
              <a:t>loại</a:t>
            </a:r>
            <a:r>
              <a:rPr sz="1400" spc="-20" dirty="0">
                <a:latin typeface="Times New Roman"/>
                <a:cs typeface="Times New Roman"/>
              </a:rPr>
              <a:t>  </a:t>
            </a:r>
            <a:r>
              <a:rPr sz="1400" spc="-95" dirty="0" smtClean="0">
                <a:latin typeface="Times New Roman"/>
                <a:cs typeface="Times New Roman"/>
              </a:rPr>
              <a:t>n</a:t>
            </a:r>
            <a:r>
              <a:rPr lang="vi-VN" sz="1400" spc="-95" dirty="0" smtClean="0">
                <a:latin typeface="Times New Roman"/>
                <a:cs typeface="Times New Roman"/>
              </a:rPr>
              <a:t>ư</a:t>
            </a:r>
            <a:r>
              <a:rPr sz="1400" spc="-95" dirty="0" err="1" smtClean="0">
                <a:latin typeface="Times New Roman"/>
                <a:cs typeface="Times New Roman"/>
              </a:rPr>
              <a:t>ớc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nào </a:t>
            </a:r>
            <a:r>
              <a:rPr sz="1400" dirty="0">
                <a:latin typeface="Times New Roman"/>
                <a:cs typeface="Times New Roman"/>
              </a:rPr>
              <a:t>vì </a:t>
            </a:r>
            <a:r>
              <a:rPr sz="1400" spc="5" dirty="0">
                <a:latin typeface="Times New Roman"/>
                <a:cs typeface="Times New Roman"/>
              </a:rPr>
              <a:t>dễ </a:t>
            </a:r>
            <a:r>
              <a:rPr sz="1400" dirty="0">
                <a:latin typeface="Times New Roman"/>
                <a:cs typeface="Times New Roman"/>
              </a:rPr>
              <a:t>bị</a:t>
            </a:r>
            <a:r>
              <a:rPr sz="1400" spc="-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sặc.</a:t>
            </a:r>
          </a:p>
          <a:p>
            <a:pPr marL="12700" marR="5715" algn="just">
              <a:lnSpc>
                <a:spcPct val="116100"/>
              </a:lnSpc>
              <a:spcBef>
                <a:spcPts val="750"/>
              </a:spcBef>
            </a:pP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spc="-5" dirty="0" err="1">
                <a:latin typeface="Times New Roman"/>
                <a:cs typeface="Times New Roman"/>
              </a:rPr>
              <a:t>chấn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sọ </a:t>
            </a:r>
            <a:r>
              <a:rPr sz="1400" spc="-5" dirty="0">
                <a:latin typeface="Times New Roman"/>
                <a:cs typeface="Times New Roman"/>
              </a:rPr>
              <a:t>não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bị </a:t>
            </a:r>
            <a:r>
              <a:rPr sz="1400" dirty="0">
                <a:latin typeface="Times New Roman"/>
                <a:cs typeface="Times New Roman"/>
              </a:rPr>
              <a:t>vỡ sọ, </a:t>
            </a:r>
            <a:r>
              <a:rPr sz="1400" dirty="0" err="1">
                <a:latin typeface="Times New Roman"/>
                <a:cs typeface="Times New Roman"/>
              </a:rPr>
              <a:t>vết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xuyên </a:t>
            </a:r>
            <a:r>
              <a:rPr sz="1400" dirty="0">
                <a:latin typeface="Times New Roman"/>
                <a:cs typeface="Times New Roman"/>
              </a:rPr>
              <a:t>thấu, </a:t>
            </a:r>
            <a:r>
              <a:rPr sz="1400" spc="-5" dirty="0">
                <a:latin typeface="Times New Roman"/>
                <a:cs typeface="Times New Roman"/>
              </a:rPr>
              <a:t>dập </a:t>
            </a:r>
            <a:r>
              <a:rPr sz="1400" dirty="0">
                <a:latin typeface="Times New Roman"/>
                <a:cs typeface="Times New Roman"/>
              </a:rPr>
              <a:t>não, </a:t>
            </a:r>
            <a:r>
              <a:rPr sz="1400" spc="-75" dirty="0">
                <a:latin typeface="Times New Roman"/>
                <a:cs typeface="Times New Roman"/>
              </a:rPr>
              <a:t>xuất  </a:t>
            </a:r>
            <a:r>
              <a:rPr sz="1400" spc="-5" dirty="0">
                <a:latin typeface="Times New Roman"/>
                <a:cs typeface="Times New Roman"/>
              </a:rPr>
              <a:t>huyết trong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phù não, </a:t>
            </a:r>
            <a:r>
              <a:rPr sz="1400" spc="-10" dirty="0">
                <a:latin typeface="Times New Roman"/>
                <a:cs typeface="Times New Roman"/>
              </a:rPr>
              <a:t>co </a:t>
            </a:r>
            <a:r>
              <a:rPr sz="1400" dirty="0">
                <a:latin typeface="Times New Roman"/>
                <a:cs typeface="Times New Roman"/>
              </a:rPr>
              <a:t>giật. </a:t>
            </a:r>
            <a:r>
              <a:rPr sz="1400" spc="-5" dirty="0">
                <a:latin typeface="Times New Roman"/>
                <a:cs typeface="Times New Roman"/>
              </a:rPr>
              <a:t>Khi đó, nên </a:t>
            </a:r>
            <a:r>
              <a:rPr sz="1400" dirty="0">
                <a:latin typeface="Times New Roman"/>
                <a:cs typeface="Times New Roman"/>
              </a:rPr>
              <a:t>đặt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dirty="0">
                <a:latin typeface="Times New Roman"/>
                <a:cs typeface="Times New Roman"/>
              </a:rPr>
              <a:t>nằm ở nơi </a:t>
            </a:r>
            <a:r>
              <a:rPr sz="1400" spc="-5" dirty="0">
                <a:latin typeface="Times New Roman"/>
                <a:cs typeface="Times New Roman"/>
              </a:rPr>
              <a:t>thoáng </a:t>
            </a:r>
            <a:r>
              <a:rPr sz="1400" spc="-5" dirty="0" err="1">
                <a:latin typeface="Times New Roman"/>
                <a:cs typeface="Times New Roman"/>
              </a:rPr>
              <a:t>khí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5" dirty="0" err="1" smtClean="0">
                <a:latin typeface="Times New Roman"/>
                <a:cs typeface="Times New Roman"/>
              </a:rPr>
              <a:t>vớ</a:t>
            </a:r>
            <a:r>
              <a:rPr lang="en-US" sz="1400" spc="5" dirty="0" err="1" smtClean="0">
                <a:latin typeface="Times New Roman"/>
                <a:cs typeface="Times New Roman"/>
              </a:rPr>
              <a:t>i</a:t>
            </a:r>
            <a:r>
              <a:rPr lang="en-US" sz="1400" spc="5" dirty="0" smtClean="0">
                <a:latin typeface="Times New Roman"/>
                <a:cs typeface="Times New Roman"/>
              </a:rPr>
              <a:t> </a:t>
            </a:r>
            <a:r>
              <a:rPr lang="en-US" sz="1400" spc="5" dirty="0" err="1" smtClean="0">
                <a:latin typeface="Times New Roman"/>
                <a:cs typeface="Times New Roman"/>
              </a:rPr>
              <a:t>tư</a:t>
            </a:r>
            <a:r>
              <a:rPr lang="en-US" sz="1400" spc="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thế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chân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kê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cao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hơn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đầu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khoảng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20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cm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nếu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thấy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chảy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máu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đầu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cổ,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không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bị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3450" y="1722120"/>
            <a:ext cx="6217920" cy="20833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62</a:t>
            </a:fld>
            <a:endParaRPr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521309"/>
            <a:ext cx="6244590" cy="13651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157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nhồi </a:t>
            </a:r>
            <a:r>
              <a:rPr sz="1400" spc="-10" dirty="0">
                <a:latin typeface="Times New Roman"/>
                <a:cs typeface="Times New Roman"/>
              </a:rPr>
              <a:t>máu </a:t>
            </a:r>
            <a:r>
              <a:rPr sz="1400" dirty="0">
                <a:latin typeface="Times New Roman"/>
                <a:cs typeface="Times New Roman"/>
              </a:rPr>
              <a:t>cơ </a:t>
            </a:r>
            <a:r>
              <a:rPr sz="1400" spc="-5" dirty="0">
                <a:latin typeface="Times New Roman"/>
                <a:cs typeface="Times New Roman"/>
              </a:rPr>
              <a:t>tim. </a:t>
            </a: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b="1" dirty="0">
                <a:latin typeface="Times New Roman"/>
                <a:cs typeface="Times New Roman"/>
              </a:rPr>
              <a:t>ủ </a:t>
            </a:r>
            <a:r>
              <a:rPr sz="1400" b="1" spc="5" dirty="0">
                <a:latin typeface="Times New Roman"/>
                <a:cs typeface="Times New Roman"/>
              </a:rPr>
              <a:t>ấm </a:t>
            </a:r>
            <a:r>
              <a:rPr sz="1400" b="1" dirty="0">
                <a:latin typeface="Times New Roman"/>
                <a:cs typeface="Times New Roman"/>
              </a:rPr>
              <a:t>cho bệnh </a:t>
            </a:r>
            <a:r>
              <a:rPr sz="1400" b="1" spc="-5" dirty="0">
                <a:latin typeface="Times New Roman"/>
                <a:cs typeface="Times New Roman"/>
              </a:rPr>
              <a:t>nhân</a:t>
            </a:r>
            <a:r>
              <a:rPr sz="1400" spc="-5" dirty="0">
                <a:latin typeface="Times New Roman"/>
                <a:cs typeface="Times New Roman"/>
              </a:rPr>
              <a:t>. </a:t>
            </a:r>
            <a:r>
              <a:rPr sz="1400" dirty="0">
                <a:latin typeface="Times New Roman"/>
                <a:cs typeface="Times New Roman"/>
              </a:rPr>
              <a:t>Nếu </a:t>
            </a:r>
            <a:r>
              <a:rPr sz="1400" spc="-5" dirty="0">
                <a:latin typeface="Times New Roman"/>
                <a:cs typeface="Times New Roman"/>
              </a:rPr>
              <a:t>nạn </a:t>
            </a:r>
            <a:r>
              <a:rPr sz="1400" spc="-5" dirty="0" err="1">
                <a:latin typeface="Times New Roman"/>
                <a:cs typeface="Times New Roman"/>
              </a:rPr>
              <a:t>nhân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-5" dirty="0">
                <a:latin typeface="Times New Roman"/>
                <a:cs typeface="Times New Roman"/>
              </a:rPr>
              <a:t>tim,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smtClean="0">
                <a:latin typeface="Times New Roman"/>
                <a:cs typeface="Times New Roman"/>
              </a:rPr>
              <a:t>ng </a:t>
            </a:r>
            <a:r>
              <a:rPr sz="1400" spc="5" dirty="0" err="1" smtClean="0">
                <a:latin typeface="Times New Roman"/>
                <a:cs typeface="Times New Roman"/>
              </a:rPr>
              <a:t>thở,</a:t>
            </a:r>
            <a:r>
              <a:rPr lang="en-US" sz="1400" spc="5" dirty="0" err="1" smtClean="0">
                <a:latin typeface="Times New Roman"/>
                <a:cs typeface="Times New Roman"/>
              </a:rPr>
              <a:t>nên</a:t>
            </a:r>
            <a:r>
              <a:rPr lang="en-US" sz="1400" spc="5" dirty="0" smtClean="0">
                <a:latin typeface="Times New Roman"/>
                <a:cs typeface="Times New Roman"/>
              </a:rPr>
              <a:t> </a:t>
            </a:r>
            <a:r>
              <a:rPr lang="en-US" sz="1400" spc="5" dirty="0" err="1" smtClean="0">
                <a:latin typeface="Times New Roman"/>
                <a:cs typeface="Times New Roman"/>
              </a:rPr>
              <a:t>ưu</a:t>
            </a:r>
            <a:r>
              <a:rPr lang="en-US" sz="1400" spc="5" dirty="0" smtClean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tiên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hô </a:t>
            </a:r>
            <a:r>
              <a:rPr sz="1400" b="1" spc="-5" dirty="0">
                <a:latin typeface="Times New Roman"/>
                <a:cs typeface="Times New Roman"/>
              </a:rPr>
              <a:t>hấp </a:t>
            </a:r>
            <a:r>
              <a:rPr sz="1400" b="1" dirty="0">
                <a:latin typeface="Times New Roman"/>
                <a:cs typeface="Times New Roman"/>
              </a:rPr>
              <a:t>nhân tạo, </a:t>
            </a:r>
            <a:r>
              <a:rPr sz="1400" b="1" spc="-5" dirty="0">
                <a:latin typeface="Times New Roman"/>
                <a:cs typeface="Times New Roman"/>
              </a:rPr>
              <a:t>xoa bóp lồng ngực </a:t>
            </a:r>
            <a:r>
              <a:rPr sz="1400" b="1" dirty="0">
                <a:latin typeface="Times New Roman"/>
                <a:cs typeface="Times New Roman"/>
              </a:rPr>
              <a:t>ở </a:t>
            </a:r>
            <a:r>
              <a:rPr sz="1400" b="1" spc="-5" dirty="0">
                <a:latin typeface="Times New Roman"/>
                <a:cs typeface="Times New Roman"/>
              </a:rPr>
              <a:t>vùng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tim.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5999"/>
              </a:lnSpc>
              <a:spcBef>
                <a:spcPts val="765"/>
              </a:spcBef>
            </a:pPr>
            <a:r>
              <a:rPr sz="1400" dirty="0">
                <a:latin typeface="Times New Roman"/>
                <a:cs typeface="Times New Roman"/>
              </a:rPr>
              <a:t>Sau </a:t>
            </a:r>
            <a:r>
              <a:rPr sz="1400" spc="-5" dirty="0">
                <a:latin typeface="Times New Roman"/>
                <a:cs typeface="Times New Roman"/>
              </a:rPr>
              <a:t>khi </a:t>
            </a:r>
            <a:r>
              <a:rPr sz="1400" spc="5" dirty="0">
                <a:latin typeface="Times New Roman"/>
                <a:cs typeface="Times New Roman"/>
              </a:rPr>
              <a:t>xử </a:t>
            </a:r>
            <a:r>
              <a:rPr sz="1400" dirty="0">
                <a:latin typeface="Times New Roman"/>
                <a:cs typeface="Times New Roman"/>
              </a:rPr>
              <a:t>trí </a:t>
            </a:r>
            <a:r>
              <a:rPr sz="1400" spc="-5" dirty="0" err="1">
                <a:latin typeface="Times New Roman"/>
                <a:cs typeface="Times New Roman"/>
              </a:rPr>
              <a:t>tổn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ban </a:t>
            </a:r>
            <a:r>
              <a:rPr sz="1400" dirty="0">
                <a:latin typeface="Times New Roman"/>
                <a:cs typeface="Times New Roman"/>
              </a:rPr>
              <a:t>đầu, gọi xe </a:t>
            </a:r>
            <a:r>
              <a:rPr sz="1400" spc="-5" dirty="0">
                <a:latin typeface="Times New Roman"/>
                <a:cs typeface="Times New Roman"/>
              </a:rPr>
              <a:t>cấp </a:t>
            </a:r>
            <a:r>
              <a:rPr sz="1400" dirty="0">
                <a:latin typeface="Times New Roman"/>
                <a:cs typeface="Times New Roman"/>
              </a:rPr>
              <a:t>cứu </a:t>
            </a:r>
            <a:r>
              <a:rPr sz="1400" spc="-5" dirty="0">
                <a:latin typeface="Times New Roman"/>
                <a:cs typeface="Times New Roman"/>
              </a:rPr>
              <a:t>ngay. </a:t>
            </a:r>
            <a:r>
              <a:rPr sz="1400" dirty="0">
                <a:latin typeface="Times New Roman"/>
                <a:cs typeface="Times New Roman"/>
              </a:rPr>
              <a:t>Nếu </a:t>
            </a:r>
            <a:r>
              <a:rPr sz="1400" spc="-5" dirty="0">
                <a:latin typeface="Times New Roman"/>
                <a:cs typeface="Times New Roman"/>
              </a:rPr>
              <a:t>nghi </a:t>
            </a:r>
            <a:r>
              <a:rPr sz="1400" dirty="0">
                <a:latin typeface="Times New Roman"/>
                <a:cs typeface="Times New Roman"/>
              </a:rPr>
              <a:t>ngờ nạn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spc="-30" dirty="0" err="1">
                <a:latin typeface="Times New Roman"/>
                <a:cs typeface="Times New Roman"/>
              </a:rPr>
              <a:t>tổn</a:t>
            </a:r>
            <a:r>
              <a:rPr sz="1400" spc="-30" dirty="0">
                <a:latin typeface="Times New Roman"/>
                <a:cs typeface="Times New Roman"/>
              </a:rPr>
              <a:t> 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cột </a:t>
            </a:r>
            <a:r>
              <a:rPr sz="1400" spc="-5" dirty="0">
                <a:latin typeface="Times New Roman"/>
                <a:cs typeface="Times New Roman"/>
              </a:rPr>
              <a:t>sống, phải </a:t>
            </a:r>
            <a:r>
              <a:rPr sz="1400" dirty="0">
                <a:latin typeface="Times New Roman"/>
                <a:cs typeface="Times New Roman"/>
              </a:rPr>
              <a:t>thật </a:t>
            </a:r>
            <a:r>
              <a:rPr sz="1400" spc="-5" dirty="0">
                <a:latin typeface="Times New Roman"/>
                <a:cs typeface="Times New Roman"/>
              </a:rPr>
              <a:t>cẩn trọng khi khiêng cáng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5" dirty="0">
                <a:latin typeface="Times New Roman"/>
                <a:cs typeface="Times New Roman"/>
              </a:rPr>
              <a:t>khỏi </a:t>
            </a:r>
            <a:r>
              <a:rPr sz="1400" dirty="0" err="1">
                <a:latin typeface="Times New Roman"/>
                <a:cs typeface="Times New Roman"/>
              </a:rPr>
              <a:t>hiện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0" dirty="0" err="1" smtClean="0">
                <a:latin typeface="Times New Roman"/>
                <a:cs typeface="Times New Roman"/>
              </a:rPr>
              <a:t>tr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ờng</a:t>
            </a:r>
            <a:r>
              <a:rPr sz="1400" spc="-60" dirty="0">
                <a:latin typeface="Times New Roman"/>
                <a:cs typeface="Times New Roman"/>
              </a:rPr>
              <a:t>.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spc="-105" dirty="0">
                <a:latin typeface="Times New Roman"/>
                <a:cs typeface="Times New Roman"/>
              </a:rPr>
              <a:t>quá  </a:t>
            </a:r>
            <a:r>
              <a:rPr sz="1400" spc="-5" dirty="0">
                <a:latin typeface="Times New Roman"/>
                <a:cs typeface="Times New Roman"/>
              </a:rPr>
              <a:t>trình </a:t>
            </a:r>
            <a:r>
              <a:rPr sz="1400" dirty="0">
                <a:latin typeface="Times New Roman"/>
                <a:cs typeface="Times New Roman"/>
              </a:rPr>
              <a:t>di </a:t>
            </a:r>
            <a:r>
              <a:rPr sz="1400" spc="-5" dirty="0">
                <a:latin typeface="Times New Roman"/>
                <a:cs typeface="Times New Roman"/>
              </a:rPr>
              <a:t>chuyển, </a:t>
            </a:r>
            <a:r>
              <a:rPr sz="1400" dirty="0">
                <a:latin typeface="Times New Roman"/>
                <a:cs typeface="Times New Roman"/>
              </a:rPr>
              <a:t>cần cố </a:t>
            </a:r>
            <a:r>
              <a:rPr sz="1400" spc="-5" dirty="0">
                <a:latin typeface="Times New Roman"/>
                <a:cs typeface="Times New Roman"/>
              </a:rPr>
              <a:t>định nạn nhân bằng cách chèn </a:t>
            </a:r>
            <a:r>
              <a:rPr sz="1400" dirty="0">
                <a:latin typeface="Times New Roman"/>
                <a:cs typeface="Times New Roman"/>
              </a:rPr>
              <a:t>vải, </a:t>
            </a:r>
            <a:r>
              <a:rPr sz="1400" spc="-5" dirty="0">
                <a:latin typeface="Times New Roman"/>
                <a:cs typeface="Times New Roman"/>
              </a:rPr>
              <a:t>chăn </a:t>
            </a:r>
            <a:r>
              <a:rPr sz="1400" spc="5" dirty="0">
                <a:latin typeface="Times New Roman"/>
                <a:cs typeface="Times New Roman"/>
              </a:rPr>
              <a:t>gối </a:t>
            </a:r>
            <a:r>
              <a:rPr sz="1400" dirty="0">
                <a:latin typeface="Times New Roman"/>
                <a:cs typeface="Times New Roman"/>
              </a:rPr>
              <a:t>ở phần đầu, cổ </a:t>
            </a:r>
            <a:r>
              <a:rPr sz="1400" spc="-5" dirty="0">
                <a:latin typeface="Times New Roman"/>
                <a:cs typeface="Times New Roman"/>
              </a:rPr>
              <a:t>và  thân.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479160"/>
            <a:ext cx="6245860" cy="3192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Hình 6-15: </a:t>
            </a:r>
            <a:r>
              <a:rPr sz="1400" spc="-10" dirty="0">
                <a:latin typeface="Times New Roman"/>
                <a:cs typeface="Times New Roman"/>
              </a:rPr>
              <a:t>Chèn </a:t>
            </a:r>
            <a:r>
              <a:rPr sz="1400" spc="-5" dirty="0">
                <a:latin typeface="Times New Roman"/>
                <a:cs typeface="Times New Roman"/>
              </a:rPr>
              <a:t>vải, giấy, khăn xung quanh </a:t>
            </a:r>
            <a:r>
              <a:rPr sz="1400" dirty="0">
                <a:latin typeface="Times New Roman"/>
                <a:cs typeface="Times New Roman"/>
              </a:rPr>
              <a:t>đầu để cố </a:t>
            </a:r>
            <a:r>
              <a:rPr sz="1400" spc="-5" dirty="0">
                <a:latin typeface="Times New Roman"/>
                <a:cs typeface="Times New Roman"/>
              </a:rPr>
              <a:t>định </a:t>
            </a:r>
            <a:r>
              <a:rPr sz="1400" spc="-10" dirty="0">
                <a:latin typeface="Times New Roman"/>
                <a:cs typeface="Times New Roman"/>
              </a:rPr>
              <a:t>cổ </a:t>
            </a:r>
            <a:r>
              <a:rPr sz="1400" spc="-5" dirty="0">
                <a:latin typeface="Times New Roman"/>
                <a:cs typeface="Times New Roman"/>
              </a:rPr>
              <a:t>nạn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nhân</a:t>
            </a:r>
            <a:endParaRPr sz="1400" dirty="0">
              <a:latin typeface="Times New Roman"/>
              <a:cs typeface="Times New Roman"/>
            </a:endParaRPr>
          </a:p>
          <a:p>
            <a:pPr marL="189230" algn="just">
              <a:lnSpc>
                <a:spcPct val="100000"/>
              </a:lnSpc>
              <a:spcBef>
                <a:spcPts val="1055"/>
              </a:spcBef>
            </a:pPr>
            <a:r>
              <a:rPr sz="1400" b="1" i="1" dirty="0">
                <a:latin typeface="Times New Roman"/>
                <a:cs typeface="Times New Roman"/>
              </a:rPr>
              <a:t>e. Co</a:t>
            </a:r>
            <a:r>
              <a:rPr sz="1400" b="1" i="1" spc="-5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giật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6100"/>
              </a:lnSpc>
              <a:spcBef>
                <a:spcPts val="710"/>
              </a:spcBef>
            </a:pPr>
            <a:r>
              <a:rPr sz="1400" dirty="0">
                <a:latin typeface="Times New Roman"/>
                <a:cs typeface="Times New Roman"/>
              </a:rPr>
              <a:t>Cần </a:t>
            </a:r>
            <a:r>
              <a:rPr sz="1400" spc="-5" dirty="0">
                <a:latin typeface="Times New Roman"/>
                <a:cs typeface="Times New Roman"/>
              </a:rPr>
              <a:t>đặt nạn nhân </a:t>
            </a:r>
            <a:r>
              <a:rPr sz="1400" dirty="0">
                <a:latin typeface="Times New Roman"/>
                <a:cs typeface="Times New Roman"/>
              </a:rPr>
              <a:t>nằm trên </a:t>
            </a:r>
            <a:r>
              <a:rPr sz="1400" spc="-5" dirty="0">
                <a:latin typeface="Times New Roman"/>
                <a:cs typeface="Times New Roman"/>
              </a:rPr>
              <a:t>vùng </a:t>
            </a:r>
            <a:r>
              <a:rPr sz="1400" spc="5" dirty="0">
                <a:latin typeface="Times New Roman"/>
                <a:cs typeface="Times New Roman"/>
              </a:rPr>
              <a:t>đất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dirty="0">
                <a:latin typeface="Times New Roman"/>
                <a:cs typeface="Times New Roman"/>
              </a:rPr>
              <a:t>toàn, </a:t>
            </a:r>
            <a:r>
              <a:rPr sz="1400" spc="-5" dirty="0">
                <a:latin typeface="Times New Roman"/>
                <a:cs typeface="Times New Roman"/>
              </a:rPr>
              <a:t>nâng </a:t>
            </a:r>
            <a:r>
              <a:rPr sz="1400" dirty="0">
                <a:latin typeface="Times New Roman"/>
                <a:cs typeface="Times New Roman"/>
              </a:rPr>
              <a:t>đỡ </a:t>
            </a:r>
            <a:r>
              <a:rPr sz="1400" spc="-5" dirty="0">
                <a:latin typeface="Times New Roman"/>
                <a:cs typeface="Times New Roman"/>
              </a:rPr>
              <a:t>đầu, nới </a:t>
            </a:r>
            <a:r>
              <a:rPr sz="1400" dirty="0">
                <a:latin typeface="Times New Roman"/>
                <a:cs typeface="Times New Roman"/>
              </a:rPr>
              <a:t>rộng </a:t>
            </a:r>
            <a:r>
              <a:rPr sz="1400" spc="-5" dirty="0">
                <a:latin typeface="Times New Roman"/>
                <a:cs typeface="Times New Roman"/>
              </a:rPr>
              <a:t>quần áo, </a:t>
            </a:r>
            <a:r>
              <a:rPr sz="1400" spc="5" dirty="0">
                <a:latin typeface="Times New Roman"/>
                <a:cs typeface="Times New Roman"/>
              </a:rPr>
              <a:t>đặc </a:t>
            </a:r>
            <a:r>
              <a:rPr sz="1400" spc="-5" dirty="0">
                <a:latin typeface="Times New Roman"/>
                <a:cs typeface="Times New Roman"/>
              </a:rPr>
              <a:t>biệt </a:t>
            </a:r>
            <a:r>
              <a:rPr sz="1400" dirty="0">
                <a:latin typeface="Times New Roman"/>
                <a:cs typeface="Times New Roman"/>
              </a:rPr>
              <a:t>ở  </a:t>
            </a:r>
            <a:r>
              <a:rPr sz="1400" spc="-5" dirty="0">
                <a:latin typeface="Times New Roman"/>
                <a:cs typeface="Times New Roman"/>
              </a:rPr>
              <a:t>vùng </a:t>
            </a:r>
            <a:r>
              <a:rPr sz="1400" dirty="0">
                <a:latin typeface="Times New Roman"/>
                <a:cs typeface="Times New Roman"/>
              </a:rPr>
              <a:t>cổ. Nếu có nôn ói, hãy xoay </a:t>
            </a:r>
            <a:r>
              <a:rPr sz="1400" spc="1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nhân </a:t>
            </a:r>
            <a:r>
              <a:rPr sz="1400" spc="5" dirty="0">
                <a:latin typeface="Times New Roman"/>
                <a:cs typeface="Times New Roman"/>
              </a:rPr>
              <a:t>nằm </a:t>
            </a:r>
            <a:r>
              <a:rPr sz="1400" spc="-5" dirty="0">
                <a:latin typeface="Times New Roman"/>
                <a:cs typeface="Times New Roman"/>
              </a:rPr>
              <a:t>nghiêng một </a:t>
            </a:r>
            <a:r>
              <a:rPr sz="1400" dirty="0">
                <a:latin typeface="Times New Roman"/>
                <a:cs typeface="Times New Roman"/>
              </a:rPr>
              <a:t>bên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tránh hít chất nôn  vào phổi. Sau đó </a:t>
            </a:r>
            <a:r>
              <a:rPr sz="1400" dirty="0">
                <a:latin typeface="Times New Roman"/>
                <a:cs typeface="Times New Roman"/>
              </a:rPr>
              <a:t>gọi số </a:t>
            </a:r>
            <a:r>
              <a:rPr sz="1400" spc="-5" dirty="0">
                <a:latin typeface="Times New Roman"/>
                <a:cs typeface="Times New Roman"/>
              </a:rPr>
              <a:t>115 </a:t>
            </a:r>
            <a:r>
              <a:rPr sz="1400" dirty="0" err="1">
                <a:latin typeface="Times New Roman"/>
                <a:cs typeface="Times New Roman"/>
              </a:rPr>
              <a:t>để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đ</a:t>
            </a:r>
            <a:r>
              <a:rPr lang="vi-VN" sz="1400" spc="-100" dirty="0" smtClean="0">
                <a:latin typeface="Times New Roman"/>
                <a:cs typeface="Times New Roman"/>
              </a:rPr>
              <a:t>ư</a:t>
            </a:r>
            <a:r>
              <a:rPr sz="1400" spc="-100" dirty="0" err="1" smtClean="0">
                <a:latin typeface="Times New Roman"/>
                <a:cs typeface="Times New Roman"/>
              </a:rPr>
              <a:t>ợc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hỗ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trợ.</a:t>
            </a:r>
            <a:endParaRPr sz="1400" dirty="0">
              <a:latin typeface="Times New Roman"/>
              <a:cs typeface="Times New Roman"/>
            </a:endParaRPr>
          </a:p>
          <a:p>
            <a:pPr marL="189230" algn="just">
              <a:lnSpc>
                <a:spcPct val="100000"/>
              </a:lnSpc>
              <a:spcBef>
                <a:spcPts val="1060"/>
              </a:spcBef>
            </a:pPr>
            <a:r>
              <a:rPr sz="1400" b="1" i="1" dirty="0">
                <a:latin typeface="Times New Roman"/>
                <a:cs typeface="Times New Roman"/>
              </a:rPr>
              <a:t>f. Bong </a:t>
            </a:r>
            <a:r>
              <a:rPr sz="1400" b="1" i="1" spc="-5" dirty="0">
                <a:latin typeface="Times New Roman"/>
                <a:cs typeface="Times New Roman"/>
              </a:rPr>
              <a:t>gân, trật</a:t>
            </a:r>
            <a:r>
              <a:rPr sz="1400" b="1" i="1" spc="-25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khớp</a:t>
            </a:r>
            <a:endParaRPr sz="14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15900"/>
              </a:lnSpc>
              <a:spcBef>
                <a:spcPts val="715"/>
              </a:spcBef>
            </a:pPr>
            <a:r>
              <a:rPr sz="1400" spc="-5" dirty="0">
                <a:latin typeface="Times New Roman"/>
                <a:cs typeface="Times New Roman"/>
              </a:rPr>
              <a:t>Bộ phận </a:t>
            </a:r>
            <a:r>
              <a:rPr sz="1400" dirty="0">
                <a:latin typeface="Times New Roman"/>
                <a:cs typeface="Times New Roman"/>
              </a:rPr>
              <a:t>bị </a:t>
            </a:r>
            <a:r>
              <a:rPr sz="1400" spc="-5" dirty="0">
                <a:latin typeface="Times New Roman"/>
                <a:cs typeface="Times New Roman"/>
              </a:rPr>
              <a:t>bong gân, </a:t>
            </a:r>
            <a:r>
              <a:rPr sz="1400" dirty="0">
                <a:latin typeface="Times New Roman"/>
                <a:cs typeface="Times New Roman"/>
              </a:rPr>
              <a:t>trật </a:t>
            </a:r>
            <a:r>
              <a:rPr sz="1400" spc="-5" dirty="0" err="1">
                <a:latin typeface="Times New Roman"/>
                <a:cs typeface="Times New Roman"/>
              </a:rPr>
              <a:t>khớp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có những </a:t>
            </a:r>
            <a:r>
              <a:rPr sz="1400" spc="-5" dirty="0">
                <a:latin typeface="Times New Roman"/>
                <a:cs typeface="Times New Roman"/>
              </a:rPr>
              <a:t>dấu hiệu: Đau, khó </a:t>
            </a:r>
            <a:r>
              <a:rPr sz="1400" spc="5" dirty="0">
                <a:latin typeface="Times New Roman"/>
                <a:cs typeface="Times New Roman"/>
              </a:rPr>
              <a:t>cử </a:t>
            </a:r>
            <a:r>
              <a:rPr sz="1400" spc="-5" dirty="0">
                <a:latin typeface="Times New Roman"/>
                <a:cs typeface="Times New Roman"/>
              </a:rPr>
              <a:t>động, </a:t>
            </a:r>
            <a:r>
              <a:rPr sz="1400" spc="-150" dirty="0" smtClean="0">
                <a:latin typeface="Times New Roman"/>
                <a:cs typeface="Times New Roman"/>
              </a:rPr>
              <a:t>s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smtClean="0">
                <a:latin typeface="Times New Roman"/>
                <a:cs typeface="Times New Roman"/>
              </a:rPr>
              <a:t>ng</a:t>
            </a:r>
            <a:r>
              <a:rPr sz="1400" spc="-150" dirty="0">
                <a:latin typeface="Times New Roman"/>
                <a:cs typeface="Times New Roman"/>
              </a:rPr>
              <a:t>,  </a:t>
            </a:r>
            <a:r>
              <a:rPr sz="1400" spc="-5" dirty="0">
                <a:latin typeface="Times New Roman"/>
                <a:cs typeface="Times New Roman"/>
              </a:rPr>
              <a:t>phù nề, </a:t>
            </a:r>
            <a:r>
              <a:rPr sz="1400" dirty="0">
                <a:latin typeface="Times New Roman"/>
                <a:cs typeface="Times New Roman"/>
              </a:rPr>
              <a:t>bầm </a:t>
            </a:r>
            <a:r>
              <a:rPr sz="1400" spc="-5" dirty="0">
                <a:latin typeface="Times New Roman"/>
                <a:cs typeface="Times New Roman"/>
              </a:rPr>
              <a:t>tím, </a:t>
            </a:r>
            <a:r>
              <a:rPr sz="1400" dirty="0">
                <a:latin typeface="Times New Roman"/>
                <a:cs typeface="Times New Roman"/>
              </a:rPr>
              <a:t>biến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dạng.</a:t>
            </a:r>
          </a:p>
          <a:p>
            <a:pPr marL="12700" marR="5080" algn="just">
              <a:lnSpc>
                <a:spcPct val="116100"/>
              </a:lnSpc>
              <a:spcBef>
                <a:spcPts val="750"/>
              </a:spcBef>
            </a:pPr>
            <a:r>
              <a:rPr sz="1400" b="1" i="1" dirty="0">
                <a:latin typeface="Times New Roman"/>
                <a:cs typeface="Times New Roman"/>
              </a:rPr>
              <a:t>Đối </a:t>
            </a:r>
            <a:r>
              <a:rPr sz="1400" b="1" i="1" spc="-5" dirty="0">
                <a:latin typeface="Times New Roman"/>
                <a:cs typeface="Times New Roman"/>
              </a:rPr>
              <a:t>với bong </a:t>
            </a:r>
            <a:r>
              <a:rPr sz="1400" b="1" i="1" dirty="0">
                <a:latin typeface="Times New Roman"/>
                <a:cs typeface="Times New Roman"/>
              </a:rPr>
              <a:t>gân, cần: </a:t>
            </a:r>
            <a:r>
              <a:rPr sz="1400" spc="-5" dirty="0">
                <a:latin typeface="Times New Roman"/>
                <a:cs typeface="Times New Roman"/>
              </a:rPr>
              <a:t>Hạn </a:t>
            </a:r>
            <a:r>
              <a:rPr sz="1400" dirty="0">
                <a:latin typeface="Times New Roman"/>
                <a:cs typeface="Times New Roman"/>
              </a:rPr>
              <a:t>chế cử </a:t>
            </a:r>
            <a:r>
              <a:rPr sz="1400" spc="-5" dirty="0">
                <a:latin typeface="Times New Roman"/>
                <a:cs typeface="Times New Roman"/>
              </a:rPr>
              <a:t>động vùng </a:t>
            </a:r>
            <a:r>
              <a:rPr sz="1400" spc="5" dirty="0">
                <a:latin typeface="Times New Roman"/>
                <a:cs typeface="Times New Roman"/>
              </a:rPr>
              <a:t>bị </a:t>
            </a:r>
            <a:r>
              <a:rPr sz="1400" dirty="0" err="1">
                <a:latin typeface="Times New Roman"/>
                <a:cs typeface="Times New Roman"/>
              </a:rPr>
              <a:t>tổn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. </a:t>
            </a:r>
            <a:r>
              <a:rPr sz="1400" spc="-5" dirty="0">
                <a:latin typeface="Times New Roman"/>
                <a:cs typeface="Times New Roman"/>
              </a:rPr>
              <a:t>Băng, </a:t>
            </a:r>
            <a:r>
              <a:rPr sz="1400" spc="-10" dirty="0">
                <a:latin typeface="Times New Roman"/>
                <a:cs typeface="Times New Roman"/>
              </a:rPr>
              <a:t>ép </a:t>
            </a:r>
            <a:r>
              <a:rPr sz="1400" spc="5" dirty="0">
                <a:latin typeface="Times New Roman"/>
                <a:cs typeface="Times New Roman"/>
              </a:rPr>
              <a:t>nhẹ </a:t>
            </a:r>
            <a:r>
              <a:rPr sz="1400" spc="-5" dirty="0">
                <a:latin typeface="Times New Roman"/>
                <a:cs typeface="Times New Roman"/>
              </a:rPr>
              <a:t>vùng </a:t>
            </a:r>
            <a:r>
              <a:rPr sz="1400" spc="-30" dirty="0" err="1">
                <a:latin typeface="Times New Roman"/>
                <a:cs typeface="Times New Roman"/>
              </a:rPr>
              <a:t>tổn</a:t>
            </a:r>
            <a:r>
              <a:rPr sz="1400" spc="-30" dirty="0">
                <a:latin typeface="Times New Roman"/>
                <a:cs typeface="Times New Roman"/>
              </a:rPr>
              <a:t> 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và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ch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ờm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đá. </a:t>
            </a:r>
            <a:r>
              <a:rPr sz="1400" spc="-5" dirty="0">
                <a:latin typeface="Times New Roman"/>
                <a:cs typeface="Times New Roman"/>
              </a:rPr>
              <a:t>Thỉnh thoảng </a:t>
            </a:r>
            <a:r>
              <a:rPr sz="1400" dirty="0">
                <a:latin typeface="Times New Roman"/>
                <a:cs typeface="Times New Roman"/>
              </a:rPr>
              <a:t>hỏi </a:t>
            </a:r>
            <a:r>
              <a:rPr sz="1400" spc="-5" dirty="0">
                <a:latin typeface="Times New Roman"/>
                <a:cs typeface="Times New Roman"/>
              </a:rPr>
              <a:t>nạn nhân </a:t>
            </a:r>
            <a:r>
              <a:rPr sz="1400" dirty="0">
                <a:latin typeface="Times New Roman"/>
                <a:cs typeface="Times New Roman"/>
              </a:rPr>
              <a:t>xem có </a:t>
            </a:r>
            <a:r>
              <a:rPr sz="1400" spc="5" dirty="0">
                <a:latin typeface="Times New Roman"/>
                <a:cs typeface="Times New Roman"/>
              </a:rPr>
              <a:t>bị </a:t>
            </a:r>
            <a:r>
              <a:rPr sz="1400" dirty="0">
                <a:latin typeface="Times New Roman"/>
                <a:cs typeface="Times New Roman"/>
              </a:rPr>
              <a:t>tê </a:t>
            </a:r>
            <a:r>
              <a:rPr sz="1400" spc="-5" dirty="0">
                <a:latin typeface="Times New Roman"/>
                <a:cs typeface="Times New Roman"/>
              </a:rPr>
              <a:t>các đầu chi không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110" dirty="0">
                <a:latin typeface="Times New Roman"/>
                <a:cs typeface="Times New Roman"/>
              </a:rPr>
              <a:t>nới  </a:t>
            </a:r>
            <a:r>
              <a:rPr sz="1400" spc="-5" dirty="0">
                <a:latin typeface="Times New Roman"/>
                <a:cs typeface="Times New Roman"/>
              </a:rPr>
              <a:t>lỏng băng cho </a:t>
            </a:r>
            <a:r>
              <a:rPr sz="1400" dirty="0">
                <a:latin typeface="Times New Roman"/>
                <a:cs typeface="Times New Roman"/>
              </a:rPr>
              <a:t>vừa. </a:t>
            </a:r>
            <a:r>
              <a:rPr sz="1400" spc="-5" dirty="0">
                <a:latin typeface="Times New Roman"/>
                <a:cs typeface="Times New Roman"/>
              </a:rPr>
              <a:t>Nếu </a:t>
            </a:r>
            <a:r>
              <a:rPr sz="1400" dirty="0">
                <a:latin typeface="Times New Roman"/>
                <a:cs typeface="Times New Roman"/>
              </a:rPr>
              <a:t>thấy các </a:t>
            </a:r>
            <a:r>
              <a:rPr sz="1400" spc="-5" dirty="0">
                <a:latin typeface="Times New Roman"/>
                <a:cs typeface="Times New Roman"/>
              </a:rPr>
              <a:t>đầu chi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tái nhợt, nên </a:t>
            </a:r>
            <a:r>
              <a:rPr sz="1400" spc="5" dirty="0">
                <a:latin typeface="Times New Roman"/>
                <a:cs typeface="Times New Roman"/>
              </a:rPr>
              <a:t>nới </a:t>
            </a:r>
            <a:r>
              <a:rPr sz="1400" spc="-5" dirty="0">
                <a:latin typeface="Times New Roman"/>
                <a:cs typeface="Times New Roman"/>
              </a:rPr>
              <a:t>băng lỏng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hơn.</a:t>
            </a:r>
          </a:p>
        </p:txBody>
      </p:sp>
      <p:sp>
        <p:nvSpPr>
          <p:cNvPr id="4" name="object 4"/>
          <p:cNvSpPr/>
          <p:nvPr/>
        </p:nvSpPr>
        <p:spPr>
          <a:xfrm>
            <a:off x="2126995" y="2217420"/>
            <a:ext cx="3811270" cy="3152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63</a:t>
            </a:fld>
            <a:endParaRPr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64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521309"/>
            <a:ext cx="6245225" cy="408143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16100"/>
              </a:lnSpc>
              <a:spcBef>
                <a:spcPts val="90"/>
              </a:spcBef>
            </a:pPr>
            <a:r>
              <a:rPr sz="1400" b="1" i="1" spc="-5" dirty="0">
                <a:latin typeface="Times New Roman"/>
                <a:cs typeface="Times New Roman"/>
              </a:rPr>
              <a:t>Trật khớp: </a:t>
            </a:r>
            <a:r>
              <a:rPr sz="1400" spc="-5" dirty="0">
                <a:latin typeface="Times New Roman"/>
                <a:cs typeface="Times New Roman"/>
              </a:rPr>
              <a:t>Không cử </a:t>
            </a:r>
            <a:r>
              <a:rPr sz="1400" dirty="0">
                <a:latin typeface="Times New Roman"/>
                <a:cs typeface="Times New Roman"/>
              </a:rPr>
              <a:t>động </a:t>
            </a:r>
            <a:r>
              <a:rPr sz="1400" spc="-5" dirty="0">
                <a:latin typeface="Times New Roman"/>
                <a:cs typeface="Times New Roman"/>
              </a:rPr>
              <a:t>khớp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dirty="0">
                <a:latin typeface="Times New Roman"/>
                <a:cs typeface="Times New Roman"/>
              </a:rPr>
              <a:t>cần cố </a:t>
            </a:r>
            <a:r>
              <a:rPr sz="1400" spc="-5" dirty="0">
                <a:latin typeface="Times New Roman"/>
                <a:cs typeface="Times New Roman"/>
              </a:rPr>
              <a:t>định khớp </a:t>
            </a:r>
            <a:r>
              <a:rPr sz="1400" dirty="0">
                <a:latin typeface="Times New Roman"/>
                <a:cs typeface="Times New Roman"/>
              </a:rPr>
              <a:t>ở </a:t>
            </a:r>
            <a:r>
              <a:rPr sz="1400" spc="-5" dirty="0">
                <a:latin typeface="Times New Roman"/>
                <a:cs typeface="Times New Roman"/>
              </a:rPr>
              <a:t>đúng vị </a:t>
            </a:r>
            <a:r>
              <a:rPr sz="1400" dirty="0">
                <a:latin typeface="Times New Roman"/>
                <a:cs typeface="Times New Roman"/>
              </a:rPr>
              <a:t>trí </a:t>
            </a:r>
            <a:r>
              <a:rPr sz="1400" spc="-5" dirty="0">
                <a:latin typeface="Times New Roman"/>
                <a:cs typeface="Times New Roman"/>
              </a:rPr>
              <a:t>sai </a:t>
            </a:r>
            <a:r>
              <a:rPr sz="1400" dirty="0">
                <a:latin typeface="Times New Roman"/>
                <a:cs typeface="Times New Roman"/>
              </a:rPr>
              <a:t>lệch. </a:t>
            </a:r>
            <a:r>
              <a:rPr sz="1400" spc="-5" dirty="0">
                <a:latin typeface="Times New Roman"/>
                <a:cs typeface="Times New Roman"/>
              </a:rPr>
              <a:t>Không  thoa </a:t>
            </a:r>
            <a:r>
              <a:rPr sz="1400" dirty="0">
                <a:latin typeface="Times New Roman"/>
                <a:cs typeface="Times New Roman"/>
              </a:rPr>
              <a:t>dầu </a:t>
            </a:r>
            <a:r>
              <a:rPr sz="1400" spc="-5" dirty="0">
                <a:latin typeface="Times New Roman"/>
                <a:cs typeface="Times New Roman"/>
              </a:rPr>
              <a:t>nóng </a:t>
            </a:r>
            <a:r>
              <a:rPr sz="1400" dirty="0">
                <a:latin typeface="Times New Roman"/>
                <a:cs typeface="Times New Roman"/>
              </a:rPr>
              <a:t>hay nắn </a:t>
            </a:r>
            <a:r>
              <a:rPr sz="1400" spc="-5" dirty="0">
                <a:latin typeface="Times New Roman"/>
                <a:cs typeface="Times New Roman"/>
              </a:rPr>
              <a:t>khớp </a:t>
            </a:r>
            <a:r>
              <a:rPr sz="1400" spc="-15" dirty="0">
                <a:latin typeface="Times New Roman"/>
                <a:cs typeface="Times New Roman"/>
              </a:rPr>
              <a:t>mà </a:t>
            </a:r>
            <a:r>
              <a:rPr sz="1400" spc="5" dirty="0">
                <a:latin typeface="Times New Roman"/>
                <a:cs typeface="Times New Roman"/>
              </a:rPr>
              <a:t>chỉ </a:t>
            </a:r>
            <a:r>
              <a:rPr sz="1400" dirty="0" err="1">
                <a:latin typeface="Times New Roman"/>
                <a:cs typeface="Times New Roman"/>
              </a:rPr>
              <a:t>nên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err="1" smtClean="0">
                <a:latin typeface="Times New Roman"/>
                <a:cs typeface="Times New Roman"/>
              </a:rPr>
              <a:t>ch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ờm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lạnh </a:t>
            </a:r>
            <a:r>
              <a:rPr sz="1400" spc="-5" dirty="0">
                <a:latin typeface="Times New Roman"/>
                <a:cs typeface="Times New Roman"/>
              </a:rPr>
              <a:t>vùng </a:t>
            </a:r>
            <a:r>
              <a:rPr sz="1400" dirty="0" err="1">
                <a:latin typeface="Times New Roman"/>
                <a:cs typeface="Times New Roman"/>
              </a:rPr>
              <a:t>tổn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. </a:t>
            </a:r>
            <a:r>
              <a:rPr sz="1400" spc="-5" dirty="0">
                <a:latin typeface="Times New Roman"/>
                <a:cs typeface="Times New Roman"/>
              </a:rPr>
              <a:t>Nếu trật khớp </a:t>
            </a:r>
            <a:r>
              <a:rPr sz="1400" spc="-275" dirty="0">
                <a:latin typeface="Times New Roman"/>
                <a:cs typeface="Times New Roman"/>
              </a:rPr>
              <a:t>ở  </a:t>
            </a:r>
            <a:r>
              <a:rPr sz="1400" spc="-5" dirty="0">
                <a:latin typeface="Times New Roman"/>
                <a:cs typeface="Times New Roman"/>
              </a:rPr>
              <a:t>tay,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spc="-5" dirty="0">
                <a:latin typeface="Times New Roman"/>
                <a:cs typeface="Times New Roman"/>
              </a:rPr>
              <a:t>dùng mảnh vải </a:t>
            </a:r>
            <a:r>
              <a:rPr sz="1400" spc="-10" dirty="0">
                <a:latin typeface="Times New Roman"/>
                <a:cs typeface="Times New Roman"/>
              </a:rPr>
              <a:t>cố </a:t>
            </a:r>
            <a:r>
              <a:rPr sz="1400" spc="-5" dirty="0">
                <a:latin typeface="Times New Roman"/>
                <a:cs typeface="Times New Roman"/>
              </a:rPr>
              <a:t>định tay </a:t>
            </a:r>
            <a:r>
              <a:rPr sz="1400" dirty="0">
                <a:latin typeface="Times New Roman"/>
                <a:cs typeface="Times New Roman"/>
              </a:rPr>
              <a:t>vào </a:t>
            </a:r>
            <a:r>
              <a:rPr sz="1400" spc="-5" dirty="0" err="1">
                <a:latin typeface="Times New Roman"/>
                <a:cs typeface="Times New Roman"/>
              </a:rPr>
              <a:t>thân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rồi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45" dirty="0" smtClean="0">
                <a:latin typeface="Times New Roman"/>
                <a:cs typeface="Times New Roman"/>
              </a:rPr>
              <a:t>đ</a:t>
            </a:r>
            <a:r>
              <a:rPr lang="vi-VN" sz="1400" spc="-145" dirty="0" smtClean="0">
                <a:latin typeface="Times New Roman"/>
                <a:cs typeface="Times New Roman"/>
              </a:rPr>
              <a:t>ư</a:t>
            </a:r>
            <a:r>
              <a:rPr sz="1400" spc="-145" dirty="0" smtClean="0">
                <a:latin typeface="Times New Roman"/>
                <a:cs typeface="Times New Roman"/>
              </a:rPr>
              <a:t>a </a:t>
            </a:r>
            <a:r>
              <a:rPr sz="1400" spc="-5" dirty="0">
                <a:latin typeface="Times New Roman"/>
                <a:cs typeface="Times New Roman"/>
              </a:rPr>
              <a:t>đến bệnh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viện.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 marR="6350">
              <a:lnSpc>
                <a:spcPct val="107100"/>
              </a:lnSpc>
            </a:pPr>
            <a:r>
              <a:rPr sz="1400" dirty="0">
                <a:latin typeface="Times New Roman"/>
                <a:cs typeface="Times New Roman"/>
              </a:rPr>
              <a:t>6.2. </a:t>
            </a:r>
            <a:r>
              <a:rPr sz="1400" spc="-5" dirty="0">
                <a:latin typeface="Times New Roman"/>
                <a:cs typeface="Times New Roman"/>
              </a:rPr>
              <a:t>SỰ GIÚP </a:t>
            </a:r>
            <a:r>
              <a:rPr sz="1400" dirty="0">
                <a:latin typeface="Times New Roman"/>
                <a:cs typeface="Times New Roman"/>
              </a:rPr>
              <a:t>ĐỠ </a:t>
            </a:r>
            <a:r>
              <a:rPr sz="1400" spc="-5" dirty="0">
                <a:latin typeface="Times New Roman"/>
                <a:cs typeface="Times New Roman"/>
              </a:rPr>
              <a:t>CỦA </a:t>
            </a:r>
            <a:r>
              <a:rPr sz="1400" spc="-5" dirty="0" smtClean="0">
                <a:latin typeface="Times New Roman"/>
                <a:cs typeface="Times New Roman"/>
              </a:rPr>
              <a:t>NG</a:t>
            </a:r>
            <a:r>
              <a:rPr lang="en-US" sz="1400" spc="-5" dirty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ỜI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 </a:t>
            </a:r>
            <a:r>
              <a:rPr sz="1400" spc="-5" dirty="0">
                <a:latin typeface="Times New Roman"/>
                <a:cs typeface="Times New Roman"/>
              </a:rPr>
              <a:t>TÔ KHI QUA NƠI </a:t>
            </a:r>
            <a:r>
              <a:rPr sz="1400" spc="5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</a:t>
            </a:r>
            <a:r>
              <a:rPr sz="1400" spc="-5" dirty="0">
                <a:latin typeface="Times New Roman"/>
                <a:cs typeface="Times New Roman"/>
              </a:rPr>
              <a:t>TAI </a:t>
            </a:r>
            <a:r>
              <a:rPr sz="1400" spc="-70" dirty="0">
                <a:latin typeface="Times New Roman"/>
                <a:cs typeface="Times New Roman"/>
              </a:rPr>
              <a:t>NẠN 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spc="-5" dirty="0" smtClean="0">
                <a:latin typeface="Times New Roman"/>
                <a:cs typeface="Times New Roman"/>
              </a:rPr>
              <a:t>Đ</a:t>
            </a:r>
            <a:r>
              <a:rPr lang="vi-VN" sz="1400" spc="-5" dirty="0" smtClean="0">
                <a:latin typeface="Times New Roman"/>
                <a:cs typeface="Times New Roman"/>
              </a:rPr>
              <a:t>Ư</a:t>
            </a:r>
            <a:r>
              <a:rPr sz="1400" spc="-5" dirty="0" smtClean="0">
                <a:latin typeface="Times New Roman"/>
                <a:cs typeface="Times New Roman"/>
              </a:rPr>
              <a:t>ỜNG </a:t>
            </a:r>
            <a:r>
              <a:rPr sz="1400" dirty="0">
                <a:latin typeface="Times New Roman"/>
                <a:cs typeface="Times New Roman"/>
              </a:rPr>
              <a:t>BỘ</a:t>
            </a:r>
          </a:p>
          <a:p>
            <a:pPr marL="12700" marR="5080" indent="32448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6.2.1-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đi qua nơi </a:t>
            </a:r>
            <a:r>
              <a:rPr sz="1400" spc="10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tai nạn </a:t>
            </a:r>
            <a:r>
              <a:rPr sz="1400" spc="-5" dirty="0">
                <a:latin typeface="Times New Roman"/>
                <a:cs typeface="Times New Roman"/>
              </a:rPr>
              <a:t>phải dừng lại </a:t>
            </a:r>
            <a:r>
              <a:rPr sz="1400" spc="5" dirty="0">
                <a:latin typeface="Times New Roman"/>
                <a:cs typeface="Times New Roman"/>
              </a:rPr>
              <a:t>để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spc="-5" dirty="0" err="1">
                <a:latin typeface="Times New Roman"/>
                <a:cs typeface="Times New Roman"/>
              </a:rPr>
              <a:t>đỡ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0" dirty="0" smtClean="0">
                <a:latin typeface="Times New Roman"/>
                <a:cs typeface="Times New Roman"/>
              </a:rPr>
              <a:t>ng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err="1" smtClean="0">
                <a:latin typeface="Times New Roman"/>
                <a:cs typeface="Times New Roman"/>
              </a:rPr>
              <a:t>ời</a:t>
            </a:r>
            <a:r>
              <a:rPr sz="1400" spc="-150" dirty="0" smtClean="0">
                <a:latin typeface="Times New Roman"/>
                <a:cs typeface="Times New Roman"/>
              </a:rPr>
              <a:t>  </a:t>
            </a:r>
            <a:r>
              <a:rPr sz="1400" dirty="0" err="1">
                <a:latin typeface="Times New Roman"/>
                <a:cs typeface="Times New Roman"/>
              </a:rPr>
              <a:t>bị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th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hoặc </a:t>
            </a:r>
            <a:r>
              <a:rPr sz="1400" spc="-5" dirty="0">
                <a:latin typeface="Times New Roman"/>
                <a:cs typeface="Times New Roman"/>
              </a:rPr>
              <a:t>báo cho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75" dirty="0" err="1" smtClean="0">
                <a:latin typeface="Times New Roman"/>
                <a:cs typeface="Times New Roman"/>
              </a:rPr>
              <a:t>ph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ơng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tiện </a:t>
            </a:r>
            <a:r>
              <a:rPr sz="1400" spc="-5" dirty="0">
                <a:latin typeface="Times New Roman"/>
                <a:cs typeface="Times New Roman"/>
              </a:rPr>
              <a:t>giao thông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khác.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ct val="1072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6.2.2- </a:t>
            </a:r>
            <a:r>
              <a:rPr sz="1400" spc="-5" dirty="0" err="1">
                <a:latin typeface="Times New Roman"/>
                <a:cs typeface="Times New Roman"/>
              </a:rPr>
              <a:t>Khi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trong </a:t>
            </a:r>
            <a:r>
              <a:rPr sz="1400" spc="5" dirty="0">
                <a:latin typeface="Times New Roman"/>
                <a:cs typeface="Times New Roman"/>
              </a:rPr>
              <a:t>vụ </a:t>
            </a:r>
            <a:r>
              <a:rPr sz="1400" spc="-5" dirty="0">
                <a:latin typeface="Times New Roman"/>
                <a:cs typeface="Times New Roman"/>
              </a:rPr>
              <a:t>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không </a:t>
            </a:r>
            <a:r>
              <a:rPr sz="1400" dirty="0">
                <a:latin typeface="Times New Roman"/>
                <a:cs typeface="Times New Roman"/>
              </a:rPr>
              <a:t>thể cử </a:t>
            </a:r>
            <a:r>
              <a:rPr sz="1400" spc="-5" dirty="0" err="1">
                <a:latin typeface="Times New Roman"/>
                <a:cs typeface="Times New Roman"/>
              </a:rPr>
              <a:t>động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ợc</a:t>
            </a:r>
            <a:r>
              <a:rPr sz="1400" spc="-9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thì </a:t>
            </a:r>
            <a:r>
              <a:rPr sz="1400" spc="5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giúp </a:t>
            </a:r>
            <a:r>
              <a:rPr sz="1400" spc="-140" dirty="0">
                <a:latin typeface="Times New Roman"/>
                <a:cs typeface="Times New Roman"/>
              </a:rPr>
              <a:t>đỡ 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 err="1">
                <a:latin typeface="Times New Roman"/>
                <a:cs typeface="Times New Roman"/>
              </a:rPr>
              <a:t>những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5" dirty="0">
                <a:latin typeface="Times New Roman"/>
                <a:cs typeface="Times New Roman"/>
              </a:rPr>
              <a:t>khác </a:t>
            </a:r>
            <a:r>
              <a:rPr sz="1400" dirty="0">
                <a:latin typeface="Times New Roman"/>
                <a:cs typeface="Times New Roman"/>
              </a:rPr>
              <a:t>đi </a:t>
            </a:r>
            <a:r>
              <a:rPr sz="1400" spc="-5" dirty="0">
                <a:latin typeface="Times New Roman"/>
                <a:cs typeface="Times New Roman"/>
              </a:rPr>
              <a:t>ngang </a:t>
            </a:r>
            <a:r>
              <a:rPr sz="1400" spc="10" dirty="0">
                <a:latin typeface="Times New Roman"/>
                <a:cs typeface="Times New Roman"/>
              </a:rPr>
              <a:t>qua </a:t>
            </a:r>
            <a:r>
              <a:rPr sz="1400" dirty="0">
                <a:latin typeface="Times New Roman"/>
                <a:cs typeface="Times New Roman"/>
              </a:rPr>
              <a:t>nơi </a:t>
            </a:r>
            <a:r>
              <a:rPr sz="1400" spc="5" dirty="0">
                <a:latin typeface="Times New Roman"/>
                <a:cs typeface="Times New Roman"/>
              </a:rPr>
              <a:t>xảy </a:t>
            </a:r>
            <a:r>
              <a:rPr sz="1400" dirty="0">
                <a:latin typeface="Times New Roman"/>
                <a:cs typeface="Times New Roman"/>
              </a:rPr>
              <a:t>ra tai nạn là thật sự </a:t>
            </a:r>
            <a:r>
              <a:rPr sz="1400" spc="-5" dirty="0">
                <a:latin typeface="Times New Roman"/>
                <a:cs typeface="Times New Roman"/>
              </a:rPr>
              <a:t>cần thiết. </a:t>
            </a:r>
            <a:r>
              <a:rPr sz="1400" spc="-150" dirty="0" smtClean="0">
                <a:latin typeface="Times New Roman"/>
                <a:cs typeface="Times New Roman"/>
              </a:rPr>
              <a:t>Ng</a:t>
            </a:r>
            <a:r>
              <a:rPr lang="vi-VN" sz="1400" spc="-150" dirty="0" smtClean="0">
                <a:latin typeface="Times New Roman"/>
                <a:cs typeface="Times New Roman"/>
              </a:rPr>
              <a:t>ư</a:t>
            </a:r>
            <a:r>
              <a:rPr sz="1400" spc="-150" dirty="0" err="1" smtClean="0">
                <a:latin typeface="Times New Roman"/>
                <a:cs typeface="Times New Roman"/>
              </a:rPr>
              <a:t>ời</a:t>
            </a:r>
            <a:r>
              <a:rPr sz="1400" spc="-150" dirty="0" smtClean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lái xe </a:t>
            </a:r>
            <a:r>
              <a:rPr sz="1400" spc="-5" dirty="0">
                <a:latin typeface="Times New Roman"/>
                <a:cs typeface="Times New Roman"/>
              </a:rPr>
              <a:t>ngang qua phải thông báo </a:t>
            </a:r>
            <a:r>
              <a:rPr sz="1400" spc="-10" dirty="0">
                <a:latin typeface="Times New Roman"/>
                <a:cs typeface="Times New Roman"/>
              </a:rPr>
              <a:t>cho </a:t>
            </a:r>
            <a:r>
              <a:rPr sz="1400" spc="-5" dirty="0">
                <a:latin typeface="Times New Roman"/>
                <a:cs typeface="Times New Roman"/>
              </a:rPr>
              <a:t>cảnh sát </a:t>
            </a:r>
            <a:r>
              <a:rPr sz="1400" dirty="0">
                <a:latin typeface="Times New Roman"/>
                <a:cs typeface="Times New Roman"/>
              </a:rPr>
              <a:t>để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sự </a:t>
            </a:r>
            <a:r>
              <a:rPr sz="1400" spc="-5" dirty="0">
                <a:latin typeface="Times New Roman"/>
                <a:cs typeface="Times New Roman"/>
              </a:rPr>
              <a:t>sơ </a:t>
            </a:r>
            <a:r>
              <a:rPr sz="1400" dirty="0">
                <a:latin typeface="Times New Roman"/>
                <a:cs typeface="Times New Roman"/>
              </a:rPr>
              <a:t>cứu khẩn </a:t>
            </a:r>
            <a:r>
              <a:rPr sz="1400" spc="-5" dirty="0">
                <a:latin typeface="Times New Roman"/>
                <a:cs typeface="Times New Roman"/>
              </a:rPr>
              <a:t>cấp và dừng hoạt  động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động </a:t>
            </a:r>
            <a:r>
              <a:rPr sz="1400" dirty="0">
                <a:latin typeface="Times New Roman"/>
                <a:cs typeface="Times New Roman"/>
              </a:rPr>
              <a:t>cơ (tắt động </a:t>
            </a:r>
            <a:r>
              <a:rPr sz="1400" spc="-5" dirty="0">
                <a:latin typeface="Times New Roman"/>
                <a:cs typeface="Times New Roman"/>
              </a:rPr>
              <a:t>cơ) </a:t>
            </a:r>
            <a:r>
              <a:rPr sz="1400" dirty="0">
                <a:latin typeface="Times New Roman"/>
                <a:cs typeface="Times New Roman"/>
              </a:rPr>
              <a:t>nhằm tránh xảy ra hỏa </a:t>
            </a:r>
            <a:r>
              <a:rPr sz="1400" spc="-5" dirty="0">
                <a:latin typeface="Times New Roman"/>
                <a:cs typeface="Times New Roman"/>
              </a:rPr>
              <a:t>hoạn. </a:t>
            </a:r>
            <a:r>
              <a:rPr sz="1400" dirty="0">
                <a:latin typeface="Times New Roman"/>
                <a:cs typeface="Times New Roman"/>
              </a:rPr>
              <a:t>Nếu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dấu hiệu </a:t>
            </a:r>
            <a:r>
              <a:rPr sz="1400" spc="-10" dirty="0">
                <a:latin typeface="Times New Roman"/>
                <a:cs typeface="Times New Roman"/>
              </a:rPr>
              <a:t>nguy  </a:t>
            </a:r>
            <a:r>
              <a:rPr sz="1400" spc="-5" dirty="0">
                <a:latin typeface="Times New Roman"/>
                <a:cs typeface="Times New Roman"/>
              </a:rPr>
              <a:t>hiểm, </a:t>
            </a:r>
            <a:r>
              <a:rPr sz="1400" dirty="0">
                <a:latin typeface="Times New Roman"/>
                <a:cs typeface="Times New Roman"/>
              </a:rPr>
              <a:t>có </a:t>
            </a:r>
            <a:r>
              <a:rPr sz="1400" spc="5" dirty="0">
                <a:latin typeface="Times New Roman"/>
                <a:cs typeface="Times New Roman"/>
              </a:rPr>
              <a:t>thể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dirty="0">
                <a:latin typeface="Times New Roman"/>
                <a:cs typeface="Times New Roman"/>
              </a:rPr>
              <a:t>hỏa </a:t>
            </a:r>
            <a:r>
              <a:rPr sz="1400" dirty="0" err="1">
                <a:latin typeface="Times New Roman"/>
                <a:cs typeface="Times New Roman"/>
              </a:rPr>
              <a:t>hoạn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40" dirty="0" err="1" smtClean="0">
                <a:latin typeface="Times New Roman"/>
                <a:cs typeface="Times New Roman"/>
              </a:rPr>
              <a:t>nh</a:t>
            </a:r>
            <a:r>
              <a:rPr lang="vi-VN" sz="1400" spc="-140" dirty="0" smtClean="0">
                <a:latin typeface="Times New Roman"/>
                <a:cs typeface="Times New Roman"/>
              </a:rPr>
              <a:t>ư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là </a:t>
            </a:r>
            <a:r>
              <a:rPr sz="1400" dirty="0">
                <a:latin typeface="Times New Roman"/>
                <a:cs typeface="Times New Roman"/>
              </a:rPr>
              <a:t>rò </a:t>
            </a:r>
            <a:r>
              <a:rPr sz="1400" spc="-5" dirty="0">
                <a:latin typeface="Times New Roman"/>
                <a:cs typeface="Times New Roman"/>
              </a:rPr>
              <a:t>rỉ xăng </a:t>
            </a:r>
            <a:r>
              <a:rPr sz="1400" spc="5" dirty="0">
                <a:latin typeface="Times New Roman"/>
                <a:cs typeface="Times New Roman"/>
              </a:rPr>
              <a:t>từ </a:t>
            </a:r>
            <a:r>
              <a:rPr sz="1400" dirty="0">
                <a:latin typeface="Times New Roman"/>
                <a:cs typeface="Times New Roman"/>
              </a:rPr>
              <a:t>xe ra, </a:t>
            </a:r>
            <a:r>
              <a:rPr sz="1400" spc="-10" dirty="0">
                <a:latin typeface="Times New Roman"/>
                <a:cs typeface="Times New Roman"/>
              </a:rPr>
              <a:t>thì </a:t>
            </a:r>
            <a:r>
              <a:rPr sz="1400" dirty="0">
                <a:latin typeface="Times New Roman"/>
                <a:cs typeface="Times New Roman"/>
              </a:rPr>
              <a:t>phải ngay </a:t>
            </a:r>
            <a:r>
              <a:rPr sz="1400" spc="5" dirty="0">
                <a:latin typeface="Times New Roman"/>
                <a:cs typeface="Times New Roman"/>
              </a:rPr>
              <a:t>lập </a:t>
            </a:r>
            <a:r>
              <a:rPr sz="1400" dirty="0">
                <a:latin typeface="Times New Roman"/>
                <a:cs typeface="Times New Roman"/>
              </a:rPr>
              <a:t>tức giải </a:t>
            </a:r>
            <a:r>
              <a:rPr sz="1400" spc="-45" dirty="0" err="1">
                <a:latin typeface="Times New Roman"/>
                <a:cs typeface="Times New Roman"/>
              </a:rPr>
              <a:t>cứu</a:t>
            </a:r>
            <a:r>
              <a:rPr sz="1400" spc="-45" dirty="0">
                <a:latin typeface="Times New Roman"/>
                <a:cs typeface="Times New Roman"/>
              </a:rPr>
              <a:t>  </a:t>
            </a:r>
            <a:r>
              <a:rPr sz="1400" spc="-75" dirty="0" smtClean="0">
                <a:latin typeface="Times New Roman"/>
                <a:cs typeface="Times New Roman"/>
              </a:rPr>
              <a:t>ng</a:t>
            </a:r>
            <a:r>
              <a:rPr lang="vi-VN" sz="1400" spc="-75" dirty="0" smtClean="0">
                <a:latin typeface="Times New Roman"/>
                <a:cs typeface="Times New Roman"/>
              </a:rPr>
              <a:t>ư</a:t>
            </a:r>
            <a:r>
              <a:rPr sz="1400" spc="-75" dirty="0" err="1" smtClean="0">
                <a:latin typeface="Times New Roman"/>
                <a:cs typeface="Times New Roman"/>
              </a:rPr>
              <a:t>ời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bị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th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ơng</a:t>
            </a:r>
            <a:r>
              <a:rPr sz="1400" spc="-7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324485" algn="just">
              <a:lnSpc>
                <a:spcPct val="107100"/>
              </a:lnSpc>
              <a:spcBef>
                <a:spcPts val="600"/>
              </a:spcBef>
            </a:pPr>
            <a:r>
              <a:rPr sz="1400" spc="-5" dirty="0">
                <a:latin typeface="Times New Roman"/>
                <a:cs typeface="Times New Roman"/>
              </a:rPr>
              <a:t>6.2.3- Nếu </a:t>
            </a:r>
            <a:r>
              <a:rPr sz="1400" dirty="0">
                <a:latin typeface="Times New Roman"/>
                <a:cs typeface="Times New Roman"/>
              </a:rPr>
              <a:t>chiếc xe </a:t>
            </a:r>
            <a:r>
              <a:rPr sz="1400" spc="-5" dirty="0">
                <a:latin typeface="Times New Roman"/>
                <a:cs typeface="Times New Roman"/>
              </a:rPr>
              <a:t>liên quan </a:t>
            </a:r>
            <a:r>
              <a:rPr sz="1400" spc="5" dirty="0">
                <a:latin typeface="Times New Roman"/>
                <a:cs typeface="Times New Roman"/>
              </a:rPr>
              <a:t>đến </a:t>
            </a:r>
            <a:r>
              <a:rPr sz="1400" spc="-5" dirty="0">
                <a:latin typeface="Times New Roman"/>
                <a:cs typeface="Times New Roman"/>
              </a:rPr>
              <a:t>vụ tai </a:t>
            </a:r>
            <a:r>
              <a:rPr sz="1400" dirty="0">
                <a:latin typeface="Times New Roman"/>
                <a:cs typeface="Times New Roman"/>
              </a:rPr>
              <a:t>nạn </a:t>
            </a:r>
            <a:r>
              <a:rPr sz="1400" spc="-5" dirty="0">
                <a:latin typeface="Times New Roman"/>
                <a:cs typeface="Times New Roman"/>
              </a:rPr>
              <a:t>bỏ trốn, ngay </a:t>
            </a:r>
            <a:r>
              <a:rPr sz="1400" spc="5" dirty="0">
                <a:latin typeface="Times New Roman"/>
                <a:cs typeface="Times New Roman"/>
              </a:rPr>
              <a:t>lập </a:t>
            </a:r>
            <a:r>
              <a:rPr sz="1400" spc="-5" dirty="0">
                <a:latin typeface="Times New Roman"/>
                <a:cs typeface="Times New Roman"/>
              </a:rPr>
              <a:t>tức </a:t>
            </a:r>
            <a:r>
              <a:rPr sz="1400" dirty="0">
                <a:latin typeface="Times New Roman"/>
                <a:cs typeface="Times New Roman"/>
              </a:rPr>
              <a:t>phải </a:t>
            </a:r>
            <a:r>
              <a:rPr sz="1400" spc="-5" dirty="0">
                <a:latin typeface="Times New Roman"/>
                <a:cs typeface="Times New Roman"/>
              </a:rPr>
              <a:t>ghi </a:t>
            </a:r>
            <a:r>
              <a:rPr sz="1400" dirty="0">
                <a:latin typeface="Times New Roman"/>
                <a:cs typeface="Times New Roman"/>
              </a:rPr>
              <a:t>nhớ </a:t>
            </a:r>
            <a:r>
              <a:rPr sz="1400" spc="-5" dirty="0">
                <a:latin typeface="Times New Roman"/>
                <a:cs typeface="Times New Roman"/>
              </a:rPr>
              <a:t>lại  </a:t>
            </a:r>
            <a:r>
              <a:rPr sz="1400" dirty="0">
                <a:latin typeface="Times New Roman"/>
                <a:cs typeface="Times New Roman"/>
              </a:rPr>
              <a:t>biển </a:t>
            </a:r>
            <a:r>
              <a:rPr sz="1400" spc="-5" dirty="0">
                <a:latin typeface="Times New Roman"/>
                <a:cs typeface="Times New Roman"/>
              </a:rPr>
              <a:t>số </a:t>
            </a:r>
            <a:r>
              <a:rPr sz="1400" dirty="0">
                <a:latin typeface="Times New Roman"/>
                <a:cs typeface="Times New Roman"/>
              </a:rPr>
              <a:t>xe, dạng xe, </a:t>
            </a:r>
            <a:r>
              <a:rPr sz="1400" spc="-5" dirty="0">
                <a:latin typeface="Times New Roman"/>
                <a:cs typeface="Times New Roman"/>
              </a:rPr>
              <a:t>màu </a:t>
            </a:r>
            <a:r>
              <a:rPr sz="1400" spc="5" dirty="0">
                <a:latin typeface="Times New Roman"/>
                <a:cs typeface="Times New Roman"/>
              </a:rPr>
              <a:t>sắc </a:t>
            </a:r>
            <a:r>
              <a:rPr sz="1400" spc="-5" dirty="0">
                <a:latin typeface="Times New Roman"/>
                <a:cs typeface="Times New Roman"/>
              </a:rPr>
              <a:t>và những </a:t>
            </a:r>
            <a:r>
              <a:rPr sz="1400" dirty="0">
                <a:latin typeface="Times New Roman"/>
                <a:cs typeface="Times New Roman"/>
              </a:rPr>
              <a:t>đặc điểm khác của xe và </a:t>
            </a:r>
            <a:r>
              <a:rPr sz="1400" spc="-5" dirty="0">
                <a:latin typeface="Times New Roman"/>
                <a:cs typeface="Times New Roman"/>
              </a:rPr>
              <a:t>phải báo ngay cho  cảnh sát, sau </a:t>
            </a:r>
            <a:r>
              <a:rPr sz="1400" dirty="0">
                <a:latin typeface="Times New Roman"/>
                <a:cs typeface="Times New Roman"/>
              </a:rPr>
              <a:t>đó </a:t>
            </a:r>
            <a:r>
              <a:rPr sz="1400" spc="-5" dirty="0">
                <a:latin typeface="Times New Roman"/>
                <a:cs typeface="Times New Roman"/>
              </a:rPr>
              <a:t>chăm </a:t>
            </a:r>
            <a:r>
              <a:rPr sz="1400" dirty="0">
                <a:latin typeface="Times New Roman"/>
                <a:cs typeface="Times New Roman"/>
              </a:rPr>
              <a:t>sóc </a:t>
            </a:r>
            <a:r>
              <a:rPr sz="1400" dirty="0" err="1">
                <a:latin typeface="Times New Roman"/>
                <a:cs typeface="Times New Roman"/>
              </a:rPr>
              <a:t>những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ng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ời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dirty="0" err="1">
                <a:latin typeface="Times New Roman"/>
                <a:cs typeface="Times New Roman"/>
              </a:rPr>
              <a:t>bị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65" dirty="0" err="1" smtClean="0">
                <a:latin typeface="Times New Roman"/>
                <a:cs typeface="Times New Roman"/>
              </a:rPr>
              <a:t>th</a:t>
            </a:r>
            <a:r>
              <a:rPr lang="vi-VN" sz="1400" spc="-65" dirty="0" smtClean="0">
                <a:latin typeface="Times New Roman"/>
                <a:cs typeface="Times New Roman"/>
              </a:rPr>
              <a:t>ư</a:t>
            </a:r>
            <a:r>
              <a:rPr sz="1400" spc="-65" dirty="0" err="1" smtClean="0">
                <a:latin typeface="Times New Roman"/>
                <a:cs typeface="Times New Roman"/>
              </a:rPr>
              <a:t>ơng</a:t>
            </a:r>
            <a:r>
              <a:rPr sz="1400" spc="-65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/>
              <a:t>65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02004" y="448157"/>
            <a:ext cx="6245860" cy="803402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131060">
              <a:lnSpc>
                <a:spcPct val="100000"/>
              </a:lnSpc>
              <a:spcBef>
                <a:spcPts val="615"/>
              </a:spcBef>
            </a:pPr>
            <a:r>
              <a:rPr sz="1400" b="1" spc="-5" dirty="0">
                <a:latin typeface="Times New Roman"/>
                <a:cs typeface="Times New Roman"/>
              </a:rPr>
              <a:t>TÀI </a:t>
            </a:r>
            <a:r>
              <a:rPr sz="1400" b="1" dirty="0">
                <a:latin typeface="Times New Roman"/>
                <a:cs typeface="Times New Roman"/>
              </a:rPr>
              <a:t>LIỆU THAM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KHẢO</a:t>
            </a:r>
            <a:endParaRPr sz="1400" dirty="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515"/>
              </a:spcBef>
              <a:buAutoNum type="arabicPeriod"/>
              <a:tabLst>
                <a:tab pos="191135" algn="l"/>
              </a:tabLst>
            </a:pPr>
            <a:r>
              <a:rPr sz="1400" spc="-5" dirty="0">
                <a:latin typeface="Times New Roman"/>
                <a:cs typeface="Times New Roman"/>
              </a:rPr>
              <a:t>Luật Giao </a:t>
            </a: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5" dirty="0" smtClean="0">
                <a:latin typeface="Times New Roman"/>
                <a:cs typeface="Times New Roman"/>
              </a:rPr>
              <a:t>đ</a:t>
            </a:r>
            <a:r>
              <a:rPr lang="vi-VN" sz="1400" spc="-85" dirty="0" smtClean="0">
                <a:latin typeface="Times New Roman"/>
                <a:cs typeface="Times New Roman"/>
              </a:rPr>
              <a:t>ư</a:t>
            </a:r>
            <a:r>
              <a:rPr sz="1400" spc="-85" dirty="0" err="1" smtClean="0">
                <a:latin typeface="Times New Roman"/>
                <a:cs typeface="Times New Roman"/>
              </a:rPr>
              <a:t>ờng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 số 21/2008/L-CTN </a:t>
            </a:r>
            <a:r>
              <a:rPr sz="1400" dirty="0">
                <a:latin typeface="Times New Roman"/>
                <a:cs typeface="Times New Roman"/>
              </a:rPr>
              <a:t>ngày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28/11/2008.</a:t>
            </a:r>
            <a:endParaRPr sz="1400" dirty="0">
              <a:latin typeface="Times New Roman"/>
              <a:cs typeface="Times New Roman"/>
            </a:endParaRPr>
          </a:p>
          <a:p>
            <a:pPr marL="2114550">
              <a:lnSpc>
                <a:spcPct val="100000"/>
              </a:lnSpc>
              <a:spcBef>
                <a:spcPts val="520"/>
              </a:spcBef>
            </a:pPr>
            <a:r>
              <a:rPr sz="1400" spc="-5" dirty="0">
                <a:latin typeface="Times New Roman"/>
                <a:cs typeface="Times New Roman"/>
              </a:rPr>
              <a:t>Nhà </a:t>
            </a:r>
            <a:r>
              <a:rPr sz="1400" dirty="0">
                <a:latin typeface="Times New Roman"/>
                <a:cs typeface="Times New Roman"/>
              </a:rPr>
              <a:t>xuất </a:t>
            </a:r>
            <a:r>
              <a:rPr sz="1400" spc="-5" dirty="0">
                <a:latin typeface="Times New Roman"/>
                <a:cs typeface="Times New Roman"/>
              </a:rPr>
              <a:t>bản Giao thông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2008</a:t>
            </a:r>
            <a:endParaRPr sz="1400" dirty="0">
              <a:latin typeface="Times New Roman"/>
              <a:cs typeface="Times New Roman"/>
            </a:endParaRPr>
          </a:p>
          <a:p>
            <a:pPr marL="12700" marR="8890">
              <a:lnSpc>
                <a:spcPts val="1600"/>
              </a:lnSpc>
              <a:spcBef>
                <a:spcPts val="645"/>
              </a:spcBef>
              <a:buAutoNum type="arabicPeriod" startAt="2"/>
              <a:tabLst>
                <a:tab pos="203200" algn="l"/>
              </a:tabLst>
            </a:pPr>
            <a:r>
              <a:rPr sz="1400" spc="-5" dirty="0">
                <a:latin typeface="Times New Roman"/>
                <a:cs typeface="Times New Roman"/>
              </a:rPr>
              <a:t>Luật Lao động </a:t>
            </a:r>
            <a:r>
              <a:rPr sz="1400" dirty="0" err="1">
                <a:latin typeface="Times New Roman"/>
                <a:cs typeface="Times New Roman"/>
              </a:rPr>
              <a:t>đã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5" dirty="0" smtClean="0">
                <a:latin typeface="Times New Roman"/>
                <a:cs typeface="Times New Roman"/>
              </a:rPr>
              <a:t>đ</a:t>
            </a:r>
            <a:r>
              <a:rPr lang="vi-VN" sz="1400" spc="-105" dirty="0" smtClean="0">
                <a:latin typeface="Times New Roman"/>
                <a:cs typeface="Times New Roman"/>
              </a:rPr>
              <a:t>ư</a:t>
            </a:r>
            <a:r>
              <a:rPr sz="1400" spc="-105" dirty="0" err="1" smtClean="0">
                <a:latin typeface="Times New Roman"/>
                <a:cs typeface="Times New Roman"/>
              </a:rPr>
              <a:t>ợc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Quốc </a:t>
            </a:r>
            <a:r>
              <a:rPr sz="1400" dirty="0">
                <a:latin typeface="Times New Roman"/>
                <a:cs typeface="Times New Roman"/>
              </a:rPr>
              <a:t>hội </a:t>
            </a:r>
            <a:r>
              <a:rPr sz="1400" spc="-5" dirty="0">
                <a:latin typeface="Times New Roman"/>
                <a:cs typeface="Times New Roman"/>
              </a:rPr>
              <a:t>khóa </a:t>
            </a:r>
            <a:r>
              <a:rPr sz="1400" dirty="0">
                <a:latin typeface="Times New Roman"/>
                <a:cs typeface="Times New Roman"/>
              </a:rPr>
              <a:t>IX </a:t>
            </a:r>
            <a:r>
              <a:rPr sz="1400" spc="5" dirty="0">
                <a:latin typeface="Times New Roman"/>
                <a:cs typeface="Times New Roman"/>
              </a:rPr>
              <a:t>kỳ họp </a:t>
            </a:r>
            <a:r>
              <a:rPr sz="1400" dirty="0">
                <a:latin typeface="Times New Roman"/>
                <a:cs typeface="Times New Roman"/>
              </a:rPr>
              <a:t>thứ 5 </a:t>
            </a:r>
            <a:r>
              <a:rPr sz="1400" spc="-5" dirty="0">
                <a:latin typeface="Times New Roman"/>
                <a:cs typeface="Times New Roman"/>
              </a:rPr>
              <a:t>thông qua ngày </a:t>
            </a:r>
            <a:r>
              <a:rPr sz="1400" spc="-15" dirty="0">
                <a:latin typeface="Times New Roman"/>
                <a:cs typeface="Times New Roman"/>
              </a:rPr>
              <a:t>23/6/1994  </a:t>
            </a:r>
            <a:r>
              <a:rPr sz="1400" dirty="0">
                <a:latin typeface="Times New Roman"/>
                <a:cs typeface="Times New Roman"/>
              </a:rPr>
              <a:t>và các </a:t>
            </a:r>
            <a:r>
              <a:rPr sz="1400" spc="-10" dirty="0" err="1">
                <a:latin typeface="Times New Roman"/>
                <a:cs typeface="Times New Roman"/>
              </a:rPr>
              <a:t>Thông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00" dirty="0" smtClean="0">
                <a:latin typeface="Times New Roman"/>
                <a:cs typeface="Times New Roman"/>
              </a:rPr>
              <a:t>t</a:t>
            </a:r>
            <a:r>
              <a:rPr lang="vi-VN" sz="1400" spc="-200" dirty="0" smtClean="0">
                <a:latin typeface="Times New Roman"/>
                <a:cs typeface="Times New Roman"/>
              </a:rPr>
              <a:t>ư</a:t>
            </a:r>
            <a:r>
              <a:rPr sz="1400" spc="-200" dirty="0" smtClean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h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ớng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dẫn </a:t>
            </a:r>
            <a:r>
              <a:rPr sz="1400" spc="-5" dirty="0">
                <a:latin typeface="Times New Roman"/>
                <a:cs typeface="Times New Roman"/>
              </a:rPr>
              <a:t>bổ sung, </a:t>
            </a:r>
            <a:r>
              <a:rPr sz="1400" spc="-10" dirty="0">
                <a:latin typeface="Times New Roman"/>
                <a:cs typeface="Times New Roman"/>
              </a:rPr>
              <a:t>có </a:t>
            </a:r>
            <a:r>
              <a:rPr sz="1400" spc="-5" dirty="0">
                <a:latin typeface="Times New Roman"/>
                <a:cs typeface="Times New Roman"/>
              </a:rPr>
              <a:t>giá </a:t>
            </a:r>
            <a:r>
              <a:rPr sz="1400" dirty="0">
                <a:latin typeface="Times New Roman"/>
                <a:cs typeface="Times New Roman"/>
              </a:rPr>
              <a:t>trị thực hiện từ </a:t>
            </a:r>
            <a:r>
              <a:rPr sz="1400" spc="-5" dirty="0">
                <a:latin typeface="Times New Roman"/>
                <a:cs typeface="Times New Roman"/>
              </a:rPr>
              <a:t>ngày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01/7/2010.</a:t>
            </a:r>
            <a:endParaRPr sz="1400" dirty="0">
              <a:latin typeface="Times New Roman"/>
              <a:cs typeface="Times New Roman"/>
            </a:endParaRPr>
          </a:p>
          <a:p>
            <a:pPr marL="12700" marR="8255">
              <a:lnSpc>
                <a:spcPts val="1610"/>
              </a:lnSpc>
              <a:spcBef>
                <a:spcPts val="585"/>
              </a:spcBef>
              <a:buAutoNum type="arabicPeriod" startAt="2"/>
              <a:tabLst>
                <a:tab pos="194310" algn="l"/>
              </a:tabLst>
            </a:pPr>
            <a:r>
              <a:rPr sz="1400" spc="-5" dirty="0">
                <a:latin typeface="Times New Roman"/>
                <a:cs typeface="Times New Roman"/>
              </a:rPr>
              <a:t>Nghị định số 95/2009/NĐ-CP ngày 30/10/2009 </a:t>
            </a:r>
            <a:r>
              <a:rPr sz="1400" spc="5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Chính </a:t>
            </a:r>
            <a:r>
              <a:rPr sz="1400" dirty="0">
                <a:latin typeface="Times New Roman"/>
                <a:cs typeface="Times New Roman"/>
              </a:rPr>
              <a:t>phủ về </a:t>
            </a:r>
            <a:r>
              <a:rPr sz="1400" spc="-5" dirty="0">
                <a:latin typeface="Times New Roman"/>
                <a:cs typeface="Times New Roman"/>
              </a:rPr>
              <a:t>quy </a:t>
            </a:r>
            <a:r>
              <a:rPr sz="1400" spc="5" dirty="0">
                <a:latin typeface="Times New Roman"/>
                <a:cs typeface="Times New Roman"/>
              </a:rPr>
              <a:t>định </a:t>
            </a:r>
            <a:r>
              <a:rPr sz="1400" spc="-5" dirty="0">
                <a:latin typeface="Times New Roman"/>
                <a:cs typeface="Times New Roman"/>
              </a:rPr>
              <a:t>niên </a:t>
            </a:r>
            <a:r>
              <a:rPr sz="1400" dirty="0">
                <a:latin typeface="Times New Roman"/>
                <a:cs typeface="Times New Roman"/>
              </a:rPr>
              <a:t>hạn  sử </a:t>
            </a:r>
            <a:r>
              <a:rPr sz="1400" spc="-5" dirty="0">
                <a:latin typeface="Times New Roman"/>
                <a:cs typeface="Times New Roman"/>
              </a:rPr>
              <a:t>dụng đối với xe </a:t>
            </a:r>
            <a:r>
              <a:rPr sz="1400" dirty="0">
                <a:latin typeface="Times New Roman"/>
                <a:cs typeface="Times New Roman"/>
              </a:rPr>
              <a:t>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chở </a:t>
            </a:r>
            <a:r>
              <a:rPr sz="1400" spc="-5" dirty="0">
                <a:latin typeface="Times New Roman"/>
                <a:cs typeface="Times New Roman"/>
              </a:rPr>
              <a:t>hàng </a:t>
            </a:r>
            <a:r>
              <a:rPr sz="1400" dirty="0">
                <a:latin typeface="Times New Roman"/>
                <a:cs typeface="Times New Roman"/>
              </a:rPr>
              <a:t>và 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 err="1">
                <a:latin typeface="Times New Roman"/>
                <a:cs typeface="Times New Roman"/>
              </a:rPr>
              <a:t>chở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60" dirty="0" smtClean="0">
                <a:latin typeface="Times New Roman"/>
                <a:cs typeface="Times New Roman"/>
              </a:rPr>
              <a:t>ng</a:t>
            </a:r>
            <a:r>
              <a:rPr lang="vi-VN" sz="1400" spc="-60" dirty="0" smtClean="0">
                <a:latin typeface="Times New Roman"/>
                <a:cs typeface="Times New Roman"/>
              </a:rPr>
              <a:t>ư</a:t>
            </a:r>
            <a:r>
              <a:rPr sz="1400" spc="-60" dirty="0" err="1" smtClean="0">
                <a:latin typeface="Times New Roman"/>
                <a:cs typeface="Times New Roman"/>
              </a:rPr>
              <a:t>ời</a:t>
            </a:r>
            <a:r>
              <a:rPr sz="1400" spc="-6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2700" marR="6985">
              <a:lnSpc>
                <a:spcPts val="1600"/>
              </a:lnSpc>
              <a:spcBef>
                <a:spcPts val="590"/>
              </a:spcBef>
              <a:buAutoNum type="arabicPeriod" startAt="2"/>
              <a:tabLst>
                <a:tab pos="215265" algn="l"/>
              </a:tabLst>
            </a:pPr>
            <a:r>
              <a:rPr sz="1400" spc="-5" dirty="0">
                <a:latin typeface="Times New Roman"/>
                <a:cs typeface="Times New Roman"/>
              </a:rPr>
              <a:t>Nghị định số 91/2009/NĐ-CP ngày 21/10/2009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Chính </a:t>
            </a:r>
            <a:r>
              <a:rPr sz="1400" dirty="0">
                <a:latin typeface="Times New Roman"/>
                <a:cs typeface="Times New Roman"/>
              </a:rPr>
              <a:t>phủ </a:t>
            </a:r>
            <a:r>
              <a:rPr sz="1400" spc="-5" dirty="0">
                <a:latin typeface="Times New Roman"/>
                <a:cs typeface="Times New Roman"/>
              </a:rPr>
              <a:t>về kinh doanh và  </a:t>
            </a:r>
            <a:r>
              <a:rPr sz="1400" dirty="0">
                <a:latin typeface="Times New Roman"/>
                <a:cs typeface="Times New Roman"/>
              </a:rPr>
              <a:t>điều </a:t>
            </a:r>
            <a:r>
              <a:rPr sz="1400" spc="-5" dirty="0">
                <a:latin typeface="Times New Roman"/>
                <a:cs typeface="Times New Roman"/>
              </a:rPr>
              <a:t>kiện kinh doanh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bằng </a:t>
            </a:r>
            <a:r>
              <a:rPr sz="1400" dirty="0">
                <a:latin typeface="Times New Roman"/>
                <a:cs typeface="Times New Roman"/>
              </a:rPr>
              <a:t>ô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</a:t>
            </a:r>
          </a:p>
          <a:p>
            <a:pPr marL="12700" marR="5080">
              <a:lnSpc>
                <a:spcPts val="1600"/>
              </a:lnSpc>
              <a:spcBef>
                <a:spcPts val="605"/>
              </a:spcBef>
            </a:pPr>
            <a:r>
              <a:rPr sz="1400" spc="-5" dirty="0">
                <a:latin typeface="Times New Roman"/>
                <a:cs typeface="Times New Roman"/>
              </a:rPr>
              <a:t>Nghị định </a:t>
            </a:r>
            <a:r>
              <a:rPr sz="1400" dirty="0">
                <a:latin typeface="Times New Roman"/>
                <a:cs typeface="Times New Roman"/>
              </a:rPr>
              <a:t>số </a:t>
            </a:r>
            <a:r>
              <a:rPr sz="1400" spc="-5" dirty="0">
                <a:latin typeface="Times New Roman"/>
                <a:cs typeface="Times New Roman"/>
              </a:rPr>
              <a:t>65/2016/NĐ-CP ngày 01/07/2016 </a:t>
            </a:r>
            <a:r>
              <a:rPr sz="1400" dirty="0">
                <a:latin typeface="Times New Roman"/>
                <a:cs typeface="Times New Roman"/>
              </a:rPr>
              <a:t>của </a:t>
            </a:r>
            <a:r>
              <a:rPr sz="1400" spc="-5" dirty="0">
                <a:latin typeface="Times New Roman"/>
                <a:cs typeface="Times New Roman"/>
              </a:rPr>
              <a:t>Chính phủ </a:t>
            </a:r>
            <a:r>
              <a:rPr sz="1400" dirty="0">
                <a:latin typeface="Times New Roman"/>
                <a:cs typeface="Times New Roman"/>
              </a:rPr>
              <a:t>quy định </a:t>
            </a:r>
            <a:r>
              <a:rPr sz="1400" spc="5" dirty="0">
                <a:latin typeface="Times New Roman"/>
                <a:cs typeface="Times New Roman"/>
              </a:rPr>
              <a:t>về </a:t>
            </a:r>
            <a:r>
              <a:rPr sz="1400" dirty="0">
                <a:latin typeface="Times New Roman"/>
                <a:cs typeface="Times New Roman"/>
              </a:rPr>
              <a:t>điều kiện  </a:t>
            </a:r>
            <a:r>
              <a:rPr sz="1400" spc="-5" dirty="0">
                <a:latin typeface="Times New Roman"/>
                <a:cs typeface="Times New Roman"/>
              </a:rPr>
              <a:t>kinh doanh </a:t>
            </a:r>
            <a:r>
              <a:rPr sz="1400" dirty="0">
                <a:latin typeface="Times New Roman"/>
                <a:cs typeface="Times New Roman"/>
              </a:rPr>
              <a:t>dịch vụ </a:t>
            </a:r>
            <a:r>
              <a:rPr sz="1400" spc="-5" dirty="0">
                <a:latin typeface="Times New Roman"/>
                <a:cs typeface="Times New Roman"/>
              </a:rPr>
              <a:t>đào tạo </a:t>
            </a:r>
            <a:r>
              <a:rPr sz="1400" dirty="0">
                <a:latin typeface="Times New Roman"/>
                <a:cs typeface="Times New Roman"/>
              </a:rPr>
              <a:t>lái xe ô </a:t>
            </a:r>
            <a:r>
              <a:rPr sz="1400" spc="-5" dirty="0">
                <a:latin typeface="Times New Roman"/>
                <a:cs typeface="Times New Roman"/>
              </a:rPr>
              <a:t>tô </a:t>
            </a:r>
            <a:r>
              <a:rPr sz="1400" dirty="0">
                <a:latin typeface="Times New Roman"/>
                <a:cs typeface="Times New Roman"/>
              </a:rPr>
              <a:t>và </a:t>
            </a:r>
            <a:r>
              <a:rPr sz="1400" spc="-5" dirty="0">
                <a:latin typeface="Times New Roman"/>
                <a:cs typeface="Times New Roman"/>
              </a:rPr>
              <a:t>kinh doanh dịch vụ sát hạch lái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xe.</a:t>
            </a:r>
            <a:endParaRPr sz="1400" dirty="0">
              <a:latin typeface="Times New Roman"/>
              <a:cs typeface="Times New Roman"/>
            </a:endParaRPr>
          </a:p>
          <a:p>
            <a:pPr marL="12700" marR="6985">
              <a:lnSpc>
                <a:spcPts val="1610"/>
              </a:lnSpc>
              <a:spcBef>
                <a:spcPts val="590"/>
              </a:spcBef>
              <a:buAutoNum type="arabicPeriod" startAt="5"/>
              <a:tabLst>
                <a:tab pos="201930" algn="l"/>
              </a:tabLst>
            </a:pPr>
            <a:r>
              <a:rPr sz="1400" spc="-5" dirty="0" err="1">
                <a:latin typeface="Times New Roman"/>
                <a:cs typeface="Times New Roman"/>
              </a:rPr>
              <a:t>Thông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15" dirty="0" smtClean="0">
                <a:latin typeface="Times New Roman"/>
                <a:cs typeface="Times New Roman"/>
              </a:rPr>
              <a:t>t</a:t>
            </a:r>
            <a:r>
              <a:rPr lang="vi-VN" sz="1400" spc="-215" dirty="0" smtClean="0">
                <a:latin typeface="Times New Roman"/>
                <a:cs typeface="Times New Roman"/>
              </a:rPr>
              <a:t>ư</a:t>
            </a:r>
            <a:r>
              <a:rPr sz="1400" spc="-215" dirty="0" smtClean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số </a:t>
            </a:r>
            <a:r>
              <a:rPr sz="1400" spc="-5" dirty="0">
                <a:latin typeface="Times New Roman"/>
                <a:cs typeface="Times New Roman"/>
              </a:rPr>
              <a:t>12/2017/TT-BGTVT </a:t>
            </a:r>
            <a:r>
              <a:rPr sz="1400" dirty="0">
                <a:latin typeface="Times New Roman"/>
                <a:cs typeface="Times New Roman"/>
              </a:rPr>
              <a:t>ngày </a:t>
            </a:r>
            <a:r>
              <a:rPr sz="1400" spc="-5" dirty="0">
                <a:latin typeface="Times New Roman"/>
                <a:cs typeface="Times New Roman"/>
              </a:rPr>
              <a:t>15/04/2017 của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spc="-25" dirty="0">
                <a:latin typeface="Times New Roman"/>
                <a:cs typeface="Times New Roman"/>
              </a:rPr>
              <a:t>Quy  </a:t>
            </a:r>
            <a:r>
              <a:rPr sz="1400" spc="-5" dirty="0">
                <a:latin typeface="Times New Roman"/>
                <a:cs typeface="Times New Roman"/>
              </a:rPr>
              <a:t>định </a:t>
            </a:r>
            <a:r>
              <a:rPr sz="1400" dirty="0">
                <a:latin typeface="Times New Roman"/>
                <a:cs typeface="Times New Roman"/>
              </a:rPr>
              <a:t>về </a:t>
            </a:r>
            <a:r>
              <a:rPr sz="1400" spc="-5" dirty="0">
                <a:latin typeface="Times New Roman"/>
                <a:cs typeface="Times New Roman"/>
              </a:rPr>
              <a:t>đào tạo, sát </a:t>
            </a:r>
            <a:r>
              <a:rPr sz="1400" dirty="0">
                <a:latin typeface="Times New Roman"/>
                <a:cs typeface="Times New Roman"/>
              </a:rPr>
              <a:t>hạch, </a:t>
            </a:r>
            <a:r>
              <a:rPr sz="1400" spc="-5" dirty="0">
                <a:latin typeface="Times New Roman"/>
                <a:cs typeface="Times New Roman"/>
              </a:rPr>
              <a:t>cấp </a:t>
            </a:r>
            <a:r>
              <a:rPr sz="1400" dirty="0">
                <a:latin typeface="Times New Roman"/>
                <a:cs typeface="Times New Roman"/>
              </a:rPr>
              <a:t>giấy </a:t>
            </a:r>
            <a:r>
              <a:rPr sz="1400" spc="-5" dirty="0">
                <a:latin typeface="Times New Roman"/>
                <a:cs typeface="Times New Roman"/>
              </a:rPr>
              <a:t>phép lái </a:t>
            </a:r>
            <a:r>
              <a:rPr sz="1400" dirty="0">
                <a:latin typeface="Times New Roman"/>
                <a:cs typeface="Times New Roman"/>
              </a:rPr>
              <a:t>xe cơ </a:t>
            </a:r>
            <a:r>
              <a:rPr sz="1400" dirty="0" err="1">
                <a:latin typeface="Times New Roman"/>
                <a:cs typeface="Times New Roman"/>
              </a:rPr>
              <a:t>giới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bộ.</a:t>
            </a:r>
          </a:p>
          <a:p>
            <a:pPr marL="190500" indent="-178435">
              <a:lnSpc>
                <a:spcPct val="100000"/>
              </a:lnSpc>
              <a:spcBef>
                <a:spcPts val="229"/>
              </a:spcBef>
              <a:buAutoNum type="arabicPeriod" startAt="9"/>
              <a:tabLst>
                <a:tab pos="191135" algn="l"/>
              </a:tabLst>
            </a:pPr>
            <a:r>
              <a:rPr sz="1400" spc="-5" dirty="0">
                <a:latin typeface="Times New Roman"/>
                <a:cs typeface="Times New Roman"/>
              </a:rPr>
              <a:t>Giáo trình </a:t>
            </a:r>
            <a:r>
              <a:rPr sz="1400" dirty="0">
                <a:latin typeface="Times New Roman"/>
                <a:cs typeface="Times New Roman"/>
              </a:rPr>
              <a:t>Đạo </a:t>
            </a:r>
            <a:r>
              <a:rPr sz="1400" dirty="0" err="1">
                <a:latin typeface="Times New Roman"/>
                <a:cs typeface="Times New Roman"/>
              </a:rPr>
              <a:t>đức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ng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ời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ô</a:t>
            </a:r>
            <a:r>
              <a:rPr sz="1400" spc="-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tô.</a:t>
            </a:r>
          </a:p>
          <a:p>
            <a:pPr marL="3906520" marR="5715" indent="-245745">
              <a:lnSpc>
                <a:spcPts val="1910"/>
              </a:lnSpc>
              <a:spcBef>
                <a:spcPts val="90"/>
              </a:spcBef>
            </a:pPr>
            <a:r>
              <a:rPr sz="1400" spc="-5" dirty="0">
                <a:latin typeface="Times New Roman"/>
                <a:cs typeface="Times New Roman"/>
              </a:rPr>
              <a:t>Dùng cho các </a:t>
            </a:r>
            <a:r>
              <a:rPr sz="1400" dirty="0">
                <a:latin typeface="Times New Roman"/>
                <a:cs typeface="Times New Roman"/>
              </a:rPr>
              <a:t>lớp </a:t>
            </a:r>
            <a:r>
              <a:rPr sz="1400" spc="-5" dirty="0">
                <a:latin typeface="Times New Roman"/>
                <a:cs typeface="Times New Roman"/>
              </a:rPr>
              <a:t>đào </a:t>
            </a:r>
            <a:r>
              <a:rPr sz="1400" dirty="0">
                <a:latin typeface="Times New Roman"/>
                <a:cs typeface="Times New Roman"/>
              </a:rPr>
              <a:t>tạo lái xe ô </a:t>
            </a:r>
            <a:r>
              <a:rPr sz="1400" spc="-5" dirty="0">
                <a:latin typeface="Times New Roman"/>
                <a:cs typeface="Times New Roman"/>
              </a:rPr>
              <a:t>tô  </a:t>
            </a:r>
            <a:r>
              <a:rPr sz="1400" dirty="0" err="1">
                <a:latin typeface="Times New Roman"/>
                <a:cs typeface="Times New Roman"/>
              </a:rPr>
              <a:t>Cục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Việt </a:t>
            </a:r>
            <a:r>
              <a:rPr sz="1400" dirty="0">
                <a:latin typeface="Times New Roman"/>
                <a:cs typeface="Times New Roman"/>
              </a:rPr>
              <a:t>Nam –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5" dirty="0">
                <a:latin typeface="Times New Roman"/>
                <a:cs typeface="Times New Roman"/>
              </a:rPr>
              <a:t>2011</a:t>
            </a:r>
            <a:endParaRPr sz="1400" dirty="0">
              <a:latin typeface="Times New Roman"/>
              <a:cs typeface="Times New Roman"/>
            </a:endParaRPr>
          </a:p>
          <a:p>
            <a:pPr marL="280670" indent="-268605">
              <a:lnSpc>
                <a:spcPct val="100000"/>
              </a:lnSpc>
              <a:spcBef>
                <a:spcPts val="110"/>
              </a:spcBef>
              <a:buAutoNum type="arabicPeriod" startAt="10"/>
              <a:tabLst>
                <a:tab pos="281305" algn="l"/>
              </a:tabLst>
            </a:pPr>
            <a:r>
              <a:rPr sz="1400" spc="-5" dirty="0">
                <a:latin typeface="Times New Roman"/>
                <a:cs typeface="Times New Roman"/>
              </a:rPr>
              <a:t>Kỹ </a:t>
            </a:r>
            <a:r>
              <a:rPr sz="1400" dirty="0">
                <a:latin typeface="Times New Roman"/>
                <a:cs typeface="Times New Roman"/>
              </a:rPr>
              <a:t>thuật </a:t>
            </a:r>
            <a:r>
              <a:rPr sz="1400" spc="-5" dirty="0">
                <a:latin typeface="Times New Roman"/>
                <a:cs typeface="Times New Roman"/>
              </a:rPr>
              <a:t>lái </a:t>
            </a:r>
            <a:r>
              <a:rPr sz="1400" dirty="0">
                <a:latin typeface="Times New Roman"/>
                <a:cs typeface="Times New Roman"/>
              </a:rPr>
              <a:t>xe </a:t>
            </a:r>
            <a:r>
              <a:rPr sz="1400" spc="-10" dirty="0">
                <a:latin typeface="Times New Roman"/>
                <a:cs typeface="Times New Roman"/>
              </a:rPr>
              <a:t>an </a:t>
            </a:r>
            <a:r>
              <a:rPr sz="1400" spc="-5" dirty="0">
                <a:latin typeface="Times New Roman"/>
                <a:cs typeface="Times New Roman"/>
              </a:rPr>
              <a:t>toàn và </a:t>
            </a:r>
            <a:r>
              <a:rPr sz="1400" dirty="0">
                <a:latin typeface="Times New Roman"/>
                <a:cs typeface="Times New Roman"/>
              </a:rPr>
              <a:t>bảo vệ </a:t>
            </a:r>
            <a:r>
              <a:rPr sz="1400" spc="-10" dirty="0" err="1">
                <a:latin typeface="Times New Roman"/>
                <a:cs typeface="Times New Roman"/>
              </a:rPr>
              <a:t>môi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70" dirty="0" err="1" smtClean="0">
                <a:latin typeface="Times New Roman"/>
                <a:cs typeface="Times New Roman"/>
              </a:rPr>
              <a:t>tr</a:t>
            </a:r>
            <a:r>
              <a:rPr lang="vi-VN" sz="1400" spc="-70" dirty="0" smtClean="0">
                <a:latin typeface="Times New Roman"/>
                <a:cs typeface="Times New Roman"/>
              </a:rPr>
              <a:t>ư</a:t>
            </a:r>
            <a:r>
              <a:rPr sz="1400" spc="-70" dirty="0" err="1" smtClean="0">
                <a:latin typeface="Times New Roman"/>
                <a:cs typeface="Times New Roman"/>
              </a:rPr>
              <a:t>ờng</a:t>
            </a:r>
            <a:endParaRPr sz="1400" dirty="0">
              <a:latin typeface="Times New Roman"/>
              <a:cs typeface="Times New Roman"/>
            </a:endParaRPr>
          </a:p>
          <a:p>
            <a:pPr marL="2259330" marR="5080" indent="1126490">
              <a:lnSpc>
                <a:spcPts val="1910"/>
              </a:lnSpc>
              <a:spcBef>
                <a:spcPts val="90"/>
              </a:spcBef>
            </a:pPr>
            <a:r>
              <a:rPr sz="1400" spc="-5" dirty="0">
                <a:latin typeface="Times New Roman"/>
                <a:cs typeface="Times New Roman"/>
              </a:rPr>
              <a:t>Nhà </a:t>
            </a:r>
            <a:r>
              <a:rPr sz="1400" dirty="0">
                <a:latin typeface="Times New Roman"/>
                <a:cs typeface="Times New Roman"/>
              </a:rPr>
              <a:t>xuất </a:t>
            </a:r>
            <a:r>
              <a:rPr sz="1400" spc="-5" dirty="0">
                <a:latin typeface="Times New Roman"/>
                <a:cs typeface="Times New Roman"/>
              </a:rPr>
              <a:t>bản Giao thông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2010  </a:t>
            </a:r>
            <a:r>
              <a:rPr sz="1400" dirty="0">
                <a:latin typeface="Times New Roman"/>
                <a:cs typeface="Times New Roman"/>
              </a:rPr>
              <a:t>Phạm </a:t>
            </a:r>
            <a:r>
              <a:rPr sz="1400" spc="-5" dirty="0">
                <a:latin typeface="Times New Roman"/>
                <a:cs typeface="Times New Roman"/>
              </a:rPr>
              <a:t>Gia Nghi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Chu Mạnh </a:t>
            </a:r>
            <a:r>
              <a:rPr sz="1400" spc="-10" dirty="0">
                <a:latin typeface="Times New Roman"/>
                <a:cs typeface="Times New Roman"/>
              </a:rPr>
              <a:t>Hùng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Phạm </a:t>
            </a:r>
            <a:r>
              <a:rPr sz="1400" dirty="0">
                <a:latin typeface="Times New Roman"/>
                <a:cs typeface="Times New Roman"/>
              </a:rPr>
              <a:t>Tuấn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Thành</a:t>
            </a:r>
            <a:endParaRPr sz="1400" dirty="0">
              <a:latin typeface="Times New Roman"/>
              <a:cs typeface="Times New Roman"/>
            </a:endParaRPr>
          </a:p>
          <a:p>
            <a:pPr marL="12700" marR="6350">
              <a:lnSpc>
                <a:spcPct val="77300"/>
              </a:lnSpc>
              <a:spcBef>
                <a:spcPts val="490"/>
              </a:spcBef>
              <a:buAutoNum type="arabicPeriod" startAt="11"/>
              <a:tabLst>
                <a:tab pos="282575" algn="l"/>
              </a:tabLst>
            </a:pPr>
            <a:r>
              <a:rPr sz="1400" spc="-10" dirty="0">
                <a:latin typeface="Times New Roman"/>
                <a:cs typeface="Times New Roman"/>
              </a:rPr>
              <a:t>Tài </a:t>
            </a:r>
            <a:r>
              <a:rPr sz="1400" dirty="0">
                <a:latin typeface="Times New Roman"/>
                <a:cs typeface="Times New Roman"/>
              </a:rPr>
              <a:t>liệu </a:t>
            </a:r>
            <a:r>
              <a:rPr sz="1400" spc="-5" dirty="0">
                <a:latin typeface="Times New Roman"/>
                <a:cs typeface="Times New Roman"/>
              </a:rPr>
              <a:t>tuyên truyền nâng </a:t>
            </a:r>
            <a:r>
              <a:rPr sz="1400" dirty="0">
                <a:latin typeface="Times New Roman"/>
                <a:cs typeface="Times New Roman"/>
              </a:rPr>
              <a:t>cao </a:t>
            </a:r>
            <a:r>
              <a:rPr sz="1400" spc="-5" dirty="0">
                <a:latin typeface="Times New Roman"/>
                <a:cs typeface="Times New Roman"/>
              </a:rPr>
              <a:t>trách nhiệm, </a:t>
            </a:r>
            <a:r>
              <a:rPr sz="1400" dirty="0">
                <a:latin typeface="Times New Roman"/>
                <a:cs typeface="Times New Roman"/>
              </a:rPr>
              <a:t>đạo đức </a:t>
            </a:r>
            <a:r>
              <a:rPr sz="1400" spc="-5" dirty="0">
                <a:latin typeface="Times New Roman"/>
                <a:cs typeface="Times New Roman"/>
              </a:rPr>
              <a:t>nghề nghiệp </a:t>
            </a:r>
            <a:r>
              <a:rPr sz="1400" dirty="0">
                <a:latin typeface="Times New Roman"/>
                <a:cs typeface="Times New Roman"/>
              </a:rPr>
              <a:t>của đội </a:t>
            </a:r>
            <a:r>
              <a:rPr sz="1400" spc="-5" dirty="0">
                <a:latin typeface="Times New Roman"/>
                <a:cs typeface="Times New Roman"/>
              </a:rPr>
              <a:t>ngũ </a:t>
            </a:r>
            <a:r>
              <a:rPr sz="1400" dirty="0">
                <a:latin typeface="Times New Roman"/>
                <a:cs typeface="Times New Roman"/>
              </a:rPr>
              <a:t>lái xe  ô </a:t>
            </a:r>
            <a:r>
              <a:rPr sz="1400" spc="-5" dirty="0">
                <a:latin typeface="Times New Roman"/>
                <a:cs typeface="Times New Roman"/>
              </a:rPr>
              <a:t>tô</a:t>
            </a:r>
            <a:endParaRPr sz="140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229"/>
              </a:spcBef>
            </a:pPr>
            <a:r>
              <a:rPr sz="1400" spc="-5" dirty="0">
                <a:latin typeface="Times New Roman"/>
                <a:cs typeface="Times New Roman"/>
              </a:rPr>
              <a:t>Nhà xuất bản Giao thông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>
                <a:latin typeface="Times New Roman"/>
                <a:cs typeface="Times New Roman"/>
              </a:rPr>
              <a:t>tải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2010</a:t>
            </a:r>
            <a:endParaRPr sz="140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215"/>
              </a:spcBef>
            </a:pPr>
            <a:r>
              <a:rPr sz="1400" dirty="0" err="1">
                <a:latin typeface="Times New Roman"/>
                <a:cs typeface="Times New Roman"/>
              </a:rPr>
              <a:t>Cục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Việt</a:t>
            </a:r>
            <a:r>
              <a:rPr sz="1400" dirty="0">
                <a:latin typeface="Times New Roman"/>
                <a:cs typeface="Times New Roman"/>
              </a:rPr>
              <a:t> Nam</a:t>
            </a:r>
          </a:p>
          <a:p>
            <a:pPr marL="280670" indent="-268605">
              <a:lnSpc>
                <a:spcPct val="100000"/>
              </a:lnSpc>
              <a:spcBef>
                <a:spcPts val="215"/>
              </a:spcBef>
              <a:buAutoNum type="arabicPeriod" startAt="12"/>
              <a:tabLst>
                <a:tab pos="281305" algn="l"/>
              </a:tabLst>
            </a:pPr>
            <a:r>
              <a:rPr sz="1400" spc="-5" dirty="0">
                <a:latin typeface="Times New Roman"/>
                <a:cs typeface="Times New Roman"/>
              </a:rPr>
              <a:t>Lịch </a:t>
            </a:r>
            <a:r>
              <a:rPr sz="1400" dirty="0">
                <a:latin typeface="Times New Roman"/>
                <a:cs typeface="Times New Roman"/>
              </a:rPr>
              <a:t>sử </a:t>
            </a:r>
            <a:r>
              <a:rPr sz="1400" spc="-5" dirty="0">
                <a:latin typeface="Times New Roman"/>
                <a:cs typeface="Times New Roman"/>
              </a:rPr>
              <a:t>Giao thông </a:t>
            </a:r>
            <a:r>
              <a:rPr sz="1400" dirty="0">
                <a:latin typeface="Times New Roman"/>
                <a:cs typeface="Times New Roman"/>
              </a:rPr>
              <a:t>vận </a:t>
            </a:r>
            <a:r>
              <a:rPr sz="1400" spc="-5" dirty="0" err="1">
                <a:latin typeface="Times New Roman"/>
                <a:cs typeface="Times New Roman"/>
              </a:rPr>
              <a:t>tải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Việt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Nam</a:t>
            </a:r>
            <a:endParaRPr sz="1400" dirty="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229"/>
              </a:spcBef>
            </a:pPr>
            <a:r>
              <a:rPr sz="1400" spc="-5" dirty="0">
                <a:latin typeface="Times New Roman"/>
                <a:cs typeface="Times New Roman"/>
              </a:rPr>
              <a:t>Công </a:t>
            </a:r>
            <a:r>
              <a:rPr sz="1400" dirty="0">
                <a:latin typeface="Times New Roman"/>
                <a:cs typeface="Times New Roman"/>
              </a:rPr>
              <a:t>ty Quảng </a:t>
            </a:r>
            <a:r>
              <a:rPr sz="1400" spc="-5" dirty="0">
                <a:latin typeface="Times New Roman"/>
                <a:cs typeface="Times New Roman"/>
              </a:rPr>
              <a:t>cáo Báo chí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Truyền hình </a:t>
            </a:r>
            <a:r>
              <a:rPr sz="1400" dirty="0">
                <a:latin typeface="Times New Roman"/>
                <a:cs typeface="Times New Roman"/>
              </a:rPr>
              <a:t>Việt </a:t>
            </a:r>
            <a:r>
              <a:rPr sz="1400" spc="-5" dirty="0">
                <a:latin typeface="Times New Roman"/>
                <a:cs typeface="Times New Roman"/>
              </a:rPr>
              <a:t>Nam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2004</a:t>
            </a:r>
            <a:endParaRPr sz="140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215"/>
              </a:spcBef>
            </a:pPr>
            <a:r>
              <a:rPr sz="1400" dirty="0" err="1">
                <a:latin typeface="Times New Roman"/>
                <a:cs typeface="Times New Roman"/>
              </a:rPr>
              <a:t>Cục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90" dirty="0" smtClean="0">
                <a:latin typeface="Times New Roman"/>
                <a:cs typeface="Times New Roman"/>
              </a:rPr>
              <a:t>Đ</a:t>
            </a:r>
            <a:r>
              <a:rPr lang="vi-VN" sz="1400" spc="-90" dirty="0" smtClean="0">
                <a:latin typeface="Times New Roman"/>
                <a:cs typeface="Times New Roman"/>
              </a:rPr>
              <a:t>ư</a:t>
            </a:r>
            <a:r>
              <a:rPr sz="1400" spc="-90" dirty="0" err="1" smtClean="0">
                <a:latin typeface="Times New Roman"/>
                <a:cs typeface="Times New Roman"/>
              </a:rPr>
              <a:t>ờng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bộ </a:t>
            </a:r>
            <a:r>
              <a:rPr sz="1400" spc="-5" dirty="0">
                <a:latin typeface="Times New Roman"/>
                <a:cs typeface="Times New Roman"/>
              </a:rPr>
              <a:t>Việt</a:t>
            </a:r>
            <a:r>
              <a:rPr sz="1400" dirty="0">
                <a:latin typeface="Times New Roman"/>
                <a:cs typeface="Times New Roman"/>
              </a:rPr>
              <a:t> Nam</a:t>
            </a:r>
          </a:p>
          <a:p>
            <a:pPr marL="280035" indent="-267970">
              <a:lnSpc>
                <a:spcPct val="100000"/>
              </a:lnSpc>
              <a:spcBef>
                <a:spcPts val="215"/>
              </a:spcBef>
              <a:buAutoNum type="arabicPeriod" startAt="13"/>
              <a:tabLst>
                <a:tab pos="280670" algn="l"/>
              </a:tabLst>
            </a:pPr>
            <a:r>
              <a:rPr sz="1400" dirty="0">
                <a:latin typeface="Times New Roman"/>
                <a:cs typeface="Times New Roman"/>
              </a:rPr>
              <a:t>Đẩy </a:t>
            </a:r>
            <a:r>
              <a:rPr sz="1400" spc="-5" dirty="0">
                <a:latin typeface="Times New Roman"/>
                <a:cs typeface="Times New Roman"/>
              </a:rPr>
              <a:t>mạnh </a:t>
            </a:r>
            <a:r>
              <a:rPr sz="1400" dirty="0">
                <a:latin typeface="Times New Roman"/>
                <a:cs typeface="Times New Roman"/>
              </a:rPr>
              <a:t>học </a:t>
            </a:r>
            <a:r>
              <a:rPr sz="1400" spc="-5" dirty="0">
                <a:latin typeface="Times New Roman"/>
                <a:cs typeface="Times New Roman"/>
              </a:rPr>
              <a:t>tập </a:t>
            </a:r>
            <a:r>
              <a:rPr sz="1400" dirty="0">
                <a:latin typeface="Times New Roman"/>
                <a:cs typeface="Times New Roman"/>
              </a:rPr>
              <a:t>và làm theo </a:t>
            </a:r>
            <a:r>
              <a:rPr sz="1400" spc="5" dirty="0" err="1">
                <a:latin typeface="Times New Roman"/>
                <a:cs typeface="Times New Roman"/>
              </a:rPr>
              <a:t>tấm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g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ơng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đạo </a:t>
            </a:r>
            <a:r>
              <a:rPr sz="1400" dirty="0">
                <a:latin typeface="Times New Roman"/>
                <a:cs typeface="Times New Roman"/>
              </a:rPr>
              <a:t>đức </a:t>
            </a:r>
            <a:r>
              <a:rPr sz="1400" spc="-10" dirty="0">
                <a:latin typeface="Times New Roman"/>
                <a:cs typeface="Times New Roman"/>
              </a:rPr>
              <a:t>Hồ </a:t>
            </a:r>
            <a:r>
              <a:rPr sz="1400" spc="-5" dirty="0">
                <a:latin typeface="Times New Roman"/>
                <a:cs typeface="Times New Roman"/>
              </a:rPr>
              <a:t>Chí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Minh</a:t>
            </a:r>
            <a:endParaRPr sz="1400" dirty="0">
              <a:latin typeface="Times New Roman"/>
              <a:cs typeface="Times New Roman"/>
            </a:endParaRPr>
          </a:p>
          <a:p>
            <a:pPr marL="3624579" marR="5080" indent="-208915">
              <a:lnSpc>
                <a:spcPct val="112900"/>
              </a:lnSpc>
              <a:spcBef>
                <a:spcPts val="10"/>
              </a:spcBef>
            </a:pPr>
            <a:r>
              <a:rPr sz="1400" spc="-5" dirty="0">
                <a:latin typeface="Times New Roman"/>
                <a:cs typeface="Times New Roman"/>
              </a:rPr>
              <a:t>Nhà xuất bản </a:t>
            </a:r>
            <a:r>
              <a:rPr sz="1400" spc="-10" dirty="0">
                <a:latin typeface="Times New Roman"/>
                <a:cs typeface="Times New Roman"/>
              </a:rPr>
              <a:t>Chính </a:t>
            </a:r>
            <a:r>
              <a:rPr sz="1400" spc="-5" dirty="0">
                <a:latin typeface="Times New Roman"/>
                <a:cs typeface="Times New Roman"/>
              </a:rPr>
              <a:t>trị quốc gia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2007  </a:t>
            </a:r>
            <a:r>
              <a:rPr sz="1400" dirty="0" smtClean="0">
                <a:latin typeface="Times New Roman"/>
                <a:cs typeface="Times New Roman"/>
              </a:rPr>
              <a:t>Ban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Tư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Tưởng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–</a:t>
            </a:r>
            <a:r>
              <a:rPr sz="1400" spc="-5" dirty="0" err="1" smtClean="0">
                <a:latin typeface="Times New Roman"/>
                <a:cs typeface="Times New Roman"/>
              </a:rPr>
              <a:t>Văn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hóa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trung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lang="en-US" sz="1400" spc="-5" dirty="0" err="1" smtClean="0">
                <a:latin typeface="Times New Roman"/>
                <a:cs typeface="Times New Roman"/>
              </a:rPr>
              <a:t>ương</a:t>
            </a:r>
            <a:r>
              <a:rPr lang="en-US"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Cấp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cứu </a:t>
            </a:r>
            <a:r>
              <a:rPr sz="1400" spc="-5" dirty="0">
                <a:latin typeface="Times New Roman"/>
                <a:cs typeface="Times New Roman"/>
              </a:rPr>
              <a:t>ban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đầu</a:t>
            </a:r>
            <a:endParaRPr sz="1400" dirty="0">
              <a:latin typeface="Times New Roman"/>
              <a:cs typeface="Times New Roman"/>
            </a:endParaRPr>
          </a:p>
          <a:p>
            <a:pPr marL="4068445" marR="5080" indent="-309880" algn="r">
              <a:lnSpc>
                <a:spcPct val="112900"/>
              </a:lnSpc>
              <a:spcBef>
                <a:spcPts val="15"/>
              </a:spcBef>
            </a:pPr>
            <a:r>
              <a:rPr sz="1400" spc="-5" dirty="0">
                <a:latin typeface="Times New Roman"/>
                <a:cs typeface="Times New Roman"/>
              </a:rPr>
              <a:t>Sách đào tạo </a:t>
            </a:r>
            <a:r>
              <a:rPr sz="1400" spc="-5" dirty="0" err="1">
                <a:latin typeface="Times New Roman"/>
                <a:cs typeface="Times New Roman"/>
              </a:rPr>
              <a:t>điều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80" dirty="0" smtClean="0">
                <a:latin typeface="Times New Roman"/>
                <a:cs typeface="Times New Roman"/>
              </a:rPr>
              <a:t>d</a:t>
            </a:r>
            <a:r>
              <a:rPr lang="vi-VN" sz="1400" spc="-80" dirty="0" smtClean="0">
                <a:latin typeface="Times New Roman"/>
                <a:cs typeface="Times New Roman"/>
              </a:rPr>
              <a:t>ư</a:t>
            </a:r>
            <a:r>
              <a:rPr sz="1400" spc="-80" dirty="0" err="1" smtClean="0">
                <a:latin typeface="Times New Roman"/>
                <a:cs typeface="Times New Roman"/>
              </a:rPr>
              <a:t>ỡng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trung </a:t>
            </a:r>
            <a:r>
              <a:rPr sz="1400" spc="-80" dirty="0">
                <a:latin typeface="Times New Roman"/>
                <a:cs typeface="Times New Roman"/>
              </a:rPr>
              <a:t>cấp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Nhà xuất bản </a:t>
            </a:r>
            <a:r>
              <a:rPr sz="1400" dirty="0">
                <a:latin typeface="Times New Roman"/>
                <a:cs typeface="Times New Roman"/>
              </a:rPr>
              <a:t>Y học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2008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Bộ </a:t>
            </a:r>
            <a:r>
              <a:rPr sz="1400" dirty="0">
                <a:latin typeface="Times New Roman"/>
                <a:cs typeface="Times New Roman"/>
              </a:rPr>
              <a:t>Y tế - </a:t>
            </a:r>
            <a:r>
              <a:rPr sz="1400" spc="-5" dirty="0">
                <a:latin typeface="Times New Roman"/>
                <a:cs typeface="Times New Roman"/>
              </a:rPr>
              <a:t>Nguyễn Mạnh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Dũng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28933</Words>
  <Application>Microsoft Office PowerPoint</Application>
  <PresentationFormat>Custom</PresentationFormat>
  <Paragraphs>835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7" baseType="lpstr"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TỔNG CỤC ĐƯỜNG BỘ VIỆT NAM</dc:title>
  <dc:creator>Vuong trong minh</dc:creator>
  <cp:lastModifiedBy>Hi</cp:lastModifiedBy>
  <cp:revision>6</cp:revision>
  <dcterms:created xsi:type="dcterms:W3CDTF">2023-11-08T08:50:10Z</dcterms:created>
  <dcterms:modified xsi:type="dcterms:W3CDTF">2023-11-09T03:52:03Z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2018-10-08T00:00:00Z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2023-11-08T00:00:00Z</vt:filetime>
  </property>
</Properties>
</file>